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3" r:id="rId2"/>
    <p:sldId id="272" r:id="rId3"/>
    <p:sldId id="273" r:id="rId4"/>
    <p:sldId id="271" r:id="rId5"/>
    <p:sldId id="276" r:id="rId6"/>
    <p:sldId id="275" r:id="rId7"/>
    <p:sldId id="282" r:id="rId8"/>
    <p:sldId id="277" r:id="rId9"/>
    <p:sldId id="278" r:id="rId10"/>
    <p:sldId id="283" r:id="rId11"/>
    <p:sldId id="279" r:id="rId12"/>
    <p:sldId id="284" r:id="rId13"/>
    <p:sldId id="285" r:id="rId14"/>
    <p:sldId id="280" r:id="rId15"/>
    <p:sldId id="286" r:id="rId16"/>
    <p:sldId id="287" r:id="rId17"/>
    <p:sldId id="281" r:id="rId18"/>
    <p:sldId id="289" r:id="rId19"/>
    <p:sldId id="290" r:id="rId20"/>
    <p:sldId id="291" r:id="rId21"/>
    <p:sldId id="292" r:id="rId22"/>
    <p:sldId id="293" r:id="rId23"/>
    <p:sldId id="294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81C3"/>
    <a:srgbClr val="0A6AB5"/>
    <a:srgbClr val="2F7FCB"/>
    <a:srgbClr val="FFD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6" autoAdjust="0"/>
    <p:restoredTop sz="94715" autoAdjust="0"/>
  </p:normalViewPr>
  <p:slideViewPr>
    <p:cSldViewPr snapToGrid="0">
      <p:cViewPr>
        <p:scale>
          <a:sx n="170" d="100"/>
          <a:sy n="170" d="100"/>
        </p:scale>
        <p:origin x="152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08490-001D-491C-8680-BBB0EA227D15}" type="datetimeFigureOut">
              <a:rPr lang="ko-KR" altLang="en-US" smtClean="0"/>
              <a:t>2021. 7. 28.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F3768-993F-4698-ACC8-29633C1FEC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420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4115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1614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6003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6935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4852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5760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4560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1805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2847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9416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558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8391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473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774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1813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295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2681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839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5696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5360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657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7719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912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2021. 7. 28.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936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2021. 7. 28.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879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2021. 7. 28.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00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2021. 7. 28.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443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2021. 7. 28.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931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2021. 7. 28.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938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2021. 7. 28.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655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2021. 7. 28.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631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2021. 7. 28.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838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2021. 7. 28.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540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2021. 7. 28.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196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55078-1AC2-458F-8316-CFC851DB010D}" type="datetimeFigureOut">
              <a:rPr lang="ko-KR" altLang="en-US" smtClean="0"/>
              <a:t>2021. 7. 28.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386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eb.stanford.edu/class/bios221/book/Chap-Supervised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2783" y="1812292"/>
            <a:ext cx="829842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1881C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Chapter 12.</a:t>
            </a:r>
          </a:p>
          <a:p>
            <a:pPr algn="ctr"/>
            <a:r>
              <a:rPr lang="en-US" altLang="ko-KR" sz="3600" b="1" dirty="0">
                <a:solidFill>
                  <a:srgbClr val="1881C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Supervised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341DF-9E6C-5246-BD5E-E082F8D4A5D0}"/>
              </a:ext>
            </a:extLst>
          </p:cNvPr>
          <p:cNvSpPr txBox="1"/>
          <p:nvPr/>
        </p:nvSpPr>
        <p:spPr>
          <a:xfrm>
            <a:off x="5650992" y="5433019"/>
            <a:ext cx="2881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28</a:t>
            </a:r>
            <a:r>
              <a:rPr lang="en-US" altLang="ko-KR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th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 July 2021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SANG-HO YOON</a:t>
            </a:r>
          </a:p>
          <a:p>
            <a:pPr algn="ctr"/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Bi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oinformatic &amp; </a:t>
            </a:r>
            <a:r>
              <a:rPr lang="en-US" altLang="ko-KR" sz="1400" dirty="0">
                <a:solidFill>
                  <a:srgbClr val="2F7FCB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enomics Lab.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3061CB-257C-3B49-9F3F-FA2F33045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90"/>
          <a:stretch/>
        </p:blipFill>
        <p:spPr>
          <a:xfrm>
            <a:off x="0" y="0"/>
            <a:ext cx="9144007" cy="9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B119E-A806-ED49-AAA9-D05D6550D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83" y="3924913"/>
            <a:ext cx="1816028" cy="22467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E56EB8-E942-944C-ABA1-5409525AFC39}"/>
              </a:ext>
            </a:extLst>
          </p:cNvPr>
          <p:cNvSpPr/>
          <p:nvPr/>
        </p:nvSpPr>
        <p:spPr>
          <a:xfrm>
            <a:off x="422783" y="6171683"/>
            <a:ext cx="1816028" cy="205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KR" sz="1100" baseline="30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Link</a:t>
            </a:r>
            <a:r>
              <a:rPr lang="en-KR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 to chaper 12. 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70684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Predicting embryonic cell states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AECB7-A8C5-EE41-8E5B-9143B5DD06D3}"/>
              </a:ext>
            </a:extLst>
          </p:cNvPr>
          <p:cNvSpPr txBox="1"/>
          <p:nvPr/>
        </p:nvSpPr>
        <p:spPr>
          <a:xfrm>
            <a:off x="612000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Single cell analysis of blastocyst by Ohnishi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et al.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Nature cell biology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(2014)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F4157-803C-9846-B998-33C971E99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292548"/>
            <a:ext cx="5503050" cy="1482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616971-6E74-E942-B9DD-4DDC2E7FB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" y="2924737"/>
            <a:ext cx="5503050" cy="2420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F8ABB-F03C-2244-BBBC-D7A054D58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50" y="1292548"/>
            <a:ext cx="2074050" cy="17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4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6654B43-3100-C54B-AA48-F63782C3E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009012"/>
            <a:ext cx="3960000" cy="1388671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1C7D06-6F88-4641-95D6-5886EC369883}"/>
              </a:ext>
            </a:extLst>
          </p:cNvPr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Predicting embryonic cell states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8DF30C-4FDF-3245-A63F-BECCA631B220}"/>
              </a:ext>
            </a:extLst>
          </p:cNvPr>
          <p:cNvGrpSpPr/>
          <p:nvPr/>
        </p:nvGrpSpPr>
        <p:grpSpPr>
          <a:xfrm>
            <a:off x="1229193" y="1143557"/>
            <a:ext cx="7302807" cy="1688829"/>
            <a:chOff x="1229193" y="1143557"/>
            <a:chExt cx="7302807" cy="16888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A06A923-32FD-7E46-A43C-226C80B00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5900" y="1143557"/>
              <a:ext cx="3086100" cy="1688829"/>
            </a:xfrm>
            <a:prstGeom prst="rect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38DF9C4-C2D1-B945-9C70-3DD64D53FB7D}"/>
                </a:ext>
              </a:extLst>
            </p:cNvPr>
            <p:cNvCxnSpPr>
              <a:cxnSpLocks/>
            </p:cNvCxnSpPr>
            <p:nvPr/>
          </p:nvCxnSpPr>
          <p:spPr>
            <a:xfrm>
              <a:off x="1229193" y="1499016"/>
              <a:ext cx="4216707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F62E6E-5B54-3642-B4C9-24B2AFDA1AB5}"/>
              </a:ext>
            </a:extLst>
          </p:cNvPr>
          <p:cNvGrpSpPr/>
          <p:nvPr/>
        </p:nvGrpSpPr>
        <p:grpSpPr>
          <a:xfrm>
            <a:off x="3875048" y="2892067"/>
            <a:ext cx="4656952" cy="805043"/>
            <a:chOff x="612000" y="2582351"/>
            <a:chExt cx="4656952" cy="80504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7B49C55-5101-4549-8FA0-01849AEF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000" y="2582351"/>
              <a:ext cx="4656952" cy="805043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A4448E-312B-254A-8D7E-497EE97340E5}"/>
                </a:ext>
              </a:extLst>
            </p:cNvPr>
            <p:cNvSpPr/>
            <p:nvPr/>
          </p:nvSpPr>
          <p:spPr>
            <a:xfrm>
              <a:off x="3312827" y="2690734"/>
              <a:ext cx="374754" cy="6966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AE1C36-637F-8444-BED2-46AF3A0779F6}"/>
                </a:ext>
              </a:extLst>
            </p:cNvPr>
            <p:cNvSpPr/>
            <p:nvPr/>
          </p:nvSpPr>
          <p:spPr>
            <a:xfrm>
              <a:off x="1400282" y="2690734"/>
              <a:ext cx="593409" cy="6966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A8D346EC-7690-0540-8978-B6EC386D6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00" y="2688987"/>
            <a:ext cx="2955659" cy="100380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4BF841E-8D09-4241-B651-E6FA52CF842E}"/>
              </a:ext>
            </a:extLst>
          </p:cNvPr>
          <p:cNvGrpSpPr/>
          <p:nvPr/>
        </p:nvGrpSpPr>
        <p:grpSpPr>
          <a:xfrm>
            <a:off x="612000" y="4083225"/>
            <a:ext cx="8011330" cy="2273126"/>
            <a:chOff x="612000" y="4083225"/>
            <a:chExt cx="8011330" cy="227312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BF9B63B-9D3A-B442-81E8-566004FCB8B3}"/>
                </a:ext>
              </a:extLst>
            </p:cNvPr>
            <p:cNvGrpSpPr/>
            <p:nvPr/>
          </p:nvGrpSpPr>
          <p:grpSpPr>
            <a:xfrm>
              <a:off x="612000" y="4083225"/>
              <a:ext cx="8011330" cy="1149428"/>
              <a:chOff x="612000" y="3572062"/>
              <a:chExt cx="8011330" cy="1149428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15F435A-AD3C-5C42-AD56-8EF06C328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2000" y="3572062"/>
                <a:ext cx="3960000" cy="551094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CCEE3E3-162F-0143-80EC-01F57A6F8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63330" y="3973255"/>
                <a:ext cx="3960000" cy="748235"/>
              </a:xfrm>
              <a:prstGeom prst="rect">
                <a:avLst/>
              </a:prstGeom>
            </p:spPr>
          </p:pic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8A81C7B-7EA5-704D-AEA8-C3A3935A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2000" y="4640146"/>
              <a:ext cx="2955659" cy="27295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BCE912F-1EF0-A843-B078-57BEBD38E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63330" y="5237681"/>
              <a:ext cx="1940291" cy="1118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49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1C7D06-6F88-4641-95D6-5886EC369883}"/>
              </a:ext>
            </a:extLst>
          </p:cNvPr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Predicting embryonic cell states (LDA)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AC53F-E247-C84A-B8A6-D2F25F6EF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650" y="1143557"/>
            <a:ext cx="3054350" cy="301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8745AE-6C20-A848-8D84-FB704784D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" y="1144688"/>
            <a:ext cx="3960000" cy="42159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D7AE82B-8888-134B-AE53-51AC650FC77E}"/>
              </a:ext>
            </a:extLst>
          </p:cNvPr>
          <p:cNvGrpSpPr/>
          <p:nvPr/>
        </p:nvGrpSpPr>
        <p:grpSpPr>
          <a:xfrm>
            <a:off x="612000" y="1750952"/>
            <a:ext cx="7920000" cy="4418683"/>
            <a:chOff x="612000" y="1750952"/>
            <a:chExt cx="7920000" cy="44186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0CE3D13-ABC5-304E-BC71-3EFAFE8D3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7650" y="4344474"/>
              <a:ext cx="3054350" cy="182516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793B30-18E8-A241-9C59-C5CEF5427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000" y="1750952"/>
              <a:ext cx="4865650" cy="20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48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1C7D06-6F88-4641-95D6-5886EC369883}"/>
              </a:ext>
            </a:extLst>
          </p:cNvPr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Predicting embryonic cell states (QDA)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E5A74F-2778-4B45-903B-05CCDBB5C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882219"/>
            <a:ext cx="3960000" cy="3258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C6D743-3172-7447-95D7-6A9AEAD66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674" y="1882219"/>
            <a:ext cx="3302551" cy="32581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387001-9304-9041-8350-B6595791BF22}"/>
              </a:ext>
            </a:extLst>
          </p:cNvPr>
          <p:cNvSpPr txBox="1"/>
          <p:nvPr/>
        </p:nvSpPr>
        <p:spPr>
          <a:xfrm>
            <a:off x="612002" y="958889"/>
            <a:ext cx="7919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Quadratic discriminant analysis (QDA)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008DBD-AC72-2045-B8B9-AE9DA72FB1A6}"/>
              </a:ext>
            </a:extLst>
          </p:cNvPr>
          <p:cNvSpPr txBox="1"/>
          <p:nvPr/>
        </p:nvSpPr>
        <p:spPr>
          <a:xfrm>
            <a:off x="612002" y="1266666"/>
            <a:ext cx="7919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A variant of LDA which allows for non-linear separation of data</a:t>
            </a:r>
          </a:p>
        </p:txBody>
      </p:sp>
    </p:spTree>
    <p:extLst>
      <p:ext uri="{BB962C8B-B14F-4D97-AF65-F5344CB8AC3E}">
        <p14:creationId xmlns:p14="http://schemas.microsoft.com/office/powerpoint/2010/main" val="111591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Machine learning vs. rote learning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612000" y="958889"/>
            <a:ext cx="7920001" cy="923330"/>
            <a:chOff x="612000" y="1726053"/>
            <a:chExt cx="7920001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612001" y="1726053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Generalizability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2000" y="2033830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The major goal in statistical learning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000" y="2341606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 Good predictions about unseen data</a:t>
              </a:r>
              <a:endParaRPr lang="en-US" altLang="ko-KR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85C4A6-2DD1-B541-A923-CBCAA356C1ED}"/>
              </a:ext>
            </a:extLst>
          </p:cNvPr>
          <p:cNvGrpSpPr/>
          <p:nvPr/>
        </p:nvGrpSpPr>
        <p:grpSpPr>
          <a:xfrm>
            <a:off x="612000" y="2071615"/>
            <a:ext cx="7920000" cy="2813764"/>
            <a:chOff x="612000" y="2071615"/>
            <a:chExt cx="7920000" cy="28137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DDE326-0C28-4741-BF76-65BD7397A5C3}"/>
                </a:ext>
              </a:extLst>
            </p:cNvPr>
            <p:cNvSpPr txBox="1"/>
            <p:nvPr/>
          </p:nvSpPr>
          <p:spPr>
            <a:xfrm>
              <a:off x="612000" y="2071615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e.g.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Classification of apple or orange using random data w/ different number of features</a:t>
              </a:r>
              <a:endParaRPr lang="en-US" altLang="ko-KR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1F4D41D-5E40-A84E-8507-74D044E88C21}"/>
                </a:ext>
              </a:extLst>
            </p:cNvPr>
            <p:cNvGrpSpPr/>
            <p:nvPr/>
          </p:nvGrpSpPr>
          <p:grpSpPr>
            <a:xfrm>
              <a:off x="1491636" y="2379392"/>
              <a:ext cx="5652114" cy="2505987"/>
              <a:chOff x="1264642" y="2379393"/>
              <a:chExt cx="5652114" cy="250598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1F644B0-D246-0949-8110-4051DBA5E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4642" y="2379393"/>
                <a:ext cx="3074628" cy="2505987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A076C907-1263-C449-AA9E-2A9AABDCD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9356" y="2924696"/>
                <a:ext cx="2057400" cy="1960684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5418C7-04CD-0A47-95F3-1C724E0C64A6}"/>
              </a:ext>
            </a:extLst>
          </p:cNvPr>
          <p:cNvGrpSpPr/>
          <p:nvPr/>
        </p:nvGrpSpPr>
        <p:grpSpPr>
          <a:xfrm>
            <a:off x="6295986" y="3931779"/>
            <a:ext cx="1095122" cy="451084"/>
            <a:chOff x="6295986" y="3931779"/>
            <a:chExt cx="1095122" cy="4510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710B0E-FCC4-B24B-BA67-51C95D9D17AF}"/>
                </a:ext>
              </a:extLst>
            </p:cNvPr>
            <p:cNvSpPr txBox="1"/>
            <p:nvPr/>
          </p:nvSpPr>
          <p:spPr>
            <a:xfrm>
              <a:off x="6295986" y="3931779"/>
              <a:ext cx="1095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Almost zero</a:t>
              </a:r>
              <a:endPara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41BB794-4EED-364D-A937-4B1B007AE4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6779" y="4193389"/>
              <a:ext cx="26768" cy="18947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C24D13D-C81E-024C-BC1B-68934BB9AF59}"/>
              </a:ext>
            </a:extLst>
          </p:cNvPr>
          <p:cNvSpPr txBox="1"/>
          <p:nvPr/>
        </p:nvSpPr>
        <p:spPr>
          <a:xfrm>
            <a:off x="6364783" y="4751181"/>
            <a:ext cx="155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“Over-parameterized”</a:t>
            </a:r>
            <a:endParaRPr lang="en-US" altLang="ko-KR" sz="1100" b="1" dirty="0">
              <a:solidFill>
                <a:srgbClr val="FF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A366C0-D601-8040-AC30-4F01D546EA96}"/>
              </a:ext>
            </a:extLst>
          </p:cNvPr>
          <p:cNvSpPr txBox="1"/>
          <p:nvPr/>
        </p:nvSpPr>
        <p:spPr>
          <a:xfrm>
            <a:off x="612000" y="5010386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The model performance was evaluated on the training data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Cross-validation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pSp>
        <p:nvGrpSpPr>
          <p:cNvPr id="15" name="그룹 9">
            <a:extLst>
              <a:ext uri="{FF2B5EF4-FFF2-40B4-BE49-F238E27FC236}">
                <a16:creationId xmlns:a16="http://schemas.microsoft.com/office/drawing/2014/main" id="{2389552C-5132-4D4A-ABFE-9246F864911F}"/>
              </a:ext>
            </a:extLst>
          </p:cNvPr>
          <p:cNvGrpSpPr/>
          <p:nvPr/>
        </p:nvGrpSpPr>
        <p:grpSpPr>
          <a:xfrm>
            <a:off x="612000" y="958889"/>
            <a:ext cx="7920001" cy="923330"/>
            <a:chOff x="612000" y="1726053"/>
            <a:chExt cx="7920001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752E80-B9A6-F144-93DC-D7501715BF0C}"/>
                </a:ext>
              </a:extLst>
            </p:cNvPr>
            <p:cNvSpPr txBox="1"/>
            <p:nvPr/>
          </p:nvSpPr>
          <p:spPr>
            <a:xfrm>
              <a:off x="612001" y="1726053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Splitting data in training and test sets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CF08C1-DBDD-0C48-82A6-9B0777DBCF34}"/>
                </a:ext>
              </a:extLst>
            </p:cNvPr>
            <p:cNvSpPr txBox="1"/>
            <p:nvPr/>
          </p:nvSpPr>
          <p:spPr>
            <a:xfrm>
              <a:off x="612000" y="2033830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Multiple times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; to achieve more stable results than one-time random split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3FE487-6FD6-3246-B81E-15D853BCF770}"/>
                </a:ext>
              </a:extLst>
            </p:cNvPr>
            <p:cNvSpPr txBox="1"/>
            <p:nvPr/>
          </p:nvSpPr>
          <p:spPr>
            <a:xfrm>
              <a:off x="612000" y="2341606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In unequal sizes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; the performance depends on the number of observations (</a:t>
              </a:r>
              <a:r>
                <a:rPr lang="en-US" altLang="ko-KR" sz="1400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training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&gt; </a:t>
              </a:r>
              <a:r>
                <a:rPr lang="en-US" altLang="ko-KR" sz="1400" dirty="0">
                  <a:solidFill>
                    <a:srgbClr val="FF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testing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)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632AEFB-DD2F-0449-8AF6-41520887D553}"/>
              </a:ext>
            </a:extLst>
          </p:cNvPr>
          <p:cNvSpPr txBox="1"/>
          <p:nvPr/>
        </p:nvSpPr>
        <p:spPr>
          <a:xfrm>
            <a:off x="612000" y="188221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  e.g., </a:t>
            </a:r>
            <a:r>
              <a:rPr lang="en-US" altLang="ko-KR" sz="1400" i="1" dirty="0">
                <a:solidFill>
                  <a:srgbClr val="1881C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</a:t>
            </a:r>
            <a:r>
              <a:rPr lang="en-US" altLang="ko-KR" sz="1400" dirty="0">
                <a:solidFill>
                  <a:srgbClr val="1881C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-1 observations for training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and </a:t>
            </a:r>
            <a:r>
              <a:rPr lang="en-US" altLang="ko-KR" sz="14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remaining one for testing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leave-one-out CV</a:t>
            </a:r>
            <a:endParaRPr lang="en-US" altLang="ko-KR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A5AFF2-24B2-C142-BE3E-068B5051B81C}"/>
              </a:ext>
            </a:extLst>
          </p:cNvPr>
          <p:cNvGrpSpPr/>
          <p:nvPr/>
        </p:nvGrpSpPr>
        <p:grpSpPr>
          <a:xfrm>
            <a:off x="612000" y="2620882"/>
            <a:ext cx="7920000" cy="615554"/>
            <a:chOff x="612000" y="2497772"/>
            <a:chExt cx="7920000" cy="6155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7C7C8D-8DB5-2048-89D9-E9B7B3D01E72}"/>
                </a:ext>
              </a:extLst>
            </p:cNvPr>
            <p:cNvSpPr txBox="1"/>
            <p:nvPr/>
          </p:nvSpPr>
          <p:spPr>
            <a:xfrm>
              <a:off x="612000" y="2497772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-fold cross-validation</a:t>
              </a:r>
              <a:endParaRPr lang="en-US" altLang="ko-KR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BDA949-9BCF-A64D-8669-F8282A4687A4}"/>
                </a:ext>
              </a:extLst>
            </p:cNvPr>
            <p:cNvSpPr txBox="1"/>
            <p:nvPr/>
          </p:nvSpPr>
          <p:spPr>
            <a:xfrm>
              <a:off x="612000" y="2805549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The observations are repeatedly split into a </a:t>
              </a:r>
              <a:r>
                <a:rPr lang="en-US" altLang="ko-KR" sz="1400" b="1" i="1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n</a:t>
              </a:r>
              <a:r>
                <a:rPr lang="en-US" altLang="ko-KR" sz="1400" b="1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(</a:t>
              </a:r>
              <a:r>
                <a:rPr lang="en-US" altLang="ko-KR" sz="1400" b="1" i="1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k</a:t>
              </a:r>
              <a:r>
                <a:rPr lang="en-US" altLang="ko-KR" sz="1400" b="1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-1)/</a:t>
              </a:r>
              <a:r>
                <a:rPr lang="en-US" altLang="ko-KR" sz="1400" b="1" i="1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k</a:t>
              </a:r>
              <a:r>
                <a:rPr lang="en-US" altLang="ko-KR" sz="1400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training set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and a </a:t>
              </a:r>
              <a:r>
                <a:rPr lang="en-US" altLang="ko-KR" sz="1400" b="1" i="1" dirty="0">
                  <a:solidFill>
                    <a:srgbClr val="FF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n/k</a:t>
              </a:r>
              <a:r>
                <a:rPr lang="en-US" altLang="ko-KR" sz="1400" dirty="0">
                  <a:solidFill>
                    <a:srgbClr val="FF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test set</a:t>
              </a:r>
              <a:endParaRPr lang="en-US" altLang="ko-KR" sz="1400" b="1" i="1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42B7A4B-2468-E24F-9B5E-E0B392A31F3B}"/>
              </a:ext>
            </a:extLst>
          </p:cNvPr>
          <p:cNvSpPr txBox="1"/>
          <p:nvPr/>
        </p:nvSpPr>
        <p:spPr>
          <a:xfrm>
            <a:off x="5751094" y="2189995"/>
            <a:ext cx="27809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When the sample size is limiting</a:t>
            </a:r>
          </a:p>
          <a:p>
            <a:r>
              <a:rPr lang="en-US" altLang="ko-KR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Very similar training sets, time-consuming</a:t>
            </a:r>
            <a:endParaRPr lang="en-US" altLang="ko-KR" sz="11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C8090B-FBDD-914E-B388-E9DDBCB3182E}"/>
              </a:ext>
            </a:extLst>
          </p:cNvPr>
          <p:cNvGrpSpPr/>
          <p:nvPr/>
        </p:nvGrpSpPr>
        <p:grpSpPr>
          <a:xfrm>
            <a:off x="612000" y="3366360"/>
            <a:ext cx="7919999" cy="2989991"/>
            <a:chOff x="612000" y="3366360"/>
            <a:chExt cx="7919999" cy="298999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4FC42F3-305B-BB49-AB53-37E2A8288145}"/>
                </a:ext>
              </a:extLst>
            </p:cNvPr>
            <p:cNvGrpSpPr/>
            <p:nvPr/>
          </p:nvGrpSpPr>
          <p:grpSpPr>
            <a:xfrm>
              <a:off x="612000" y="3366360"/>
              <a:ext cx="7919999" cy="2989991"/>
              <a:chOff x="612000" y="3366360"/>
              <a:chExt cx="7919999" cy="298999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C02A3BF-11B7-7445-A7C4-1F3AFA68B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84146" y="3366360"/>
                <a:ext cx="3447853" cy="186047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B0C3C1D-2CA4-214B-BDC6-668CDC4F93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000" y="3366360"/>
                <a:ext cx="3447855" cy="2989991"/>
              </a:xfrm>
              <a:prstGeom prst="rect">
                <a:avLst/>
              </a:prstGeom>
            </p:spPr>
          </p:pic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BA9FED-5517-5149-9FEB-C59E486D6B32}"/>
                </a:ext>
              </a:extLst>
            </p:cNvPr>
            <p:cNvCxnSpPr/>
            <p:nvPr/>
          </p:nvCxnSpPr>
          <p:spPr>
            <a:xfrm>
              <a:off x="5502442" y="3850105"/>
              <a:ext cx="231006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903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Overfitting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ECFE29-2716-E54B-89A3-62B428DFF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2" y="1262872"/>
            <a:ext cx="3429000" cy="314768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C6C16F9-84D8-D34E-AC6A-467028AC6CF2}"/>
              </a:ext>
            </a:extLst>
          </p:cNvPr>
          <p:cNvGrpSpPr/>
          <p:nvPr/>
        </p:nvGrpSpPr>
        <p:grpSpPr>
          <a:xfrm>
            <a:off x="938463" y="1800981"/>
            <a:ext cx="3633537" cy="364051"/>
            <a:chOff x="938463" y="1800981"/>
            <a:chExt cx="3633537" cy="36405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C488A8-44A6-1243-9C18-D4D3B723F0BE}"/>
                </a:ext>
              </a:extLst>
            </p:cNvPr>
            <p:cNvSpPr txBox="1"/>
            <p:nvPr/>
          </p:nvSpPr>
          <p:spPr>
            <a:xfrm>
              <a:off x="3617495" y="1903422"/>
              <a:ext cx="9545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rgbClr val="FF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~ feature #6</a:t>
              </a:r>
              <a:endParaRPr lang="en-US" altLang="ko-KR" sz="1100" b="1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19C4A8-A929-0B48-A314-7A82FEE8EEAE}"/>
                </a:ext>
              </a:extLst>
            </p:cNvPr>
            <p:cNvSpPr/>
            <p:nvPr/>
          </p:nvSpPr>
          <p:spPr>
            <a:xfrm>
              <a:off x="938463" y="1800981"/>
              <a:ext cx="3156285" cy="14813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187A07-4A14-C949-98CF-F2252BC5F126}"/>
              </a:ext>
            </a:extLst>
          </p:cNvPr>
          <p:cNvGrpSpPr/>
          <p:nvPr/>
        </p:nvGrpSpPr>
        <p:grpSpPr>
          <a:xfrm>
            <a:off x="4910891" y="1262872"/>
            <a:ext cx="3621109" cy="2822336"/>
            <a:chOff x="4910891" y="1262872"/>
            <a:chExt cx="3621109" cy="28223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3B13759-2A76-7A48-AFAD-59B728165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0891" y="1262872"/>
              <a:ext cx="3621109" cy="2822336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98337C-537C-4943-A683-631705772511}"/>
                </a:ext>
              </a:extLst>
            </p:cNvPr>
            <p:cNvGrpSpPr/>
            <p:nvPr/>
          </p:nvGrpSpPr>
          <p:grpSpPr>
            <a:xfrm>
              <a:off x="5453775" y="2034227"/>
              <a:ext cx="1095122" cy="451084"/>
              <a:chOff x="6295986" y="3931779"/>
              <a:chExt cx="1095122" cy="45108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FB9B00-E52C-E349-96DC-3FA6D98ABB22}"/>
                  </a:ext>
                </a:extLst>
              </p:cNvPr>
              <p:cNvSpPr txBox="1"/>
              <p:nvPr/>
            </p:nvSpPr>
            <p:spPr>
              <a:xfrm>
                <a:off x="6295986" y="3931779"/>
                <a:ext cx="10951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@ </a:t>
                </a:r>
                <a:r>
                  <a:rPr lang="en-US" altLang="ko-KR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p</a:t>
                </a:r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= 6</a:t>
                </a:r>
                <a:endPara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D099457-81B2-624A-9CF8-8C69E27668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6779" y="4193389"/>
                <a:ext cx="26768" cy="189474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77FF7C-1AF0-F348-9A3E-6E97F06D436C}"/>
              </a:ext>
            </a:extLst>
          </p:cNvPr>
          <p:cNvGrpSpPr/>
          <p:nvPr/>
        </p:nvGrpSpPr>
        <p:grpSpPr>
          <a:xfrm>
            <a:off x="6315999" y="1695053"/>
            <a:ext cx="1430803" cy="995603"/>
            <a:chOff x="6315999" y="1695053"/>
            <a:chExt cx="1430803" cy="995603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578FA0E-6872-1144-987A-041B27BAFF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5999" y="1695053"/>
              <a:ext cx="749014" cy="768656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7B2585-533A-7747-BE81-D2D1B32A6EE4}"/>
                </a:ext>
              </a:extLst>
            </p:cNvPr>
            <p:cNvSpPr txBox="1"/>
            <p:nvPr/>
          </p:nvSpPr>
          <p:spPr>
            <a:xfrm>
              <a:off x="6498934" y="2090492"/>
              <a:ext cx="124786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Misclassification increases </a:t>
              </a:r>
            </a:p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along with </a:t>
              </a:r>
              <a:r>
                <a:rPr lang="en-US" altLang="ko-K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p</a:t>
              </a:r>
              <a:endParaRPr lang="en-US" altLang="ko-KR" sz="11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D73F96-7267-1C49-9261-DA183A7DA162}"/>
              </a:ext>
            </a:extLst>
          </p:cNvPr>
          <p:cNvGrpSpPr/>
          <p:nvPr/>
        </p:nvGrpSpPr>
        <p:grpSpPr>
          <a:xfrm>
            <a:off x="612000" y="4715799"/>
            <a:ext cx="7920000" cy="927593"/>
            <a:chOff x="612000" y="4715799"/>
            <a:chExt cx="7920000" cy="92759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B761F1-5D68-C34E-8610-EFEF41F22BA0}"/>
                </a:ext>
              </a:extLst>
            </p:cNvPr>
            <p:cNvSpPr txBox="1"/>
            <p:nvPr/>
          </p:nvSpPr>
          <p:spPr>
            <a:xfrm>
              <a:off x="612000" y="4715799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Curse of dimensionality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by Bellman (1961)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63F07C-234B-0645-94ED-D162C1BD0E34}"/>
                </a:ext>
              </a:extLst>
            </p:cNvPr>
            <p:cNvSpPr txBox="1"/>
            <p:nvPr/>
          </p:nvSpPr>
          <p:spPr>
            <a:xfrm>
              <a:off x="612000" y="5025707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high-dimensional spaces are very hard to sample thoroughly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214366-D10A-7845-8A7D-CAB12F2D2B27}"/>
                </a:ext>
              </a:extLst>
            </p:cNvPr>
            <p:cNvSpPr txBox="1"/>
            <p:nvPr/>
          </p:nvSpPr>
          <p:spPr>
            <a:xfrm>
              <a:off x="612000" y="5335615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Fitting models to data with thousands of features (data &lt;&lt; features)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76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Objective functions (risk or cost functions)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001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1881C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Misclassification rate (MCR)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6EAF10-8BF1-D342-843B-03057B8D7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886" y="1111509"/>
            <a:ext cx="1202228" cy="365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53C494-3093-E245-B613-3C3E7F3DD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886" y="1629249"/>
            <a:ext cx="1491451" cy="5031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79871A-CFB6-454A-8D5F-9D3C1CE2B724}"/>
              </a:ext>
            </a:extLst>
          </p:cNvPr>
          <p:cNvSpPr txBox="1"/>
          <p:nvPr/>
        </p:nvSpPr>
        <p:spPr>
          <a:xfrm>
            <a:off x="612000" y="1476630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for a finite sample,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48922E-3875-5D44-B239-578B0D85AEA4}"/>
              </a:ext>
            </a:extLst>
          </p:cNvPr>
          <p:cNvGrpSpPr/>
          <p:nvPr/>
        </p:nvGrpSpPr>
        <p:grpSpPr>
          <a:xfrm>
            <a:off x="608384" y="2132389"/>
            <a:ext cx="7920000" cy="1261806"/>
            <a:chOff x="608384" y="2132389"/>
            <a:chExt cx="7920000" cy="12618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406DEB-8A9F-4B4C-ADE1-15E0E95ED22B}"/>
                </a:ext>
              </a:extLst>
            </p:cNvPr>
            <p:cNvSpPr txBox="1"/>
            <p:nvPr/>
          </p:nvSpPr>
          <p:spPr>
            <a:xfrm>
              <a:off x="608384" y="2132389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In binary classification,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EFE58E-9844-DC4B-9E03-F4D32B30B811}"/>
                </a:ext>
              </a:extLst>
            </p:cNvPr>
            <p:cNvSpPr txBox="1"/>
            <p:nvPr/>
          </p:nvSpPr>
          <p:spPr>
            <a:xfrm>
              <a:off x="608384" y="2438189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Sensitivity (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true positive rate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or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recall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0C5860-987D-D249-8E3E-275D63ABC2FE}"/>
                </a:ext>
              </a:extLst>
            </p:cNvPr>
            <p:cNvSpPr txBox="1"/>
            <p:nvPr/>
          </p:nvSpPr>
          <p:spPr>
            <a:xfrm>
              <a:off x="608384" y="3049271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Specificity (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true negative rate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57EF6E-B4A3-1346-80A7-08950C8E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3748" y="2401409"/>
              <a:ext cx="745726" cy="38133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439588-3335-F842-A5B4-2B198F462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70947" y="3012858"/>
              <a:ext cx="799878" cy="381337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3DC4FD-2EAC-BA4E-9BBC-209CC7C03357}"/>
              </a:ext>
            </a:extLst>
          </p:cNvPr>
          <p:cNvGrpSpPr/>
          <p:nvPr/>
        </p:nvGrpSpPr>
        <p:grpSpPr>
          <a:xfrm>
            <a:off x="608384" y="2742227"/>
            <a:ext cx="7920000" cy="928906"/>
            <a:chOff x="608384" y="2742227"/>
            <a:chExt cx="7920000" cy="9289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53404C-EB86-0D42-BF19-D43412FD6933}"/>
                </a:ext>
              </a:extLst>
            </p:cNvPr>
            <p:cNvSpPr txBox="1"/>
            <p:nvPr/>
          </p:nvSpPr>
          <p:spPr>
            <a:xfrm>
              <a:off x="608384" y="2742227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 classification of healthy as healthy; misclassification of healthy as ill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4457E2-FD1D-4943-AF82-709F2F90C610}"/>
                </a:ext>
              </a:extLst>
            </p:cNvPr>
            <p:cNvSpPr txBox="1"/>
            <p:nvPr/>
          </p:nvSpPr>
          <p:spPr>
            <a:xfrm>
              <a:off x="608384" y="3363356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 misclassification of ill as healthy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AFE470F-058A-364C-A8F6-875DA2156696}"/>
              </a:ext>
            </a:extLst>
          </p:cNvPr>
          <p:cNvSpPr txBox="1"/>
          <p:nvPr/>
        </p:nvSpPr>
        <p:spPr>
          <a:xfrm>
            <a:off x="615616" y="3671133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A single parameter (a threshold) can be modified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trade-off b/w sensitivity and specificity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1C7DF9-1C4A-5B4C-B588-08D79470ECF5}"/>
              </a:ext>
            </a:extLst>
          </p:cNvPr>
          <p:cNvSpPr txBox="1"/>
          <p:nvPr/>
        </p:nvSpPr>
        <p:spPr>
          <a:xfrm>
            <a:off x="615616" y="3978910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All possible thresholds are tested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ko-KR" sz="1400" dirty="0">
                <a:solidFill>
                  <a:srgbClr val="1881C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receiver operating characteristic (ROC) curve</a:t>
            </a:r>
            <a:endParaRPr lang="en-US" altLang="ko-KR" sz="1400" dirty="0">
              <a:solidFill>
                <a:srgbClr val="1881C3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D56305-9238-AE4F-A2C3-71CB36063FD0}"/>
              </a:ext>
            </a:extLst>
          </p:cNvPr>
          <p:cNvGrpSpPr/>
          <p:nvPr/>
        </p:nvGrpSpPr>
        <p:grpSpPr>
          <a:xfrm>
            <a:off x="615616" y="4597620"/>
            <a:ext cx="7920000" cy="639913"/>
            <a:chOff x="615616" y="4597620"/>
            <a:chExt cx="7920000" cy="63991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765D90-2C55-7042-B544-1B923ECC11DF}"/>
                </a:ext>
              </a:extLst>
            </p:cNvPr>
            <p:cNvSpPr txBox="1"/>
            <p:nvPr/>
          </p:nvSpPr>
          <p:spPr>
            <a:xfrm>
              <a:off x="615616" y="4597620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Jaccard index 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74D6084-B311-D14E-97BB-1AC9D6B1F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59797" y="4747610"/>
              <a:ext cx="1424405" cy="489923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6DF451-0989-AE45-AEBB-A6F417A0C9EF}"/>
              </a:ext>
            </a:extLst>
          </p:cNvPr>
          <p:cNvGrpSpPr/>
          <p:nvPr/>
        </p:nvGrpSpPr>
        <p:grpSpPr>
          <a:xfrm>
            <a:off x="615616" y="5183188"/>
            <a:ext cx="7920000" cy="893811"/>
            <a:chOff x="615616" y="5183188"/>
            <a:chExt cx="7920000" cy="89381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2DE8A7D-0A2D-7049-AE04-13B1C53379E1}"/>
                </a:ext>
              </a:extLst>
            </p:cNvPr>
            <p:cNvSpPr txBox="1"/>
            <p:nvPr/>
          </p:nvSpPr>
          <p:spPr>
            <a:xfrm>
              <a:off x="615616" y="5183188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Mean squared error (MSE)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FB256A-63BE-5442-94EB-FDD793DB899E}"/>
                </a:ext>
              </a:extLst>
            </p:cNvPr>
            <p:cNvSpPr txBox="1"/>
            <p:nvPr/>
          </p:nvSpPr>
          <p:spPr>
            <a:xfrm>
              <a:off x="615616" y="5491800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For continuous response variables (regression)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2DB4057-00FA-E24B-A05C-C411ABF84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16611" y="5489170"/>
              <a:ext cx="2057400" cy="587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872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Variance-bias trade-off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001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MSE is a natural choice for evaluation of statistical learning models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6A3DC3-5127-684D-A98A-80C7E615D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1266666"/>
            <a:ext cx="3086100" cy="7462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394BC9-3A50-5044-9EB3-FF5ACB521861}"/>
              </a:ext>
            </a:extLst>
          </p:cNvPr>
          <p:cNvSpPr txBox="1"/>
          <p:nvPr/>
        </p:nvSpPr>
        <p:spPr>
          <a:xfrm>
            <a:off x="3561347" y="2012895"/>
            <a:ext cx="2649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i="1" dirty="0">
                <a:solidFill>
                  <a:srgbClr val="1881C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One goes down while the other goes 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83271B-0F03-4448-9E8C-386AF14C3D0A}"/>
              </a:ext>
            </a:extLst>
          </p:cNvPr>
          <p:cNvSpPr txBox="1"/>
          <p:nvPr/>
        </p:nvSpPr>
        <p:spPr>
          <a:xfrm>
            <a:off x="612000" y="2274505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Minimization of MSE; ST a small bias &amp; greatly reduced variance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92E086-D22F-4442-966D-8ACDAF3CE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302" y="2274505"/>
            <a:ext cx="2320697" cy="211135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F7F6B5-CD3B-D24B-876D-E2599D1E4C51}"/>
              </a:ext>
            </a:extLst>
          </p:cNvPr>
          <p:cNvSpPr txBox="1"/>
          <p:nvPr/>
        </p:nvSpPr>
        <p:spPr>
          <a:xfrm>
            <a:off x="612000" y="4385861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Regularization – penalization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E7F11E-8E16-AD4A-86C5-C6F38BF9CE7F}"/>
              </a:ext>
            </a:extLst>
          </p:cNvPr>
          <p:cNvSpPr txBox="1"/>
          <p:nvPr/>
        </p:nvSpPr>
        <p:spPr>
          <a:xfrm>
            <a:off x="612000" y="4693638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High variance in high-dimensional data (# of parameters &gt; # of data points)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662D4E-1456-9244-ADCA-47A7CE961352}"/>
              </a:ext>
            </a:extLst>
          </p:cNvPr>
          <p:cNvSpPr txBox="1"/>
          <p:nvPr/>
        </p:nvSpPr>
        <p:spPr>
          <a:xfrm>
            <a:off x="612000" y="5001415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One can control variance-bias trade-off using </a:t>
            </a:r>
            <a:r>
              <a:rPr lang="en-US" altLang="ko-KR" sz="1400" dirty="0">
                <a:solidFill>
                  <a:srgbClr val="1881C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penalization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B6C1A1-9B41-DE4A-8EEF-569A56B48C80}"/>
              </a:ext>
            </a:extLst>
          </p:cNvPr>
          <p:cNvSpPr txBox="1"/>
          <p:nvPr/>
        </p:nvSpPr>
        <p:spPr>
          <a:xfrm>
            <a:off x="612000" y="5309192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Logistic regression is a more general approach for high-dim. setting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C7C5D6-414B-9E4D-9DFE-5DD087B50AA4}"/>
              </a:ext>
            </a:extLst>
          </p:cNvPr>
          <p:cNvSpPr txBox="1"/>
          <p:nvPr/>
        </p:nvSpPr>
        <p:spPr>
          <a:xfrm>
            <a:off x="612000" y="2582282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In classification, other risk objective functions are generally used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8A7895-B590-1F4C-9881-5090F79FCCBE}"/>
              </a:ext>
            </a:extLst>
          </p:cNvPr>
          <p:cNvSpPr txBox="1"/>
          <p:nvPr/>
        </p:nvSpPr>
        <p:spPr>
          <a:xfrm>
            <a:off x="612000" y="289005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MSE is not always straightforward to decompose as the equation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AF5785-BB1C-F248-B9BB-63322326EA5F}"/>
              </a:ext>
            </a:extLst>
          </p:cNvPr>
          <p:cNvSpPr txBox="1"/>
          <p:nvPr/>
        </p:nvSpPr>
        <p:spPr>
          <a:xfrm>
            <a:off x="612000" y="3381327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The discreteness of the response absorbs certain biases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5E8907-6A2E-6A46-8921-EB207B6BA0CD}"/>
              </a:ext>
            </a:extLst>
          </p:cNvPr>
          <p:cNvSpPr txBox="1"/>
          <p:nvPr/>
        </p:nvSpPr>
        <p:spPr>
          <a:xfrm>
            <a:off x="612000" y="3693260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higher bias with almost zero cost &amp; smaller variance</a:t>
            </a:r>
          </a:p>
        </p:txBody>
      </p:sp>
    </p:spTree>
    <p:extLst>
      <p:ext uri="{BB962C8B-B14F-4D97-AF65-F5344CB8AC3E}">
        <p14:creationId xmlns:p14="http://schemas.microsoft.com/office/powerpoint/2010/main" val="231817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5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Penalization &amp; logistic regression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001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Multinomial logistic regression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D1F08F-66EC-3943-A67F-432E596F8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49" y="1266666"/>
            <a:ext cx="3086101" cy="5976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3D1197-EEE0-B44D-B8B3-77E22EC78161}"/>
              </a:ext>
            </a:extLst>
          </p:cNvPr>
          <p:cNvSpPr txBox="1"/>
          <p:nvPr/>
        </p:nvSpPr>
        <p:spPr>
          <a:xfrm>
            <a:off x="5445898" y="1733521"/>
            <a:ext cx="308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en-US" altLang="ko-KR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=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1, ..., </a:t>
            </a:r>
            <a:r>
              <a:rPr lang="en-US" altLang="ko-KR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k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-1 counts over the different classes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DDA97-20E5-8E40-813F-CFCF43DAE5BE}"/>
              </a:ext>
            </a:extLst>
          </p:cNvPr>
          <p:cNvSpPr txBox="1"/>
          <p:nvPr/>
        </p:nvSpPr>
        <p:spPr>
          <a:xfrm>
            <a:off x="3028950" y="1995131"/>
            <a:ext cx="308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Data matrix </a:t>
            </a:r>
            <a:r>
              <a:rPr lang="en-US" altLang="ko-KR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x</a:t>
            </a:r>
            <a:r>
              <a:rPr lang="en-US" altLang="ko-KR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with </a:t>
            </a:r>
            <a:r>
              <a:rPr lang="en-US" altLang="ko-KR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(obs.) *</a:t>
            </a:r>
            <a:r>
              <a:rPr lang="en-US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</a:t>
            </a:r>
            <a:r>
              <a:rPr lang="en-US" altLang="ko-KR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(features)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E1CDE2-B6CC-C740-A393-B8018B7FD1E5}"/>
                  </a:ext>
                </a:extLst>
              </p:cNvPr>
              <p:cNvSpPr txBox="1"/>
              <p:nvPr/>
            </p:nvSpPr>
            <p:spPr>
              <a:xfrm>
                <a:off x="612000" y="2256741"/>
                <a:ext cx="791999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sz="11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en-US" altLang="ko-KR" sz="1100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i 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is a </a:t>
                </a:r>
                <a:r>
                  <a:rPr lang="en-US" altLang="ko-KR" sz="11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p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-dimensional vector determines how the classification odds for class </a:t>
                </a:r>
                <a:r>
                  <a:rPr lang="en-US" altLang="ko-KR" sz="1100" i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i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versus class </a:t>
                </a:r>
                <a:r>
                  <a:rPr lang="en-US" altLang="ko-KR" sz="11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k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depend on </a:t>
                </a:r>
                <a:r>
                  <a:rPr lang="en-US" altLang="ko-KR" sz="11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x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E1CDE2-B6CC-C740-A393-B8018B7FD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2256741"/>
                <a:ext cx="7919999" cy="261610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D9C778-3867-194B-89E7-BE7E7CF41CB7}"/>
                  </a:ext>
                </a:extLst>
              </p:cNvPr>
              <p:cNvSpPr txBox="1"/>
              <p:nvPr/>
            </p:nvSpPr>
            <p:spPr>
              <a:xfrm>
                <a:off x="612000" y="2518351"/>
                <a:ext cx="791999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sz="11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en-US" altLang="ko-KR" sz="1100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i0 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is an intercept; classes’ prior probabilities</a:t>
                </a:r>
                <a:endParaRPr lang="en-US" altLang="ko-KR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D9C778-3867-194B-89E7-BE7E7CF41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2518351"/>
                <a:ext cx="7919999" cy="26161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BB2284D-89AB-1A4B-9213-24F1444B256D}"/>
                  </a:ext>
                </a:extLst>
              </p:cNvPr>
              <p:cNvSpPr/>
              <p:nvPr/>
            </p:nvSpPr>
            <p:spPr>
              <a:xfrm>
                <a:off x="612000" y="2910766"/>
                <a:ext cx="791999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- The model is fit by maximizing the log-likelihood </a:t>
                </a:r>
                <a:r>
                  <a:rPr lang="en-US" sz="1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</a:t>
                </a: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1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en-US" sz="1400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0</a:t>
                </a: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; </a:t>
                </a:r>
                <a:r>
                  <a:rPr lang="en-US" sz="1400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x</a:t>
                </a: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),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BB2284D-89AB-1A4B-9213-24F1444B2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2910766"/>
                <a:ext cx="7919998" cy="307777"/>
              </a:xfrm>
              <a:prstGeom prst="rect">
                <a:avLst/>
              </a:prstGeom>
              <a:blipFill>
                <a:blip r:embed="rId6"/>
                <a:stretch>
                  <a:fillRect l="-321" b="-1923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2FB8615-BF72-3B46-B748-6730035F40FA}"/>
              </a:ext>
            </a:extLst>
          </p:cNvPr>
          <p:cNvSpPr/>
          <p:nvPr/>
        </p:nvSpPr>
        <p:spPr>
          <a:xfrm>
            <a:off x="612001" y="3351476"/>
            <a:ext cx="7919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But as </a:t>
            </a: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increases while the sample size </a:t>
            </a: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remains the same, 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 the maximum likelihood estimate is unidentifiable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96D6C4-8A8E-984A-BBC1-A222A5BF6DE2}"/>
              </a:ext>
            </a:extLst>
          </p:cNvPr>
          <p:cNvGrpSpPr/>
          <p:nvPr/>
        </p:nvGrpSpPr>
        <p:grpSpPr>
          <a:xfrm>
            <a:off x="612001" y="3874696"/>
            <a:ext cx="7922108" cy="993763"/>
            <a:chOff x="612000" y="3738311"/>
            <a:chExt cx="7922108" cy="9937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9BE451-2CBC-0C48-8D18-45CA3481C9CA}"/>
                </a:ext>
              </a:extLst>
            </p:cNvPr>
            <p:cNvSpPr/>
            <p:nvPr/>
          </p:nvSpPr>
          <p:spPr>
            <a:xfrm>
              <a:off x="612000" y="3738311"/>
              <a:ext cx="79199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Wingdings" pitchFamily="2" charset="2"/>
                </a:rPr>
                <a:t> Penalized version of the objective function</a:t>
              </a:r>
              <a:endParaRPr lang="en-US" sz="1400" dirty="0">
                <a:solidFill>
                  <a:srgbClr val="1881C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B0A4FF-6E6B-9C4C-B681-3E4D67A70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8949" y="4042636"/>
              <a:ext cx="3086101" cy="4439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123B8B7-2194-674C-8BAD-BD7F0DDBEB24}"/>
                    </a:ext>
                  </a:extLst>
                </p:cNvPr>
                <p:cNvSpPr/>
                <p:nvPr/>
              </p:nvSpPr>
              <p:spPr>
                <a:xfrm>
                  <a:off x="6115050" y="4301186"/>
                  <a:ext cx="2419058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ridge regression: pen(</a:t>
                  </a:r>
                  <a14:m>
                    <m:oMath xmlns:m="http://schemas.openxmlformats.org/officeDocument/2006/math">
                      <m:r>
                        <a:rPr lang="en-US" altLang="ko-KR" sz="1100" b="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</m:oMath>
                  </a14:m>
                  <a:r>
                    <a:rPr 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) = |</a:t>
                  </a:r>
                  <a14:m>
                    <m:oMath xmlns:m="http://schemas.openxmlformats.org/officeDocument/2006/math">
                      <m:r>
                        <a:rPr lang="en-US" altLang="ko-KR" sz="11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</m:oMath>
                  </a14:m>
                  <a:r>
                    <a:rPr 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|</a:t>
                  </a:r>
                  <a:r>
                    <a:rPr lang="en-US" sz="1100" baseline="30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2</a:t>
                  </a:r>
                </a:p>
                <a:p>
                  <a:r>
                    <a:rPr 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lasso regression: pen(</a:t>
                  </a:r>
                  <a14:m>
                    <m:oMath xmlns:m="http://schemas.openxmlformats.org/officeDocument/2006/math">
                      <m:r>
                        <a:rPr lang="en-US" altLang="ko-KR" sz="11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</m:oMath>
                  </a14:m>
                  <a:r>
                    <a:rPr 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) = |</a:t>
                  </a:r>
                  <a14:m>
                    <m:oMath xmlns:m="http://schemas.openxmlformats.org/officeDocument/2006/math">
                      <m:r>
                        <a:rPr lang="en-US" altLang="ko-KR" sz="11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</m:oMath>
                  </a14:m>
                  <a:r>
                    <a:rPr 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|</a:t>
                  </a:r>
                  <a:r>
                    <a:rPr lang="en-US" sz="1100" baseline="30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123B8B7-2194-674C-8BAD-BD7F0DDBEB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050" y="4301186"/>
                  <a:ext cx="2419058" cy="430887"/>
                </a:xfrm>
                <a:prstGeom prst="rect">
                  <a:avLst/>
                </a:prstGeom>
                <a:blipFill>
                  <a:blip r:embed="rId8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F5EA379-4920-3043-AA78-04010B6B0833}"/>
                </a:ext>
              </a:extLst>
            </p:cNvPr>
            <p:cNvSpPr txBox="1"/>
            <p:nvPr/>
          </p:nvSpPr>
          <p:spPr>
            <a:xfrm>
              <a:off x="5309329" y="4301187"/>
              <a:ext cx="6904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penalty function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964D584-6604-674F-B73A-7F5BFB9CE389}"/>
                    </a:ext>
                  </a:extLst>
                </p:cNvPr>
                <p:cNvSpPr txBox="1"/>
                <p:nvPr/>
              </p:nvSpPr>
              <p:spPr>
                <a:xfrm>
                  <a:off x="5148511" y="3908521"/>
                  <a:ext cx="50602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ko-KR" sz="1100" i="1" dirty="0" smtClean="0">
                          <a:solidFill>
                            <a:srgbClr val="1881C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𝜆</m:t>
                      </m:r>
                    </m:oMath>
                  </a14:m>
                  <a:r>
                    <a:rPr lang="en-US" altLang="ko-KR" sz="1100" dirty="0">
                      <a:solidFill>
                        <a:srgbClr val="1881C3"/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≥ 0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964D584-6604-674F-B73A-7F5BFB9CE3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511" y="3908521"/>
                  <a:ext cx="506027" cy="261610"/>
                </a:xfrm>
                <a:prstGeom prst="rect">
                  <a:avLst/>
                </a:prstGeom>
                <a:blipFill>
                  <a:blip r:embed="rId9"/>
                  <a:stretch>
                    <a:fillRect b="-19048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320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Introduction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6E9B62-E678-3E46-8B15-229F78FF906A}"/>
              </a:ext>
            </a:extLst>
          </p:cNvPr>
          <p:cNvSpPr txBox="1"/>
          <p:nvPr/>
        </p:nvSpPr>
        <p:spPr>
          <a:xfrm>
            <a:off x="612000" y="958889"/>
            <a:ext cx="79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Supervised learning (statistical learning)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32CD14-0C9C-C74E-8CCA-80868B40D77C}"/>
              </a:ext>
            </a:extLst>
          </p:cNvPr>
          <p:cNvSpPr/>
          <p:nvPr/>
        </p:nvSpPr>
        <p:spPr>
          <a:xfrm>
            <a:off x="612000" y="1220499"/>
            <a:ext cx="792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- “</a:t>
            </a:r>
            <a:r>
              <a:rPr lang="en-US" sz="1100" dirty="0">
                <a:solidFill>
                  <a:srgbClr val="1881C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Prediction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” of a property of interest (disease type, cell type, etc.) using other properties (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predictors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04EB34-C82F-F54A-B94F-1E67292924A0}"/>
              </a:ext>
            </a:extLst>
          </p:cNvPr>
          <p:cNvGrpSpPr/>
          <p:nvPr/>
        </p:nvGrpSpPr>
        <p:grpSpPr>
          <a:xfrm>
            <a:off x="612000" y="1482108"/>
            <a:ext cx="5009669" cy="1946892"/>
            <a:chOff x="1556084" y="1482108"/>
            <a:chExt cx="5009669" cy="1946892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AF3D4AC4-7423-6E4F-B494-98987527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246" y="1482108"/>
              <a:ext cx="3987507" cy="194689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7AD89A-E7F8-D241-B2F5-66984AEDAA3D}"/>
                </a:ext>
              </a:extLst>
            </p:cNvPr>
            <p:cNvGrpSpPr/>
            <p:nvPr/>
          </p:nvGrpSpPr>
          <p:grpSpPr>
            <a:xfrm>
              <a:off x="1556084" y="1710729"/>
              <a:ext cx="1022162" cy="1136926"/>
              <a:chOff x="1556084" y="1710729"/>
              <a:chExt cx="1022162" cy="11369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9A5E509-33B2-2044-B4FC-4BF07F36C665}"/>
                  </a:ext>
                </a:extLst>
              </p:cNvPr>
              <p:cNvSpPr/>
              <p:nvPr/>
            </p:nvSpPr>
            <p:spPr>
              <a:xfrm>
                <a:off x="1556084" y="1970978"/>
                <a:ext cx="84116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 Unicode MS" panose="020B0604020202020204" pitchFamily="50" charset="-127"/>
                    <a:cs typeface="Arial" panose="020B0604020202020204" pitchFamily="34" charset="0"/>
                  </a:rPr>
                  <a:t>Predictors</a:t>
                </a:r>
              </a:p>
              <a:p>
                <a:pPr algn="ctr"/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 Unicode MS" panose="020B0604020202020204" pitchFamily="50" charset="-127"/>
                    <a:cs typeface="Arial" panose="020B0604020202020204" pitchFamily="34" charset="0"/>
                  </a:rPr>
                  <a:t>(objective </a:t>
                </a:r>
              </a:p>
              <a:p>
                <a:pPr algn="ctr"/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 Unicode MS" panose="020B0604020202020204" pitchFamily="50" charset="-127"/>
                    <a:cs typeface="Arial" panose="020B0604020202020204" pitchFamily="34" charset="0"/>
                  </a:rPr>
                  <a:t>or </a:t>
                </a:r>
              </a:p>
              <a:p>
                <a:pPr algn="ctr"/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 Unicode MS" panose="020B0604020202020204" pitchFamily="50" charset="-127"/>
                    <a:cs typeface="Arial" panose="020B0604020202020204" pitchFamily="34" charset="0"/>
                  </a:rPr>
                  <a:t>response)</a:t>
                </a:r>
              </a:p>
            </p:txBody>
          </p:sp>
          <p:sp>
            <p:nvSpPr>
              <p:cNvPr id="9" name="Left Brace 8">
                <a:extLst>
                  <a:ext uri="{FF2B5EF4-FFF2-40B4-BE49-F238E27FC236}">
                    <a16:creationId xmlns:a16="http://schemas.microsoft.com/office/drawing/2014/main" id="{E8397096-3521-8B46-9CFA-76E02A610DC2}"/>
                  </a:ext>
                </a:extLst>
              </p:cNvPr>
              <p:cNvSpPr/>
              <p:nvPr/>
            </p:nvSpPr>
            <p:spPr>
              <a:xfrm>
                <a:off x="2397250" y="1710729"/>
                <a:ext cx="180996" cy="1136926"/>
              </a:xfrm>
              <a:prstGeom prst="leftBrace">
                <a:avLst>
                  <a:gd name="adj1" fmla="val 46406"/>
                  <a:gd name="adj2" fmla="val 50000"/>
                </a:avLst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CE826E-B915-0445-93E7-C44883913F99}"/>
              </a:ext>
            </a:extLst>
          </p:cNvPr>
          <p:cNvGrpSpPr/>
          <p:nvPr/>
        </p:nvGrpSpPr>
        <p:grpSpPr>
          <a:xfrm>
            <a:off x="6196965" y="1773594"/>
            <a:ext cx="1587147" cy="1589427"/>
            <a:chOff x="6196965" y="1773594"/>
            <a:chExt cx="1587147" cy="1589427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0A99A58-0D73-324D-962E-1AE37E39ADA7}"/>
                </a:ext>
              </a:extLst>
            </p:cNvPr>
            <p:cNvSpPr/>
            <p:nvPr/>
          </p:nvSpPr>
          <p:spPr>
            <a:xfrm>
              <a:off x="6196965" y="1773594"/>
              <a:ext cx="1054861" cy="1589427"/>
            </a:xfrm>
            <a:prstGeom prst="roundRect">
              <a:avLst>
                <a:gd name="adj" fmla="val 6437"/>
              </a:avLst>
            </a:prstGeom>
            <a:noFill/>
            <a:ln w="38100">
              <a:solidFill>
                <a:srgbClr val="2F7F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905DB3A-2718-154F-A0D1-12EED49258C6}"/>
                </a:ext>
              </a:extLst>
            </p:cNvPr>
            <p:cNvSpPr/>
            <p:nvPr/>
          </p:nvSpPr>
          <p:spPr>
            <a:xfrm>
              <a:off x="7333740" y="1773594"/>
              <a:ext cx="420521" cy="1589427"/>
            </a:xfrm>
            <a:prstGeom prst="roundRect">
              <a:avLst>
                <a:gd name="adj" fmla="val 12896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8C1F8E-172E-AB4E-AA52-3FEA597433FC}"/>
                </a:ext>
              </a:extLst>
            </p:cNvPr>
            <p:cNvSpPr/>
            <p:nvPr/>
          </p:nvSpPr>
          <p:spPr>
            <a:xfrm>
              <a:off x="6364210" y="2358302"/>
              <a:ext cx="7126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Training 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DCB1511-C591-0B49-ADB7-0788B3ED302F}"/>
                </a:ext>
              </a:extLst>
            </p:cNvPr>
            <p:cNvSpPr/>
            <p:nvPr/>
          </p:nvSpPr>
          <p:spPr>
            <a:xfrm>
              <a:off x="7303887" y="2358302"/>
              <a:ext cx="4802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Test data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FCC3DC-C9F9-1B46-AEEE-9CB382DE3AB7}"/>
              </a:ext>
            </a:extLst>
          </p:cNvPr>
          <p:cNvGrpSpPr/>
          <p:nvPr/>
        </p:nvGrpSpPr>
        <p:grpSpPr>
          <a:xfrm>
            <a:off x="6115050" y="3428999"/>
            <a:ext cx="1726383" cy="523220"/>
            <a:chOff x="6115050" y="3428999"/>
            <a:chExt cx="1726383" cy="52322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17C3446-F777-954C-A382-947A6261C22B}"/>
                </a:ext>
              </a:extLst>
            </p:cNvPr>
            <p:cNvSpPr/>
            <p:nvPr/>
          </p:nvSpPr>
          <p:spPr>
            <a:xfrm>
              <a:off x="6115050" y="3690609"/>
              <a:ext cx="172638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Apply to new data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2458D52-F442-8347-90BA-1336C746C792}"/>
                </a:ext>
              </a:extLst>
            </p:cNvPr>
            <p:cNvCxnSpPr>
              <a:stCxn id="14" idx="2"/>
              <a:endCxn id="36" idx="0"/>
            </p:cNvCxnSpPr>
            <p:nvPr/>
          </p:nvCxnSpPr>
          <p:spPr>
            <a:xfrm>
              <a:off x="6978242" y="3428999"/>
              <a:ext cx="0" cy="26161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307C23-F530-F441-A0D1-686FD37D54F1}"/>
              </a:ext>
            </a:extLst>
          </p:cNvPr>
          <p:cNvGrpSpPr/>
          <p:nvPr/>
        </p:nvGrpSpPr>
        <p:grpSpPr>
          <a:xfrm>
            <a:off x="612000" y="3428999"/>
            <a:ext cx="7920000" cy="523220"/>
            <a:chOff x="612000" y="3428999"/>
            <a:chExt cx="7920000" cy="52322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A2C24D8-65B3-BB4E-B41A-E0A9B946448A}"/>
                </a:ext>
              </a:extLst>
            </p:cNvPr>
            <p:cNvSpPr/>
            <p:nvPr/>
          </p:nvSpPr>
          <p:spPr>
            <a:xfrm>
              <a:off x="612000" y="3428999"/>
              <a:ext cx="79200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- Unlike unsupervised learning, the answers are known in study 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D6A1003-FDF1-7E4B-87F2-7EC625E63FE7}"/>
                </a:ext>
              </a:extLst>
            </p:cNvPr>
            <p:cNvSpPr/>
            <p:nvPr/>
          </p:nvSpPr>
          <p:spPr>
            <a:xfrm>
              <a:off x="612000" y="3690609"/>
              <a:ext cx="79200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- Issues: </a:t>
              </a:r>
              <a:r>
                <a:rPr lang="en-US" sz="1100" dirty="0">
                  <a:solidFill>
                    <a:srgbClr val="1881C3"/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overfitting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 &amp; </a:t>
              </a:r>
              <a:r>
                <a:rPr lang="en-US" sz="1100" dirty="0">
                  <a:solidFill>
                    <a:srgbClr val="1881C3"/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generalizability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16BA2BC-672A-7046-A99A-7FBA24FEA9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8950" y="3830750"/>
              <a:ext cx="3298820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140A28A-CF42-A64F-B8EB-F08E880BC9DD}"/>
              </a:ext>
            </a:extLst>
          </p:cNvPr>
          <p:cNvGrpSpPr/>
          <p:nvPr/>
        </p:nvGrpSpPr>
        <p:grpSpPr>
          <a:xfrm>
            <a:off x="6115049" y="1432841"/>
            <a:ext cx="1726384" cy="1996158"/>
            <a:chOff x="6115049" y="1432841"/>
            <a:chExt cx="1726384" cy="1996158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00973B3-ECFA-944B-9128-DBE21F47052A}"/>
                </a:ext>
              </a:extLst>
            </p:cNvPr>
            <p:cNvSpPr/>
            <p:nvPr/>
          </p:nvSpPr>
          <p:spPr>
            <a:xfrm>
              <a:off x="6115050" y="1700531"/>
              <a:ext cx="1726383" cy="1728468"/>
            </a:xfrm>
            <a:prstGeom prst="roundRect">
              <a:avLst>
                <a:gd name="adj" fmla="val 6437"/>
              </a:avLst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A4014F8-3735-8D42-A177-D4C52FD1BB86}"/>
                </a:ext>
              </a:extLst>
            </p:cNvPr>
            <p:cNvSpPr/>
            <p:nvPr/>
          </p:nvSpPr>
          <p:spPr>
            <a:xfrm>
              <a:off x="6115049" y="1432841"/>
              <a:ext cx="172638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Study data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1F9A2CC5-6A82-B44D-B731-E526237ECFC3}"/>
              </a:ext>
            </a:extLst>
          </p:cNvPr>
          <p:cNvSpPr/>
          <p:nvPr/>
        </p:nvSpPr>
        <p:spPr>
          <a:xfrm>
            <a:off x="612000" y="3952218"/>
            <a:ext cx="792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- Overfitting: predict 100% accuracy on the training data, but poorly perform on any new data</a:t>
            </a:r>
            <a:endParaRPr lang="en-US" sz="1100" dirty="0">
              <a:solidFill>
                <a:srgbClr val="1881C3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CF5975-FD27-E349-8838-578D22C225DB}"/>
              </a:ext>
            </a:extLst>
          </p:cNvPr>
          <p:cNvSpPr/>
          <p:nvPr/>
        </p:nvSpPr>
        <p:spPr>
          <a:xfrm>
            <a:off x="612000" y="4213828"/>
            <a:ext cx="792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- Generalizability: application of the model to new data</a:t>
            </a:r>
            <a:endParaRPr lang="en-US" sz="1100" dirty="0">
              <a:solidFill>
                <a:srgbClr val="1881C3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596A76-CD9C-F649-876C-2D5C7F815EED}"/>
              </a:ext>
            </a:extLst>
          </p:cNvPr>
          <p:cNvSpPr/>
          <p:nvPr/>
        </p:nvSpPr>
        <p:spPr>
          <a:xfrm>
            <a:off x="0" y="6652816"/>
            <a:ext cx="2204519" cy="205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A. R. Green </a:t>
            </a:r>
            <a:r>
              <a:rPr lang="en-US" sz="1100" i="1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et al. British journal of cancer</a:t>
            </a:r>
            <a:r>
              <a:rPr lang="en-US" sz="11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 (2013)</a:t>
            </a:r>
            <a:endParaRPr lang="en-KR" sz="1100" baseline="30000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502766B-2278-4C4A-8FF9-6491039FF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3952217"/>
            <a:ext cx="2074050" cy="2067822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350960EC-13FC-AA45-968C-F745961855F4}"/>
              </a:ext>
            </a:extLst>
          </p:cNvPr>
          <p:cNvGrpSpPr/>
          <p:nvPr/>
        </p:nvGrpSpPr>
        <p:grpSpPr>
          <a:xfrm>
            <a:off x="612000" y="4736079"/>
            <a:ext cx="7920000" cy="531069"/>
            <a:chOff x="612000" y="4736079"/>
            <a:chExt cx="7920000" cy="53106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F5B49EF-55E7-DD43-ABE0-31C90ABB054A}"/>
                </a:ext>
              </a:extLst>
            </p:cNvPr>
            <p:cNvSpPr/>
            <p:nvPr/>
          </p:nvSpPr>
          <p:spPr>
            <a:xfrm>
              <a:off x="612000" y="4736079"/>
              <a:ext cx="79200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- Continuous response variables 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  <a:sym typeface="Wingdings" pitchFamily="2" charset="2"/>
                </a:rPr>
                <a:t> regression</a:t>
              </a:r>
              <a:endParaRPr lang="en-US" sz="1100" dirty="0">
                <a:solidFill>
                  <a:srgbClr val="1881C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BE9E0BF-89E9-4E47-81C8-4C2602B8331C}"/>
                </a:ext>
              </a:extLst>
            </p:cNvPr>
            <p:cNvSpPr/>
            <p:nvPr/>
          </p:nvSpPr>
          <p:spPr>
            <a:xfrm>
              <a:off x="612000" y="5005538"/>
              <a:ext cx="79200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- Categorical (discrete) response variables 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  <a:sym typeface="Wingdings" pitchFamily="2" charset="2"/>
                </a:rPr>
                <a:t> classification</a:t>
              </a:r>
              <a:endParaRPr lang="en-US" sz="1100" dirty="0">
                <a:solidFill>
                  <a:srgbClr val="1881C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5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2001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Metagenome sequencing data from fecal samples of 156 humans (CRC &amp; tumor-free controls)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166E64-E1B0-1148-A382-D05A030236EB}"/>
              </a:ext>
            </a:extLst>
          </p:cNvPr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Penalization &amp; logistic regression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9140D5-3EA9-B340-B951-8EEDC641A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99" y="1266666"/>
            <a:ext cx="3960001" cy="1091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4CD085-0B21-DF4E-BBDC-93E29464B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9941"/>
            <a:ext cx="9144000" cy="483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BFAD23-458D-9744-B4C0-4AED88D91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99" y="3205173"/>
            <a:ext cx="4443651" cy="48062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4DCF1BB-6D27-4C41-8CAA-D9CA00DC604E}"/>
              </a:ext>
            </a:extLst>
          </p:cNvPr>
          <p:cNvGrpSpPr/>
          <p:nvPr/>
        </p:nvGrpSpPr>
        <p:grpSpPr>
          <a:xfrm>
            <a:off x="611999" y="3684977"/>
            <a:ext cx="7920001" cy="801677"/>
            <a:chOff x="611999" y="3684977"/>
            <a:chExt cx="7920001" cy="8016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773AEDE-F450-9B4A-8BAE-5CE5F3C40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1999" y="3867255"/>
              <a:ext cx="3559479" cy="61939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E6B7A05-0168-304E-9008-F2DB5FA26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666"/>
            <a:stretch/>
          </p:blipFill>
          <p:spPr>
            <a:xfrm>
              <a:off x="6115050" y="3684977"/>
              <a:ext cx="2416950" cy="801677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1DF200-33A4-BF49-BFDD-2E2A62880B97}"/>
              </a:ext>
            </a:extLst>
          </p:cNvPr>
          <p:cNvGrpSpPr/>
          <p:nvPr/>
        </p:nvGrpSpPr>
        <p:grpSpPr>
          <a:xfrm>
            <a:off x="611999" y="4527823"/>
            <a:ext cx="7262484" cy="2083411"/>
            <a:chOff x="611999" y="4527823"/>
            <a:chExt cx="7262484" cy="20834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AC51248-3352-BB42-859E-4F578A9FE232}"/>
                </a:ext>
              </a:extLst>
            </p:cNvPr>
            <p:cNvGrpSpPr/>
            <p:nvPr/>
          </p:nvGrpSpPr>
          <p:grpSpPr>
            <a:xfrm>
              <a:off x="611999" y="4662433"/>
              <a:ext cx="7171060" cy="1948801"/>
              <a:chOff x="611999" y="4662433"/>
              <a:chExt cx="7171060" cy="194880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37CE1E9-0174-734B-AF8A-DE952A4E4C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15050" y="4741537"/>
                <a:ext cx="1668009" cy="1869697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0432833-0A34-0740-9AEB-D0780641D9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999" y="4662433"/>
                <a:ext cx="4232054" cy="158208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99ADF6-64A8-FD4D-8B7A-6C6C9FC6E468}"/>
                </a:ext>
              </a:extLst>
            </p:cNvPr>
            <p:cNvSpPr txBox="1"/>
            <p:nvPr/>
          </p:nvSpPr>
          <p:spPr>
            <a:xfrm rot="16200000">
              <a:off x="5456171" y="5521253"/>
              <a:ext cx="10142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coefficient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06620A-F19A-344A-8A55-620F94830FE7}"/>
                </a:ext>
              </a:extLst>
            </p:cNvPr>
            <p:cNvSpPr txBox="1"/>
            <p:nvPr/>
          </p:nvSpPr>
          <p:spPr>
            <a:xfrm>
              <a:off x="6206474" y="4527823"/>
              <a:ext cx="16680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The # of non-zero coef.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0E2F223-3741-0C4B-A96C-91FCD84CCE25}"/>
              </a:ext>
            </a:extLst>
          </p:cNvPr>
          <p:cNvSpPr txBox="1"/>
          <p:nvPr/>
        </p:nvSpPr>
        <p:spPr>
          <a:xfrm>
            <a:off x="6949054" y="5462990"/>
            <a:ext cx="1317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Different variables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0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8936099-4BD0-614C-87CC-183456F582B3}"/>
              </a:ext>
            </a:extLst>
          </p:cNvPr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Penalization &amp; logistic regression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453A2C-CE5E-3F41-B988-A77D760E2E4A}"/>
              </a:ext>
            </a:extLst>
          </p:cNvPr>
          <p:cNvSpPr txBox="1"/>
          <p:nvPr/>
        </p:nvSpPr>
        <p:spPr>
          <a:xfrm>
            <a:off x="612000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Optimal 𝜆 parameter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AC8C7-5735-1D40-BC82-ED427C6368FB}"/>
              </a:ext>
            </a:extLst>
          </p:cNvPr>
          <p:cNvSpPr txBox="1"/>
          <p:nvPr/>
        </p:nvSpPr>
        <p:spPr>
          <a:xfrm>
            <a:off x="612000" y="1266666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Try all possible choices of 𝜆 and assess classification performance (using cross-validation)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22B38F-2307-9548-9363-3D481D31C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74442"/>
            <a:ext cx="2055272" cy="2061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82F0A-1F5F-6D4C-AD31-C8035F74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" y="1836052"/>
            <a:ext cx="3960000" cy="7191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664927-0F6C-3F43-B56A-B378F23CEE62}"/>
              </a:ext>
            </a:extLst>
          </p:cNvPr>
          <p:cNvSpPr txBox="1"/>
          <p:nvPr/>
        </p:nvSpPr>
        <p:spPr>
          <a:xfrm>
            <a:off x="1013118" y="1574442"/>
            <a:ext cx="1656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rgbClr val="1881C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Built-in cross-validation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82420-884F-3C4C-AB03-865A33B60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550" y="1835368"/>
            <a:ext cx="1494917" cy="30777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257B84-5C90-F04C-9020-374F18FAC069}"/>
              </a:ext>
            </a:extLst>
          </p:cNvPr>
          <p:cNvCxnSpPr>
            <a:cxnSpLocks/>
          </p:cNvCxnSpPr>
          <p:nvPr/>
        </p:nvCxnSpPr>
        <p:spPr>
          <a:xfrm flipH="1">
            <a:off x="6211350" y="1989257"/>
            <a:ext cx="493200" cy="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CA0E06F-AAC8-8F40-8093-E993F0204DD6}"/>
              </a:ext>
            </a:extLst>
          </p:cNvPr>
          <p:cNvSpPr txBox="1"/>
          <p:nvPr/>
        </p:nvSpPr>
        <p:spPr>
          <a:xfrm>
            <a:off x="6623542" y="2182197"/>
            <a:ext cx="1656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rgbClr val="1881C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Often too small</a:t>
            </a:r>
          </a:p>
          <a:p>
            <a:pPr algn="ctr"/>
            <a:r>
              <a:rPr lang="en-US" altLang="ko-KR" sz="1100" dirty="0">
                <a:solidFill>
                  <a:srgbClr val="1881C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weak penalization</a:t>
            </a:r>
            <a:endParaRPr lang="en-US" altLang="ko-KR" sz="1100" dirty="0">
              <a:solidFill>
                <a:srgbClr val="1881C3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AFD81A-7F2E-924F-99DE-5EB4E54B5AE1}"/>
              </a:ext>
            </a:extLst>
          </p:cNvPr>
          <p:cNvGrpSpPr/>
          <p:nvPr/>
        </p:nvGrpSpPr>
        <p:grpSpPr>
          <a:xfrm>
            <a:off x="6376942" y="2656735"/>
            <a:ext cx="1822525" cy="311441"/>
            <a:chOff x="6376940" y="2576902"/>
            <a:chExt cx="1822525" cy="31144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88488CF-631F-6C45-9F75-5327AEFA01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6940" y="2732622"/>
              <a:ext cx="327608" cy="0"/>
            </a:xfrm>
            <a:prstGeom prst="straightConnector1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407CE2-51EA-5640-81BD-00CBE23B2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4548" y="2576902"/>
              <a:ext cx="1494917" cy="31144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747C9A-9BA2-0C45-986F-3715EFE92F94}"/>
              </a:ext>
            </a:extLst>
          </p:cNvPr>
          <p:cNvGrpSpPr/>
          <p:nvPr/>
        </p:nvGrpSpPr>
        <p:grpSpPr>
          <a:xfrm>
            <a:off x="4572000" y="3824652"/>
            <a:ext cx="3960002" cy="1519503"/>
            <a:chOff x="4571999" y="3789543"/>
            <a:chExt cx="3960002" cy="151950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1396789-D028-0D42-A291-841E530D9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1999" y="4682960"/>
              <a:ext cx="2384755" cy="6260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02C953-83C5-8144-B29A-2FBFF1092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37082" y="4791443"/>
              <a:ext cx="1494917" cy="51224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9C97DF0-76A6-3F40-A43E-81BF5B671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72000" y="3789543"/>
              <a:ext cx="2384755" cy="63312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5B69918-73B1-D749-94FF-C69BE8ED3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37083" y="3900467"/>
              <a:ext cx="1494918" cy="522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174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Exploring other methods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612000" y="958889"/>
            <a:ext cx="7920001" cy="923330"/>
            <a:chOff x="612000" y="1726053"/>
            <a:chExt cx="7920001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612001" y="1726053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There are many different learning algorithms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2000" y="2033830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Projects that provide unified interfaces to run different machine learning approaches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000" y="2341606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caret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</a:t>
              </a:r>
              <a:r>
                <a:rPr lang="en-US" altLang="ko-KR" sz="14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&amp; </a:t>
              </a:r>
              <a:r>
                <a:rPr lang="en-US" altLang="ko-KR" sz="14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mlr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CC686A0-DBDF-FA43-998F-3B59ABE1D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2189995"/>
            <a:ext cx="6873802" cy="20893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DE322A-9A2E-994D-8086-C4C503B030C3}"/>
              </a:ext>
            </a:extLst>
          </p:cNvPr>
          <p:cNvSpPr txBox="1"/>
          <p:nvPr/>
        </p:nvSpPr>
        <p:spPr>
          <a:xfrm>
            <a:off x="612000" y="188221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The caret package supports 238 different algorithms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4992B4-BA13-DC4E-9E18-C54111EC27E3}"/>
              </a:ext>
            </a:extLst>
          </p:cNvPr>
          <p:cNvGrpSpPr/>
          <p:nvPr/>
        </p:nvGrpSpPr>
        <p:grpSpPr>
          <a:xfrm>
            <a:off x="612000" y="4702317"/>
            <a:ext cx="7921562" cy="1231107"/>
            <a:chOff x="612000" y="4632800"/>
            <a:chExt cx="7921562" cy="12311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4CA535-7199-264C-85E3-021CBE0CB960}"/>
                </a:ext>
              </a:extLst>
            </p:cNvPr>
            <p:cNvSpPr txBox="1"/>
            <p:nvPr/>
          </p:nvSpPr>
          <p:spPr>
            <a:xfrm>
              <a:off x="613562" y="4632800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To achieve higher accuracy and generalize to a new dataset</a:t>
              </a:r>
              <a:endParaRPr lang="en-US" altLang="ko-KR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A4C161-3261-9543-9AA1-671A3A25FE1C}"/>
                </a:ext>
              </a:extLst>
            </p:cNvPr>
            <p:cNvSpPr txBox="1"/>
            <p:nvPr/>
          </p:nvSpPr>
          <p:spPr>
            <a:xfrm>
              <a:off x="613562" y="4940577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Many methodical choices as possible</a:t>
              </a:r>
              <a:endParaRPr lang="en-US" altLang="ko-KR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254770-4915-254A-8FF9-EEE8613F1750}"/>
                </a:ext>
              </a:extLst>
            </p:cNvPr>
            <p:cNvSpPr txBox="1"/>
            <p:nvPr/>
          </p:nvSpPr>
          <p:spPr>
            <a:xfrm>
              <a:off x="612000" y="5248354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Outer cross-validation loop</a:t>
              </a:r>
              <a:endParaRPr lang="en-US" altLang="ko-KR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039A4D-4342-C64B-8995-E70E6C29B630}"/>
                </a:ext>
              </a:extLst>
            </p:cNvPr>
            <p:cNvSpPr txBox="1"/>
            <p:nvPr/>
          </p:nvSpPr>
          <p:spPr>
            <a:xfrm>
              <a:off x="612000" y="5556130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Validation on truly unseen data</a:t>
              </a:r>
              <a:endParaRPr lang="en-US" altLang="ko-KR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56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Summary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001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Prediction of categorial variables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38FF1A-FABA-664F-9499-368B4BF10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152" y="1266666"/>
            <a:ext cx="2947345" cy="18251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FE9CC6-6855-CB4F-AA5D-61124F63C34D}"/>
              </a:ext>
            </a:extLst>
          </p:cNvPr>
          <p:cNvSpPr txBox="1"/>
          <p:nvPr/>
        </p:nvSpPr>
        <p:spPr>
          <a:xfrm>
            <a:off x="612000" y="3091827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Linear and quadratic discriminant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8B8DBF-759B-334D-8750-2F1475F90243}"/>
              </a:ext>
            </a:extLst>
          </p:cNvPr>
          <p:cNvSpPr txBox="1"/>
          <p:nvPr/>
        </p:nvSpPr>
        <p:spPr>
          <a:xfrm>
            <a:off x="612000" y="3399603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partitioning a two-dimensional data plane into regions using linear or quadratic separation lines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F79790-C86F-B84A-917D-6DC65C9FE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505" y="1266666"/>
            <a:ext cx="2162006" cy="21329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578B499-B49A-BE4D-9506-40F02EAFCBA2}"/>
              </a:ext>
            </a:extLst>
          </p:cNvPr>
          <p:cNvSpPr txBox="1"/>
          <p:nvPr/>
        </p:nvSpPr>
        <p:spPr>
          <a:xfrm>
            <a:off x="612000" y="3887965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Logistic regression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FBB648-3367-E347-BD66-F667F847687E}"/>
              </a:ext>
            </a:extLst>
          </p:cNvPr>
          <p:cNvSpPr txBox="1"/>
          <p:nvPr/>
        </p:nvSpPr>
        <p:spPr>
          <a:xfrm>
            <a:off x="612000" y="4195742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more amenable to operating in higher dimensions and to regularization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A7B1E5-19F6-3B4E-AB1B-81743BCDAF9A}"/>
              </a:ext>
            </a:extLst>
          </p:cNvPr>
          <p:cNvSpPr txBox="1"/>
          <p:nvPr/>
        </p:nvSpPr>
        <p:spPr>
          <a:xfrm>
            <a:off x="612000" y="4660492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Regularization; penalization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0FE212-5984-ED44-8CD1-F6629A72C91C}"/>
              </a:ext>
            </a:extLst>
          </p:cNvPr>
          <p:cNvSpPr txBox="1"/>
          <p:nvPr/>
        </p:nvSpPr>
        <p:spPr>
          <a:xfrm>
            <a:off x="612000" y="4971353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to avoid overfitting which happens in the context of the so-called curse of dimensionality</a:t>
            </a:r>
          </a:p>
        </p:txBody>
      </p:sp>
    </p:spTree>
    <p:extLst>
      <p:ext uri="{BB962C8B-B14F-4D97-AF65-F5344CB8AC3E}">
        <p14:creationId xmlns:p14="http://schemas.microsoft.com/office/powerpoint/2010/main" val="166364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Study goals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D59B92-3530-E040-8409-4CB740051A19}"/>
              </a:ext>
            </a:extLst>
          </p:cNvPr>
          <p:cNvGrpSpPr/>
          <p:nvPr/>
        </p:nvGrpSpPr>
        <p:grpSpPr>
          <a:xfrm>
            <a:off x="612000" y="4216927"/>
            <a:ext cx="7920000" cy="1864870"/>
            <a:chOff x="612000" y="958889"/>
            <a:chExt cx="7920000" cy="186487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B09407-657A-2B41-AFC7-4B8DC2C0392F}"/>
                </a:ext>
              </a:extLst>
            </p:cNvPr>
            <p:cNvSpPr txBox="1"/>
            <p:nvPr/>
          </p:nvSpPr>
          <p:spPr>
            <a:xfrm>
              <a:off x="612000" y="958889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Supervised learning (statistical learning)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4B1BC7-99ED-9A48-B8D2-5964FBEFC508}"/>
                </a:ext>
              </a:extLst>
            </p:cNvPr>
            <p:cNvSpPr/>
            <p:nvPr/>
          </p:nvSpPr>
          <p:spPr>
            <a:xfrm>
              <a:off x="3028950" y="1266666"/>
              <a:ext cx="3086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1. Discriminant analysis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9C41E6-4385-FC4A-B2E2-8012ABEBE71A}"/>
                </a:ext>
              </a:extLst>
            </p:cNvPr>
            <p:cNvSpPr/>
            <p:nvPr/>
          </p:nvSpPr>
          <p:spPr>
            <a:xfrm>
              <a:off x="3028950" y="1578995"/>
              <a:ext cx="3086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2. Performance measures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1CDE55-DA39-4A40-A6E5-9B9302A79FEB}"/>
                </a:ext>
              </a:extLst>
            </p:cNvPr>
            <p:cNvSpPr/>
            <p:nvPr/>
          </p:nvSpPr>
          <p:spPr>
            <a:xfrm>
              <a:off x="3028950" y="1891324"/>
              <a:ext cx="3086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3. Overfitting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B77C37D-0561-704A-B043-17AC50254572}"/>
                </a:ext>
              </a:extLst>
            </p:cNvPr>
            <p:cNvSpPr/>
            <p:nvPr/>
          </p:nvSpPr>
          <p:spPr>
            <a:xfrm>
              <a:off x="3028950" y="2203653"/>
              <a:ext cx="3086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4. Regularization (penalization)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E7EF73-A2A1-1B41-8C8F-8379A4B8DEE2}"/>
                </a:ext>
              </a:extLst>
            </p:cNvPr>
            <p:cNvSpPr/>
            <p:nvPr/>
          </p:nvSpPr>
          <p:spPr>
            <a:xfrm>
              <a:off x="3028950" y="2515982"/>
              <a:ext cx="3086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5. Cross-validation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200DD5C-8B6C-3246-864A-5CC4437B0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475" y="1233442"/>
            <a:ext cx="5503050" cy="27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8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Predicting diabetes type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001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The data structure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000" y="1266666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object x feature (dataframe);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transposed gene x sample matrix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000" y="1574442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to find a mathematical function that predicts the value of one of the features from the others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2A972C-FE52-5447-91A2-2C0236B68DB9}"/>
              </a:ext>
            </a:extLst>
          </p:cNvPr>
          <p:cNvGrpSpPr/>
          <p:nvPr/>
        </p:nvGrpSpPr>
        <p:grpSpPr>
          <a:xfrm>
            <a:off x="612000" y="1882219"/>
            <a:ext cx="7920000" cy="615553"/>
            <a:chOff x="612000" y="1882219"/>
            <a:chExt cx="7920000" cy="61555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11EE38-616A-4044-8667-7A9739EEC55B}"/>
                </a:ext>
              </a:extLst>
            </p:cNvPr>
            <p:cNvSpPr txBox="1"/>
            <p:nvPr/>
          </p:nvSpPr>
          <p:spPr>
            <a:xfrm>
              <a:off x="612000" y="1882219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Wingdings" pitchFamily="2" charset="2"/>
                </a:rPr>
                <a:t> usu. without missing values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161EFD-E79D-5743-A0E2-6E8345F2399B}"/>
                </a:ext>
              </a:extLst>
            </p:cNvPr>
            <p:cNvSpPr txBox="1"/>
            <p:nvPr/>
          </p:nvSpPr>
          <p:spPr>
            <a:xfrm>
              <a:off x="612000" y="2189995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i="1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   kernel methods use distances or measures of similarity between objects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D9DF4DD-D29D-BC41-8A47-55FED9A18BCD}"/>
              </a:ext>
            </a:extLst>
          </p:cNvPr>
          <p:cNvSpPr txBox="1"/>
          <p:nvPr/>
        </p:nvSpPr>
        <p:spPr>
          <a:xfrm>
            <a:off x="612000" y="2497772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the more objects, the better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Predicting diabetes type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4328BA-CB67-9C48-8349-E8A70617AF5C}"/>
              </a:ext>
            </a:extLst>
          </p:cNvPr>
          <p:cNvGrpSpPr/>
          <p:nvPr/>
        </p:nvGrpSpPr>
        <p:grpSpPr>
          <a:xfrm>
            <a:off x="612000" y="958889"/>
            <a:ext cx="7920000" cy="3272525"/>
            <a:chOff x="612000" y="2953996"/>
            <a:chExt cx="7920000" cy="327252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37BFB3D-6DF4-CF4C-8796-400A5296B9E4}"/>
                </a:ext>
              </a:extLst>
            </p:cNvPr>
            <p:cNvGrpSpPr/>
            <p:nvPr/>
          </p:nvGrpSpPr>
          <p:grpSpPr>
            <a:xfrm>
              <a:off x="612000" y="2953996"/>
              <a:ext cx="7920000" cy="3262089"/>
              <a:chOff x="612000" y="2953996"/>
              <a:chExt cx="7920000" cy="326208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AB88809-DB0F-D147-9A4E-61A8D4091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000" y="3261773"/>
                <a:ext cx="3704334" cy="72374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57CB7D-E832-CE44-926F-5B47D9C4236F}"/>
                  </a:ext>
                </a:extLst>
              </p:cNvPr>
              <p:cNvSpPr txBox="1"/>
              <p:nvPr/>
            </p:nvSpPr>
            <p:spPr>
              <a:xfrm>
                <a:off x="612000" y="2953996"/>
                <a:ext cx="79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The diabetes dataset (Reaven and Miller 1979)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11BFFF4-D980-9F4C-8738-C7DA90C12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001" y="4183775"/>
                <a:ext cx="3086100" cy="2032310"/>
              </a:xfrm>
              <a:prstGeom prst="rect">
                <a:avLst/>
              </a:prstGeom>
            </p:spPr>
          </p:pic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689D081-3AFE-8342-A385-33D1A166B815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3429000"/>
              <a:ext cx="0" cy="279752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597B13-F665-524D-B56E-A8D8B6F07CCD}"/>
              </a:ext>
            </a:extLst>
          </p:cNvPr>
          <p:cNvGrpSpPr/>
          <p:nvPr/>
        </p:nvGrpSpPr>
        <p:grpSpPr>
          <a:xfrm>
            <a:off x="4804752" y="1266666"/>
            <a:ext cx="3710162" cy="1478660"/>
            <a:chOff x="4805188" y="3804898"/>
            <a:chExt cx="3710162" cy="147866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265A0B3-C20A-4E42-8230-46C4D11525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49"/>
            <a:stretch/>
          </p:blipFill>
          <p:spPr>
            <a:xfrm>
              <a:off x="4805188" y="4183775"/>
              <a:ext cx="2619723" cy="109978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A600F00-C426-494A-9B91-8431DEE4B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6" t="3658"/>
            <a:stretch/>
          </p:blipFill>
          <p:spPr>
            <a:xfrm>
              <a:off x="4811018" y="3804898"/>
              <a:ext cx="3704332" cy="18062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BDC5D9-FC4A-D84B-95D6-D357952086B2}"/>
              </a:ext>
            </a:extLst>
          </p:cNvPr>
          <p:cNvGrpSpPr/>
          <p:nvPr/>
        </p:nvGrpSpPr>
        <p:grpSpPr>
          <a:xfrm>
            <a:off x="612000" y="2946705"/>
            <a:ext cx="7624161" cy="3409646"/>
            <a:chOff x="612000" y="2946705"/>
            <a:chExt cx="7624161" cy="34096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BCA9F4-B91A-2544-8980-A572B9D64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04752" y="2946705"/>
              <a:ext cx="3431409" cy="34096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17F199-6A65-BF4B-85F1-33E176840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2000" y="4651528"/>
              <a:ext cx="3353681" cy="1328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02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Linear discrimination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612000" y="958889"/>
            <a:ext cx="7920000" cy="923330"/>
            <a:chOff x="612000" y="1896470"/>
            <a:chExt cx="7920000" cy="923330"/>
          </a:xfrm>
        </p:grpSpPr>
        <p:grpSp>
          <p:nvGrpSpPr>
            <p:cNvPr id="10" name="그룹 9"/>
            <p:cNvGrpSpPr/>
            <p:nvPr/>
          </p:nvGrpSpPr>
          <p:grpSpPr>
            <a:xfrm>
              <a:off x="612000" y="1896470"/>
              <a:ext cx="7920000" cy="615553"/>
              <a:chOff x="612000" y="2033830"/>
              <a:chExt cx="7920000" cy="61555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12000" y="2033830"/>
                <a:ext cx="79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*Objects are described by two continuous features (2D plane)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12000" y="2341606"/>
                <a:ext cx="79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*Objects fall into one of three groups</a:t>
                </a:r>
                <a:endPara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12000" y="2512023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Wingdings" pitchFamily="2" charset="2"/>
                </a:rPr>
                <a:t> Aim to define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Wingdings" pitchFamily="2" charset="2"/>
                </a:rPr>
                <a:t>class boundaries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124135A-4337-BD4D-BAA5-D3D5DD49AC7F}"/>
              </a:ext>
            </a:extLst>
          </p:cNvPr>
          <p:cNvGrpSpPr/>
          <p:nvPr/>
        </p:nvGrpSpPr>
        <p:grpSpPr>
          <a:xfrm>
            <a:off x="612000" y="2189995"/>
            <a:ext cx="7920000" cy="1751734"/>
            <a:chOff x="612000" y="2189995"/>
            <a:chExt cx="7920000" cy="175173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7869AFE-9863-7949-AFEF-7551F1FC4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000" y="2189995"/>
              <a:ext cx="5503050" cy="71530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00BFBAC-D17A-254F-86B2-09D1CC20D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050" y="2189995"/>
              <a:ext cx="2416950" cy="175173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BA9F719-DDD9-A442-A2F5-C123B8EDD469}"/>
              </a:ext>
            </a:extLst>
          </p:cNvPr>
          <p:cNvGrpSpPr/>
          <p:nvPr/>
        </p:nvGrpSpPr>
        <p:grpSpPr>
          <a:xfrm>
            <a:off x="612000" y="3213072"/>
            <a:ext cx="7920000" cy="2424029"/>
            <a:chOff x="612000" y="3213072"/>
            <a:chExt cx="7920000" cy="242402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CF7B12E-A75C-B44D-A887-9D036C37897E}"/>
                </a:ext>
              </a:extLst>
            </p:cNvPr>
            <p:cNvGrpSpPr/>
            <p:nvPr/>
          </p:nvGrpSpPr>
          <p:grpSpPr>
            <a:xfrm>
              <a:off x="612000" y="3213072"/>
              <a:ext cx="7920000" cy="2424029"/>
              <a:chOff x="612000" y="3213072"/>
              <a:chExt cx="7920000" cy="242402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68FC4F-41FE-5D40-B048-F249EAB98765}"/>
                  </a:ext>
                </a:extLst>
              </p:cNvPr>
              <p:cNvSpPr txBox="1"/>
              <p:nvPr/>
            </p:nvSpPr>
            <p:spPr>
              <a:xfrm>
                <a:off x="612000" y="3213072"/>
                <a:ext cx="79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  <a:sym typeface="Wingdings" pitchFamily="2" charset="2"/>
                  </a:rPr>
                  <a:t>- Linear discriminant analysis (LDA)</a:t>
                </a:r>
                <a:endPara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CA641F5-9539-6141-B5BF-9EA430E2B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000" y="3520849"/>
                <a:ext cx="4683481" cy="140128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5098D5D-AF11-B843-8BEF-0D6C36819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6767" y="5319918"/>
                <a:ext cx="2057400" cy="317183"/>
              </a:xfrm>
              <a:prstGeom prst="rect">
                <a:avLst/>
              </a:prstGeom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889B530-EDE2-1746-A7A6-6270EEAE8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86767" y="4226287"/>
              <a:ext cx="2057400" cy="940019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4FF4469-527C-7B46-B630-C98E7B1E7F10}"/>
              </a:ext>
            </a:extLst>
          </p:cNvPr>
          <p:cNvSpPr txBox="1"/>
          <p:nvPr/>
        </p:nvSpPr>
        <p:spPr>
          <a:xfrm>
            <a:off x="6576777" y="5430549"/>
            <a:ext cx="1493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Misclassification rate</a:t>
            </a:r>
            <a:endParaRPr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9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Linear discriminant analysis (LDA)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000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Visualization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9C665A-FF15-DC46-8CA2-5405FBD72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25" y="1861108"/>
            <a:ext cx="5837625" cy="390080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59C26C-DA11-3148-97D3-85863D57F8D4}"/>
              </a:ext>
            </a:extLst>
          </p:cNvPr>
          <p:cNvGrpSpPr/>
          <p:nvPr/>
        </p:nvGrpSpPr>
        <p:grpSpPr>
          <a:xfrm>
            <a:off x="4672484" y="1112777"/>
            <a:ext cx="3859517" cy="1614306"/>
            <a:chOff x="4672484" y="1112777"/>
            <a:chExt cx="3859517" cy="161430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F350509-F87A-4846-8CE2-40D649CE0CB7}"/>
                </a:ext>
              </a:extLst>
            </p:cNvPr>
            <p:cNvGrpSpPr/>
            <p:nvPr/>
          </p:nvGrpSpPr>
          <p:grpSpPr>
            <a:xfrm>
              <a:off x="5642657" y="1112777"/>
              <a:ext cx="2889344" cy="1614306"/>
              <a:chOff x="5642657" y="1112777"/>
              <a:chExt cx="2889344" cy="161430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BE575FC-7E13-1745-99E4-E69DD73FD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2657" y="1112777"/>
                <a:ext cx="1843993" cy="161430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1FF8EC-0E81-364E-AAA1-8CDC9C4F5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6415" y="1112777"/>
                <a:ext cx="965586" cy="937998"/>
              </a:xfrm>
              <a:prstGeom prst="rect">
                <a:avLst/>
              </a:prstGeom>
            </p:spPr>
          </p:pic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6B2F9E1-296D-1C45-B496-C52894F390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2484" y="2140300"/>
              <a:ext cx="803868" cy="586783"/>
            </a:xfrm>
            <a:prstGeom prst="straightConnector1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95EEE5E3-6D20-D44A-AC77-E7DE74EDE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050" y="3811508"/>
            <a:ext cx="2416950" cy="18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7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1A40A18-FEF7-7E42-A5E0-D0258A060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266666"/>
            <a:ext cx="5845950" cy="1055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7F9259-97CF-844E-B5FB-7939C57CD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" y="2321683"/>
            <a:ext cx="3960000" cy="24522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6A5813-0FF1-9347-A34B-6BBEB5FA3CBC}"/>
              </a:ext>
            </a:extLst>
          </p:cNvPr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Linear discriminant analysis (LDA)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A13547-AEA7-A644-A298-4FD228EDE13D}"/>
              </a:ext>
            </a:extLst>
          </p:cNvPr>
          <p:cNvSpPr txBox="1"/>
          <p:nvPr/>
        </p:nvSpPr>
        <p:spPr>
          <a:xfrm>
            <a:off x="612000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Visualization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8DB66F-4613-C747-8013-951763104761}"/>
              </a:ext>
            </a:extLst>
          </p:cNvPr>
          <p:cNvCxnSpPr/>
          <p:nvPr/>
        </p:nvCxnSpPr>
        <p:spPr>
          <a:xfrm flipV="1">
            <a:off x="1239394" y="3733819"/>
            <a:ext cx="453432" cy="2823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D94493-AE19-2548-B767-7E1F083D4999}"/>
              </a:ext>
            </a:extLst>
          </p:cNvPr>
          <p:cNvGrpSpPr/>
          <p:nvPr/>
        </p:nvGrpSpPr>
        <p:grpSpPr>
          <a:xfrm>
            <a:off x="612000" y="4961147"/>
            <a:ext cx="3960000" cy="1395204"/>
            <a:chOff x="612000" y="4961147"/>
            <a:chExt cx="3960000" cy="139520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5072D58-C96C-5F41-9BFD-8CF646F3B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000" y="4961147"/>
              <a:ext cx="3960000" cy="63235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4C45C39-7019-6C46-8117-2ADCA41F5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5650" y="5695951"/>
              <a:ext cx="2552700" cy="6604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1DFC07-3082-8147-A3A1-F94C081DF10A}"/>
              </a:ext>
            </a:extLst>
          </p:cNvPr>
          <p:cNvGrpSpPr/>
          <p:nvPr/>
        </p:nvGrpSpPr>
        <p:grpSpPr>
          <a:xfrm>
            <a:off x="4572000" y="2346309"/>
            <a:ext cx="3960000" cy="2961654"/>
            <a:chOff x="4572000" y="2346309"/>
            <a:chExt cx="3960000" cy="29616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BBF7A5-CD5C-DA4A-A98A-ABBD70C64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1756" y="2346309"/>
              <a:ext cx="2464894" cy="242762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EC9EB1C-67F3-1D4C-BD4D-B50C8FA20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2000" y="4961147"/>
              <a:ext cx="3960000" cy="346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97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Predicting cellular phenotypes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44D17B-6F41-6048-A868-7DFAFAB2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813" y="1286746"/>
            <a:ext cx="3560187" cy="50696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BAECB7-A8C5-EE41-8E5B-9143B5DD06D3}"/>
              </a:ext>
            </a:extLst>
          </p:cNvPr>
          <p:cNvSpPr txBox="1"/>
          <p:nvPr/>
        </p:nvSpPr>
        <p:spPr>
          <a:xfrm>
            <a:off x="612000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Live-cell imaging by Neumann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et al.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Nature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(2010)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FDA61A-F5A1-6544-9763-A7C9A9014FB2}"/>
              </a:ext>
            </a:extLst>
          </p:cNvPr>
          <p:cNvSpPr txBox="1"/>
          <p:nvPr/>
        </p:nvSpPr>
        <p:spPr>
          <a:xfrm>
            <a:off x="612000" y="1267003"/>
            <a:ext cx="435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Human cancer cells w/ GFP tagged histones were screened with a genome-wide RNAi library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1CC4B7-1E70-2E46-AC79-0A533A25AF30}"/>
              </a:ext>
            </a:extLst>
          </p:cNvPr>
          <p:cNvSpPr txBox="1"/>
          <p:nvPr/>
        </p:nvSpPr>
        <p:spPr>
          <a:xfrm>
            <a:off x="611998" y="1790223"/>
            <a:ext cx="4359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Cells were recorded to observe effect of the siRNA</a:t>
            </a:r>
          </a:p>
        </p:txBody>
      </p:sp>
    </p:spTree>
    <p:extLst>
      <p:ext uri="{BB962C8B-B14F-4D97-AF65-F5344CB8AC3E}">
        <p14:creationId xmlns:p14="http://schemas.microsoft.com/office/powerpoint/2010/main" val="3080173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2877</TotalTime>
  <Words>1339</Words>
  <Application>Microsoft Macintosh PowerPoint</Application>
  <PresentationFormat>On-screen Show (4:3)</PresentationFormat>
  <Paragraphs>220</Paragraphs>
  <Slides>23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Cambria Math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상호</dc:creator>
  <cp:lastModifiedBy>윤상호</cp:lastModifiedBy>
  <cp:revision>478</cp:revision>
  <cp:lastPrinted>2016-05-22T06:58:15Z</cp:lastPrinted>
  <dcterms:created xsi:type="dcterms:W3CDTF">2016-04-20T02:56:20Z</dcterms:created>
  <dcterms:modified xsi:type="dcterms:W3CDTF">2021-07-28T00:57:01Z</dcterms:modified>
</cp:coreProperties>
</file>