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2"/>
  </p:notesMasterIdLst>
  <p:handoutMasterIdLst>
    <p:handoutMasterId r:id="rId33"/>
  </p:handoutMasterIdLst>
  <p:sldIdLst>
    <p:sldId id="741" r:id="rId2"/>
    <p:sldId id="1052" r:id="rId3"/>
    <p:sldId id="1054" r:id="rId4"/>
    <p:sldId id="1097" r:id="rId5"/>
    <p:sldId id="1098" r:id="rId6"/>
    <p:sldId id="1103" r:id="rId7"/>
    <p:sldId id="1099" r:id="rId8"/>
    <p:sldId id="1100" r:id="rId9"/>
    <p:sldId id="1101" r:id="rId10"/>
    <p:sldId id="1102" r:id="rId11"/>
    <p:sldId id="1104" r:id="rId12"/>
    <p:sldId id="1105" r:id="rId13"/>
    <p:sldId id="1106" r:id="rId14"/>
    <p:sldId id="1107" r:id="rId15"/>
    <p:sldId id="1108" r:id="rId16"/>
    <p:sldId id="1109" r:id="rId17"/>
    <p:sldId id="1110" r:id="rId18"/>
    <p:sldId id="1111" r:id="rId19"/>
    <p:sldId id="1112" r:id="rId20"/>
    <p:sldId id="1113" r:id="rId21"/>
    <p:sldId id="1114" r:id="rId22"/>
    <p:sldId id="1115" r:id="rId23"/>
    <p:sldId id="1116" r:id="rId24"/>
    <p:sldId id="1117" r:id="rId25"/>
    <p:sldId id="1118" r:id="rId26"/>
    <p:sldId id="1119" r:id="rId27"/>
    <p:sldId id="1120" r:id="rId28"/>
    <p:sldId id="1121" r:id="rId29"/>
    <p:sldId id="1122" r:id="rId30"/>
    <p:sldId id="1123" r:id="rId31"/>
  </p:sldIdLst>
  <p:sldSz cx="9144000" cy="6858000" type="screen4x3"/>
  <p:notesSz cx="9874250" cy="679767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7F7F7"/>
    <a:srgbClr val="349464"/>
    <a:srgbClr val="FC8B5F"/>
    <a:srgbClr val="8A9DCA"/>
    <a:srgbClr val="66C2A5"/>
    <a:srgbClr val="886EA8"/>
    <a:srgbClr val="FDAE61"/>
    <a:srgbClr val="F9F991"/>
    <a:srgbClr val="E5D8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밝은 스타일 1 - 강조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470" autoAdjust="0"/>
  </p:normalViewPr>
  <p:slideViewPr>
    <p:cSldViewPr>
      <p:cViewPr>
        <p:scale>
          <a:sx n="100" d="100"/>
          <a:sy n="100" d="100"/>
        </p:scale>
        <p:origin x="198" y="108"/>
      </p:cViewPr>
      <p:guideLst>
        <p:guide orient="horz" pos="2341"/>
        <p:guide pos="2880"/>
      </p:guideLst>
    </p:cSldViewPr>
  </p:slideViewPr>
  <p:notesTextViewPr>
    <p:cViewPr>
      <p:scale>
        <a:sx n="3" d="2"/>
        <a:sy n="3" d="2"/>
      </p:scale>
      <p:origin x="0" y="0"/>
    </p:cViewPr>
  </p:notesTextViewPr>
  <p:sorterViewPr>
    <p:cViewPr>
      <p:scale>
        <a:sx n="126" d="100"/>
        <a:sy n="126" d="100"/>
      </p:scale>
      <p:origin x="0" y="0"/>
    </p:cViewPr>
  </p:sorterViewPr>
  <p:notesViewPr>
    <p:cSldViewPr>
      <p:cViewPr varScale="1">
        <p:scale>
          <a:sx n="117" d="100"/>
          <a:sy n="117" d="100"/>
        </p:scale>
        <p:origin x="208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4279918" cy="341297"/>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sz="quarter" idx="1"/>
          </p:nvPr>
        </p:nvSpPr>
        <p:spPr>
          <a:xfrm>
            <a:off x="5592027" y="1"/>
            <a:ext cx="4279918" cy="341297"/>
          </a:xfrm>
          <a:prstGeom prst="rect">
            <a:avLst/>
          </a:prstGeom>
        </p:spPr>
        <p:txBody>
          <a:bodyPr vert="horz" lIns="91440" tIns="45720" rIns="91440" bIns="45720" rtlCol="0"/>
          <a:lstStyle>
            <a:lvl1pPr algn="r">
              <a:defRPr sz="1200"/>
            </a:lvl1pPr>
          </a:lstStyle>
          <a:p>
            <a:fld id="{BB43D2AF-87E7-4491-85D9-BDA857F854B1}" type="datetimeFigureOut">
              <a:rPr lang="ko-KR" altLang="en-US" smtClean="0"/>
              <a:t>2021-07-15</a:t>
            </a:fld>
            <a:endParaRPr lang="ko-KR" altLang="en-US" dirty="0"/>
          </a:p>
        </p:txBody>
      </p:sp>
      <p:sp>
        <p:nvSpPr>
          <p:cNvPr id="4" name="바닥글 개체 틀 3"/>
          <p:cNvSpPr>
            <a:spLocks noGrp="1"/>
          </p:cNvSpPr>
          <p:nvPr>
            <p:ph type="ftr" sz="quarter" idx="2"/>
          </p:nvPr>
        </p:nvSpPr>
        <p:spPr>
          <a:xfrm>
            <a:off x="0" y="6456378"/>
            <a:ext cx="4279918" cy="341297"/>
          </a:xfrm>
          <a:prstGeom prst="rect">
            <a:avLst/>
          </a:prstGeom>
        </p:spPr>
        <p:txBody>
          <a:bodyPr vert="horz" lIns="91440" tIns="45720" rIns="91440" bIns="45720" rtlCol="0" anchor="b"/>
          <a:lstStyle>
            <a:lvl1pPr algn="l">
              <a:defRPr sz="1200"/>
            </a:lvl1pPr>
          </a:lstStyle>
          <a:p>
            <a:endParaRPr lang="ko-KR" altLang="en-US" dirty="0"/>
          </a:p>
        </p:txBody>
      </p:sp>
      <p:sp>
        <p:nvSpPr>
          <p:cNvPr id="5" name="슬라이드 번호 개체 틀 4"/>
          <p:cNvSpPr>
            <a:spLocks noGrp="1"/>
          </p:cNvSpPr>
          <p:nvPr>
            <p:ph type="sldNum" sz="quarter" idx="3"/>
          </p:nvPr>
        </p:nvSpPr>
        <p:spPr>
          <a:xfrm>
            <a:off x="5592027" y="6456378"/>
            <a:ext cx="4279918" cy="341297"/>
          </a:xfrm>
          <a:prstGeom prst="rect">
            <a:avLst/>
          </a:prstGeom>
        </p:spPr>
        <p:txBody>
          <a:bodyPr vert="horz" lIns="91440" tIns="45720" rIns="91440" bIns="45720" rtlCol="0" anchor="b"/>
          <a:lstStyle>
            <a:lvl1pPr algn="r">
              <a:defRPr sz="1200"/>
            </a:lvl1pPr>
          </a:lstStyle>
          <a:p>
            <a:fld id="{9B80BF37-BFFF-49C3-936A-E2BD52DC224E}" type="slidenum">
              <a:rPr lang="ko-KR" altLang="en-US" smtClean="0"/>
              <a:t>‹#›</a:t>
            </a:fld>
            <a:endParaRPr lang="ko-KR" altLang="en-US" dirty="0"/>
          </a:p>
        </p:txBody>
      </p:sp>
    </p:spTree>
    <p:extLst>
      <p:ext uri="{BB962C8B-B14F-4D97-AF65-F5344CB8AC3E}">
        <p14:creationId xmlns:p14="http://schemas.microsoft.com/office/powerpoint/2010/main" val="17143272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4279918" cy="341297"/>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5592027" y="1"/>
            <a:ext cx="4279918" cy="341297"/>
          </a:xfrm>
          <a:prstGeom prst="rect">
            <a:avLst/>
          </a:prstGeom>
        </p:spPr>
        <p:txBody>
          <a:bodyPr vert="horz" lIns="91440" tIns="45720" rIns="91440" bIns="45720" rtlCol="0"/>
          <a:lstStyle>
            <a:lvl1pPr algn="r">
              <a:defRPr sz="1200"/>
            </a:lvl1pPr>
          </a:lstStyle>
          <a:p>
            <a:fld id="{1302B9E5-45BF-4568-86EB-A66CE7C262AC}" type="datetimeFigureOut">
              <a:rPr lang="ko-KR" altLang="en-US" smtClean="0"/>
              <a:pPr/>
              <a:t>2021-07-15</a:t>
            </a:fld>
            <a:endParaRPr lang="ko-KR" altLang="en-US" dirty="0"/>
          </a:p>
        </p:txBody>
      </p:sp>
      <p:sp>
        <p:nvSpPr>
          <p:cNvPr id="4" name="슬라이드 이미지 개체 틀 3"/>
          <p:cNvSpPr>
            <a:spLocks noGrp="1" noRot="1" noChangeAspect="1"/>
          </p:cNvSpPr>
          <p:nvPr>
            <p:ph type="sldImg" idx="2"/>
          </p:nvPr>
        </p:nvSpPr>
        <p:spPr>
          <a:xfrm>
            <a:off x="3408363" y="850900"/>
            <a:ext cx="3057525" cy="229235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986965" y="3271667"/>
            <a:ext cx="7900322" cy="2676028"/>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6456378"/>
            <a:ext cx="4279918" cy="341297"/>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5592027" y="6456378"/>
            <a:ext cx="4279918" cy="341297"/>
          </a:xfrm>
          <a:prstGeom prst="rect">
            <a:avLst/>
          </a:prstGeom>
        </p:spPr>
        <p:txBody>
          <a:bodyPr vert="horz" lIns="91440" tIns="45720" rIns="91440" bIns="45720" rtlCol="0" anchor="b"/>
          <a:lstStyle>
            <a:lvl1pPr algn="r">
              <a:defRPr sz="1200"/>
            </a:lvl1pPr>
          </a:lstStyle>
          <a:p>
            <a:fld id="{BA38382A-9D3E-465B-8EB1-F5B47FBA876A}" type="slidenum">
              <a:rPr lang="ko-KR" altLang="en-US" smtClean="0"/>
              <a:pPr/>
              <a:t>‹#›</a:t>
            </a:fld>
            <a:endParaRPr lang="ko-KR" altLang="en-US" dirty="0"/>
          </a:p>
        </p:txBody>
      </p:sp>
    </p:spTree>
    <p:extLst>
      <p:ext uri="{BB962C8B-B14F-4D97-AF65-F5344CB8AC3E}">
        <p14:creationId xmlns:p14="http://schemas.microsoft.com/office/powerpoint/2010/main" val="3415474134"/>
      </p:ext>
    </p:extLst>
  </p:cSld>
  <p:clrMap bg1="lt1" tx1="dk1" bg2="lt2" tx2="dk2" accent1="accent1" accent2="accent2" accent3="accent3" accent4="accent4" accent5="accent5" accent6="accent6" hlink="hlink" folHlink="folHlink"/>
  <p:hf sldNum="0" hdr="0" ftr="0" dt="0"/>
  <p:notesStyle>
    <a:lvl1pPr marL="0" algn="l" defTabSz="914400" rtl="0" eaLnBrk="1" latinLnBrk="1" hangingPunct="1">
      <a:defRPr sz="800" kern="1200">
        <a:solidFill>
          <a:schemeClr val="tx1"/>
        </a:solidFill>
        <a:latin typeface="+mn-lt"/>
        <a:ea typeface="+mn-ea"/>
        <a:cs typeface="+mn-cs"/>
      </a:defRPr>
    </a:lvl1pPr>
    <a:lvl2pPr marL="457200" algn="l" defTabSz="914400" rtl="0" eaLnBrk="1" latinLnBrk="1" hangingPunct="1">
      <a:defRPr sz="800" kern="1200">
        <a:solidFill>
          <a:schemeClr val="tx1"/>
        </a:solidFill>
        <a:latin typeface="+mn-lt"/>
        <a:ea typeface="+mn-ea"/>
        <a:cs typeface="+mn-cs"/>
      </a:defRPr>
    </a:lvl2pPr>
    <a:lvl3pPr marL="914400" algn="l" defTabSz="914400" rtl="0" eaLnBrk="1" latinLnBrk="1" hangingPunct="1">
      <a:defRPr sz="800" kern="1200">
        <a:solidFill>
          <a:schemeClr val="tx1"/>
        </a:solidFill>
        <a:latin typeface="+mn-lt"/>
        <a:ea typeface="+mn-ea"/>
        <a:cs typeface="+mn-cs"/>
      </a:defRPr>
    </a:lvl3pPr>
    <a:lvl4pPr marL="1371600" algn="l" defTabSz="914400" rtl="0" eaLnBrk="1" latinLnBrk="1" hangingPunct="1">
      <a:defRPr sz="800" kern="1200">
        <a:solidFill>
          <a:schemeClr val="tx1"/>
        </a:solidFill>
        <a:latin typeface="+mn-lt"/>
        <a:ea typeface="+mn-ea"/>
        <a:cs typeface="+mn-cs"/>
      </a:defRPr>
    </a:lvl4pPr>
    <a:lvl5pPr marL="1828800" algn="l" defTabSz="914400" rtl="0" eaLnBrk="1" latinLnBrk="1" hangingPunct="1">
      <a:defRPr sz="8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7661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529433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2334298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243305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1283606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3598271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1592973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1940314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536653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1990294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10999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53697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3982936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490388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3591305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2974924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1659354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1544690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3788048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546329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2770689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384305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1524864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117863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23180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298319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3864333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280686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1129937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000" dirty="0">
              <a:latin typeface="+mn-lt"/>
            </a:endParaRPr>
          </a:p>
        </p:txBody>
      </p:sp>
    </p:spTree>
    <p:extLst>
      <p:ext uri="{BB962C8B-B14F-4D97-AF65-F5344CB8AC3E}">
        <p14:creationId xmlns:p14="http://schemas.microsoft.com/office/powerpoint/2010/main" val="3792928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lvl1pPr>
              <a:defRPr>
                <a:latin typeface="Verdana" panose="020B0604030504040204" pitchFamily="34" charset="0"/>
                <a:cs typeface="Verdana" panose="020B0604030504040204" pitchFamily="34" charset="0"/>
              </a:defRPr>
            </a:lvl1pPr>
          </a:lstStyle>
          <a:p>
            <a:r>
              <a:rPr lang="ko-KR" altLang="en-US" dirty="0"/>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a:t>마스터 부제목 스타일 편집</a:t>
            </a:r>
          </a:p>
        </p:txBody>
      </p:sp>
      <p:sp>
        <p:nvSpPr>
          <p:cNvPr id="4" name="날짜 개체 틀 3"/>
          <p:cNvSpPr>
            <a:spLocks noGrp="1"/>
          </p:cNvSpPr>
          <p:nvPr>
            <p:ph type="dt" sz="half" idx="10"/>
          </p:nvPr>
        </p:nvSpPr>
        <p:spPr/>
        <p:txBody>
          <a:bodyPr/>
          <a:lstStyle/>
          <a:p>
            <a:endParaRPr lang="ko-KR" altLang="en-US" dirty="0"/>
          </a:p>
        </p:txBody>
      </p:sp>
      <p:sp>
        <p:nvSpPr>
          <p:cNvPr id="5" name="바닥글 개체 틀 4"/>
          <p:cNvSpPr>
            <a:spLocks noGrp="1"/>
          </p:cNvSpPr>
          <p:nvPr>
            <p:ph type="ftr" sz="quarter" idx="11"/>
          </p:nvPr>
        </p:nvSpPr>
        <p:spPr/>
        <p:txBody>
          <a:bodyPr/>
          <a:lstStyle>
            <a:lvl1pPr>
              <a:defRPr>
                <a:latin typeface="Adobe Heiti Std R" panose="020B0400000000000000" pitchFamily="34" charset="-128"/>
              </a:defRPr>
            </a:lvl1pPr>
          </a:lstStyle>
          <a:p>
            <a:endParaRPr lang="ko-KR" altLang="en-US" dirty="0"/>
          </a:p>
        </p:txBody>
      </p:sp>
      <p:sp>
        <p:nvSpPr>
          <p:cNvPr id="6" name="슬라이드 번호 개체 틀 5"/>
          <p:cNvSpPr>
            <a:spLocks noGrp="1"/>
          </p:cNvSpPr>
          <p:nvPr>
            <p:ph type="sldNum" sz="quarter" idx="12"/>
          </p:nvPr>
        </p:nvSpPr>
        <p:spPr/>
        <p:txBody>
          <a:bodyPr/>
          <a:lstStyle/>
          <a:p>
            <a:fld id="{127A3130-45BC-4353-9722-C71C39917AC6}" type="slidenum">
              <a:rPr lang="ko-KR" altLang="en-US" smtClean="0"/>
              <a:pPr/>
              <a:t>‹#›</a:t>
            </a:fld>
            <a:endParaRPr lang="ko-KR" altLang="en-US" dirty="0"/>
          </a:p>
        </p:txBody>
      </p:sp>
    </p:spTree>
    <p:extLst>
      <p:ext uri="{BB962C8B-B14F-4D97-AF65-F5344CB8AC3E}">
        <p14:creationId xmlns:p14="http://schemas.microsoft.com/office/powerpoint/2010/main" val="2706666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127A3130-45BC-4353-9722-C71C39917AC6}" type="slidenum">
              <a:rPr lang="ko-KR" altLang="en-US" smtClean="0"/>
              <a:pPr/>
              <a:t>‹#›</a:t>
            </a:fld>
            <a:endParaRPr lang="ko-KR" altLang="en-US" dirty="0"/>
          </a:p>
        </p:txBody>
      </p:sp>
    </p:spTree>
    <p:extLst>
      <p:ext uri="{BB962C8B-B14F-4D97-AF65-F5344CB8AC3E}">
        <p14:creationId xmlns:p14="http://schemas.microsoft.com/office/powerpoint/2010/main" val="1867590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127A3130-45BC-4353-9722-C71C39917AC6}" type="slidenum">
              <a:rPr lang="ko-KR" altLang="en-US" smtClean="0"/>
              <a:pPr/>
              <a:t>‹#›</a:t>
            </a:fld>
            <a:endParaRPr lang="ko-KR" altLang="en-US" dirty="0"/>
          </a:p>
        </p:txBody>
      </p:sp>
    </p:spTree>
    <p:extLst>
      <p:ext uri="{BB962C8B-B14F-4D97-AF65-F5344CB8AC3E}">
        <p14:creationId xmlns:p14="http://schemas.microsoft.com/office/powerpoint/2010/main" val="2426319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p>
            <a:pPr lvl="0">
              <a:defRPr sz="1800"/>
            </a:pPr>
            <a:r>
              <a:rPr sz="5625"/>
              <a:t>Title Text</a:t>
            </a:r>
          </a:p>
        </p:txBody>
      </p:sp>
      <p:sp>
        <p:nvSpPr>
          <p:cNvPr id="7" name="Shape 7"/>
          <p:cNvSpPr>
            <a:spLocks noGrp="1"/>
          </p:cNvSpPr>
          <p:nvPr>
            <p:ph type="body" idx="1"/>
          </p:nvPr>
        </p:nvSpPr>
        <p:spPr>
          <a:prstGeom prst="rect">
            <a:avLst/>
          </a:prstGeom>
        </p:spPr>
        <p:txBody>
          <a:bodyPr/>
          <a:lstStyle/>
          <a:p>
            <a:pPr lvl="0">
              <a:defRPr sz="1800"/>
            </a:pPr>
            <a:r>
              <a:rPr sz="2250"/>
              <a:t>Body Level One</a:t>
            </a:r>
          </a:p>
          <a:p>
            <a:pPr lvl="1">
              <a:defRPr sz="1800"/>
            </a:pPr>
            <a:r>
              <a:rPr sz="2250"/>
              <a:t>Body Level Two</a:t>
            </a:r>
          </a:p>
          <a:p>
            <a:pPr lvl="2">
              <a:defRPr sz="1800"/>
            </a:pPr>
            <a:r>
              <a:rPr sz="2250"/>
              <a:t>Body Level Three</a:t>
            </a:r>
          </a:p>
          <a:p>
            <a:pPr lvl="3">
              <a:defRPr sz="1800"/>
            </a:pPr>
            <a:r>
              <a:rPr sz="2250"/>
              <a:t>Body Level Four</a:t>
            </a:r>
          </a:p>
          <a:p>
            <a:pPr lvl="4">
              <a:defRPr sz="1800"/>
            </a:pPr>
            <a:r>
              <a:rPr sz="225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28952065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lgn="l">
              <a:defRPr>
                <a:latin typeface="Verdana" panose="020B0604030504040204" pitchFamily="34" charset="0"/>
                <a:cs typeface="Verdana" panose="020B0604030504040204" pitchFamily="34" charset="0"/>
              </a:defRPr>
            </a:lvl1pPr>
          </a:lstStyle>
          <a:p>
            <a:r>
              <a:rPr lang="ko-KR" altLang="en-US" dirty="0"/>
              <a:t>마스터 제목 스타일 편집</a:t>
            </a:r>
          </a:p>
        </p:txBody>
      </p:sp>
      <p:sp>
        <p:nvSpPr>
          <p:cNvPr id="3" name="내용 개체 틀 2"/>
          <p:cNvSpPr>
            <a:spLocks noGrp="1"/>
          </p:cNvSpPr>
          <p:nvPr>
            <p:ph idx="1"/>
          </p:nvPr>
        </p:nvSpPr>
        <p:spPr/>
        <p:txBody>
          <a:bodyPr/>
          <a:lstStyle>
            <a:lvl1pPr>
              <a:defRPr>
                <a:latin typeface="Verdana" panose="020B0604030504040204" pitchFamily="34" charset="0"/>
                <a:cs typeface="Verdana" panose="020B0604030504040204" pitchFamily="34" charset="0"/>
              </a:defRPr>
            </a:lvl1pPr>
            <a:lvl2pPr>
              <a:defRPr>
                <a:latin typeface="Verdana" panose="020B0604030504040204" pitchFamily="34" charset="0"/>
                <a:cs typeface="Verdana" panose="020B0604030504040204" pitchFamily="34" charset="0"/>
              </a:defRPr>
            </a:lvl2pPr>
            <a:lvl3pPr>
              <a:defRPr>
                <a:latin typeface="Verdana" panose="020B0604030504040204" pitchFamily="34" charset="0"/>
                <a:cs typeface="Verdana" panose="020B0604030504040204" pitchFamily="34" charset="0"/>
              </a:defRPr>
            </a:lvl3pPr>
            <a:lvl4pPr>
              <a:defRPr>
                <a:latin typeface="Verdana" panose="020B0604030504040204" pitchFamily="34" charset="0"/>
                <a:cs typeface="Verdana" panose="020B0604030504040204" pitchFamily="34" charset="0"/>
              </a:defRPr>
            </a:lvl4pPr>
            <a:lvl5pPr>
              <a:defRPr>
                <a:latin typeface="Verdana" panose="020B0604030504040204" pitchFamily="34" charset="0"/>
                <a:cs typeface="Verdana" panose="020B0604030504040204" pitchFamily="34" charset="0"/>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10"/>
          </p:nvPr>
        </p:nvSpPr>
        <p:spPr/>
        <p:txBody>
          <a:bodyPr/>
          <a:lstStyle/>
          <a:p>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127A3130-45BC-4353-9722-C71C39917AC6}" type="slidenum">
              <a:rPr lang="ko-KR" altLang="en-US" smtClean="0"/>
              <a:pPr/>
              <a:t>‹#›</a:t>
            </a:fld>
            <a:endParaRPr lang="ko-KR" altLang="en-US" dirty="0"/>
          </a:p>
        </p:txBody>
      </p:sp>
    </p:spTree>
    <p:extLst>
      <p:ext uri="{BB962C8B-B14F-4D97-AF65-F5344CB8AC3E}">
        <p14:creationId xmlns:p14="http://schemas.microsoft.com/office/powerpoint/2010/main" val="115872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127A3130-45BC-4353-9722-C71C39917AC6}" type="slidenum">
              <a:rPr lang="ko-KR" altLang="en-US" smtClean="0"/>
              <a:pPr/>
              <a:t>‹#›</a:t>
            </a:fld>
            <a:endParaRPr lang="ko-KR" altLang="en-US" dirty="0"/>
          </a:p>
        </p:txBody>
      </p:sp>
    </p:spTree>
    <p:extLst>
      <p:ext uri="{BB962C8B-B14F-4D97-AF65-F5344CB8AC3E}">
        <p14:creationId xmlns:p14="http://schemas.microsoft.com/office/powerpoint/2010/main" val="3104561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lgn="l">
              <a:defRPr>
                <a:latin typeface="Verdana" panose="020B0604030504040204" pitchFamily="34" charset="0"/>
                <a:cs typeface="Verdana" panose="020B0604030504040204" pitchFamily="34" charset="0"/>
              </a:defRPr>
            </a:lvl1pPr>
          </a:lstStyle>
          <a:p>
            <a:r>
              <a:rPr lang="ko-KR" altLang="en-US" dirty="0"/>
              <a:t>마스터 제목 스타일 편집</a:t>
            </a:r>
          </a:p>
        </p:txBody>
      </p:sp>
      <p:sp>
        <p:nvSpPr>
          <p:cNvPr id="3" name="내용 개체 틀 2"/>
          <p:cNvSpPr>
            <a:spLocks noGrp="1"/>
          </p:cNvSpPr>
          <p:nvPr>
            <p:ph sz="half" idx="1"/>
          </p:nvPr>
        </p:nvSpPr>
        <p:spPr>
          <a:xfrm>
            <a:off x="457200" y="1600200"/>
            <a:ext cx="4038600" cy="4525963"/>
          </a:xfrm>
        </p:spPr>
        <p:txBody>
          <a:bodyPr>
            <a:normAutofit/>
          </a:bodyPr>
          <a:lstStyle>
            <a:lvl1pPr>
              <a:defRPr sz="2000">
                <a:latin typeface="Verdana" panose="020B0604030504040204" pitchFamily="34" charset="0"/>
                <a:cs typeface="Verdana" panose="020B0604030504040204" pitchFamily="34" charset="0"/>
              </a:defRPr>
            </a:lvl1pPr>
            <a:lvl2pPr>
              <a:defRPr sz="2000">
                <a:latin typeface="Verdana" panose="020B0604030504040204" pitchFamily="34" charset="0"/>
                <a:cs typeface="Verdana" panose="020B0604030504040204" pitchFamily="34" charset="0"/>
              </a:defRPr>
            </a:lvl2pPr>
            <a:lvl3pPr>
              <a:defRPr sz="2000">
                <a:latin typeface="Verdana" panose="020B0604030504040204" pitchFamily="34" charset="0"/>
                <a:cs typeface="Verdana" panose="020B0604030504040204" pitchFamily="34" charset="0"/>
              </a:defRPr>
            </a:lvl3pPr>
            <a:lvl4pPr>
              <a:defRPr sz="2000">
                <a:latin typeface="Verdana" panose="020B0604030504040204" pitchFamily="34" charset="0"/>
                <a:cs typeface="Verdana" panose="020B0604030504040204" pitchFamily="34" charset="0"/>
              </a:defRPr>
            </a:lvl4pPr>
            <a:lvl5pPr>
              <a:defRPr sz="2000">
                <a:latin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내용 개체 틀 3"/>
          <p:cNvSpPr>
            <a:spLocks noGrp="1"/>
          </p:cNvSpPr>
          <p:nvPr>
            <p:ph sz="half" idx="2"/>
          </p:nvPr>
        </p:nvSpPr>
        <p:spPr>
          <a:xfrm>
            <a:off x="4648200" y="1600200"/>
            <a:ext cx="4038600" cy="4525963"/>
          </a:xfrm>
        </p:spPr>
        <p:txBody>
          <a:bodyPr>
            <a:normAutofit/>
          </a:bodyPr>
          <a:lstStyle>
            <a:lvl1pPr>
              <a:defRPr sz="2000">
                <a:latin typeface="Verdana" panose="020B0604030504040204" pitchFamily="34" charset="0"/>
                <a:cs typeface="Verdana" panose="020B0604030504040204" pitchFamily="34" charset="0"/>
              </a:defRPr>
            </a:lvl1pPr>
            <a:lvl2pPr>
              <a:defRPr sz="2000">
                <a:latin typeface="Verdana" panose="020B0604030504040204" pitchFamily="34" charset="0"/>
                <a:cs typeface="Verdana" panose="020B0604030504040204" pitchFamily="34" charset="0"/>
              </a:defRPr>
            </a:lvl2pPr>
            <a:lvl3pPr>
              <a:defRPr sz="2000">
                <a:latin typeface="Verdana" panose="020B0604030504040204" pitchFamily="34" charset="0"/>
                <a:cs typeface="Verdana" panose="020B0604030504040204" pitchFamily="34" charset="0"/>
              </a:defRPr>
            </a:lvl3pPr>
            <a:lvl4pPr>
              <a:defRPr sz="2000">
                <a:latin typeface="Verdana" panose="020B0604030504040204" pitchFamily="34" charset="0"/>
                <a:cs typeface="Verdana" panose="020B0604030504040204" pitchFamily="34" charset="0"/>
              </a:defRPr>
            </a:lvl4pPr>
            <a:lvl5pPr>
              <a:defRPr sz="2000">
                <a:latin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 name="날짜 개체 틀 4"/>
          <p:cNvSpPr>
            <a:spLocks noGrp="1"/>
          </p:cNvSpPr>
          <p:nvPr>
            <p:ph type="dt" sz="half" idx="10"/>
          </p:nvPr>
        </p:nvSpPr>
        <p:spPr/>
        <p:txBody>
          <a:bodyPr/>
          <a:lstStyle/>
          <a:p>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127A3130-45BC-4353-9722-C71C39917AC6}" type="slidenum">
              <a:rPr lang="ko-KR" altLang="en-US" smtClean="0"/>
              <a:pPr/>
              <a:t>‹#›</a:t>
            </a:fld>
            <a:endParaRPr lang="ko-KR" altLang="en-US" dirty="0"/>
          </a:p>
        </p:txBody>
      </p:sp>
    </p:spTree>
    <p:extLst>
      <p:ext uri="{BB962C8B-B14F-4D97-AF65-F5344CB8AC3E}">
        <p14:creationId xmlns:p14="http://schemas.microsoft.com/office/powerpoint/2010/main" val="113063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endParaRPr lang="ko-KR" altLang="en-US" dirty="0"/>
          </a:p>
        </p:txBody>
      </p:sp>
      <p:sp>
        <p:nvSpPr>
          <p:cNvPr id="8" name="바닥글 개체 틀 7"/>
          <p:cNvSpPr>
            <a:spLocks noGrp="1"/>
          </p:cNvSpPr>
          <p:nvPr>
            <p:ph type="ftr" sz="quarter" idx="11"/>
          </p:nvPr>
        </p:nvSpPr>
        <p:spPr/>
        <p:txBody>
          <a:bodyPr/>
          <a:lstStyle/>
          <a:p>
            <a:endParaRPr lang="ko-KR" altLang="en-US" dirty="0"/>
          </a:p>
        </p:txBody>
      </p:sp>
      <p:sp>
        <p:nvSpPr>
          <p:cNvPr id="9" name="슬라이드 번호 개체 틀 8"/>
          <p:cNvSpPr>
            <a:spLocks noGrp="1"/>
          </p:cNvSpPr>
          <p:nvPr>
            <p:ph type="sldNum" sz="quarter" idx="12"/>
          </p:nvPr>
        </p:nvSpPr>
        <p:spPr/>
        <p:txBody>
          <a:bodyPr/>
          <a:lstStyle/>
          <a:p>
            <a:fld id="{127A3130-45BC-4353-9722-C71C39917AC6}" type="slidenum">
              <a:rPr lang="ko-KR" altLang="en-US" smtClean="0"/>
              <a:pPr/>
              <a:t>‹#›</a:t>
            </a:fld>
            <a:endParaRPr lang="ko-KR" altLang="en-US" dirty="0"/>
          </a:p>
        </p:txBody>
      </p:sp>
    </p:spTree>
    <p:extLst>
      <p:ext uri="{BB962C8B-B14F-4D97-AF65-F5344CB8AC3E}">
        <p14:creationId xmlns:p14="http://schemas.microsoft.com/office/powerpoint/2010/main" val="4225144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lgn="l">
              <a:defRPr/>
            </a:lvl1pPr>
          </a:lstStyle>
          <a:p>
            <a:r>
              <a:rPr lang="ko-KR" altLang="en-US" dirty="0"/>
              <a:t>마스터 제목 스타일 편집</a:t>
            </a:r>
          </a:p>
        </p:txBody>
      </p:sp>
      <p:sp>
        <p:nvSpPr>
          <p:cNvPr id="3" name="날짜 개체 틀 2"/>
          <p:cNvSpPr>
            <a:spLocks noGrp="1"/>
          </p:cNvSpPr>
          <p:nvPr>
            <p:ph type="dt" sz="half" idx="10"/>
          </p:nvPr>
        </p:nvSpPr>
        <p:spPr/>
        <p:txBody>
          <a:bodyPr/>
          <a:lstStyle/>
          <a:p>
            <a:endParaRPr lang="ko-KR" altLang="en-US" dirty="0"/>
          </a:p>
        </p:txBody>
      </p:sp>
      <p:sp>
        <p:nvSpPr>
          <p:cNvPr id="4" name="바닥글 개체 틀 3"/>
          <p:cNvSpPr>
            <a:spLocks noGrp="1"/>
          </p:cNvSpPr>
          <p:nvPr>
            <p:ph type="ftr" sz="quarter" idx="11"/>
          </p:nvPr>
        </p:nvSpPr>
        <p:spPr/>
        <p:txBody>
          <a:bodyPr/>
          <a:lstStyle/>
          <a:p>
            <a:endParaRPr lang="ko-KR" altLang="en-US" dirty="0"/>
          </a:p>
        </p:txBody>
      </p:sp>
      <p:sp>
        <p:nvSpPr>
          <p:cNvPr id="5" name="슬라이드 번호 개체 틀 4"/>
          <p:cNvSpPr>
            <a:spLocks noGrp="1"/>
          </p:cNvSpPr>
          <p:nvPr>
            <p:ph type="sldNum" sz="quarter" idx="12"/>
          </p:nvPr>
        </p:nvSpPr>
        <p:spPr/>
        <p:txBody>
          <a:bodyPr/>
          <a:lstStyle/>
          <a:p>
            <a:fld id="{127A3130-45BC-4353-9722-C71C39917AC6}" type="slidenum">
              <a:rPr lang="ko-KR" altLang="en-US" smtClean="0"/>
              <a:pPr/>
              <a:t>‹#›</a:t>
            </a:fld>
            <a:endParaRPr lang="ko-KR" altLang="en-US" dirty="0"/>
          </a:p>
        </p:txBody>
      </p:sp>
    </p:spTree>
    <p:extLst>
      <p:ext uri="{BB962C8B-B14F-4D97-AF65-F5344CB8AC3E}">
        <p14:creationId xmlns:p14="http://schemas.microsoft.com/office/powerpoint/2010/main" val="426651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endParaRPr lang="ko-KR" altLang="en-US" dirty="0"/>
          </a:p>
        </p:txBody>
      </p:sp>
      <p:sp>
        <p:nvSpPr>
          <p:cNvPr id="3" name="바닥글 개체 틀 2"/>
          <p:cNvSpPr>
            <a:spLocks noGrp="1"/>
          </p:cNvSpPr>
          <p:nvPr>
            <p:ph type="ftr" sz="quarter" idx="11"/>
          </p:nvPr>
        </p:nvSpPr>
        <p:spPr/>
        <p:txBody>
          <a:bodyPr/>
          <a:lstStyle/>
          <a:p>
            <a:endParaRPr lang="ko-KR" altLang="en-US" dirty="0"/>
          </a:p>
        </p:txBody>
      </p:sp>
      <p:sp>
        <p:nvSpPr>
          <p:cNvPr id="4" name="슬라이드 번호 개체 틀 3"/>
          <p:cNvSpPr>
            <a:spLocks noGrp="1"/>
          </p:cNvSpPr>
          <p:nvPr>
            <p:ph type="sldNum" sz="quarter" idx="12"/>
          </p:nvPr>
        </p:nvSpPr>
        <p:spPr/>
        <p:txBody>
          <a:bodyPr/>
          <a:lstStyle/>
          <a:p>
            <a:fld id="{127A3130-45BC-4353-9722-C71C39917AC6}" type="slidenum">
              <a:rPr lang="ko-KR" altLang="en-US" smtClean="0"/>
              <a:pPr/>
              <a:t>‹#›</a:t>
            </a:fld>
            <a:endParaRPr lang="ko-KR" altLang="en-US" dirty="0"/>
          </a:p>
        </p:txBody>
      </p:sp>
    </p:spTree>
    <p:extLst>
      <p:ext uri="{BB962C8B-B14F-4D97-AF65-F5344CB8AC3E}">
        <p14:creationId xmlns:p14="http://schemas.microsoft.com/office/powerpoint/2010/main" val="25560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127A3130-45BC-4353-9722-C71C39917AC6}" type="slidenum">
              <a:rPr lang="ko-KR" altLang="en-US" smtClean="0"/>
              <a:pPr/>
              <a:t>‹#›</a:t>
            </a:fld>
            <a:endParaRPr lang="ko-KR" altLang="en-US" dirty="0"/>
          </a:p>
        </p:txBody>
      </p:sp>
    </p:spTree>
    <p:extLst>
      <p:ext uri="{BB962C8B-B14F-4D97-AF65-F5344CB8AC3E}">
        <p14:creationId xmlns:p14="http://schemas.microsoft.com/office/powerpoint/2010/main" val="75355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127A3130-45BC-4353-9722-C71C39917AC6}" type="slidenum">
              <a:rPr lang="ko-KR" altLang="en-US" smtClean="0"/>
              <a:pPr/>
              <a:t>‹#›</a:t>
            </a:fld>
            <a:endParaRPr lang="ko-KR" altLang="en-US" dirty="0"/>
          </a:p>
        </p:txBody>
      </p:sp>
    </p:spTree>
    <p:extLst>
      <p:ext uri="{BB962C8B-B14F-4D97-AF65-F5344CB8AC3E}">
        <p14:creationId xmlns:p14="http://schemas.microsoft.com/office/powerpoint/2010/main" val="116800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ko-KR" altLang="en-US" dirty="0"/>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A3130-45BC-4353-9722-C71C39917AC6}" type="slidenum">
              <a:rPr lang="ko-KR" altLang="en-US" smtClean="0"/>
              <a:pPr/>
              <a:t>‹#›</a:t>
            </a:fld>
            <a:endParaRPr lang="ko-KR" altLang="en-US" dirty="0"/>
          </a:p>
        </p:txBody>
      </p:sp>
    </p:spTree>
    <p:extLst>
      <p:ext uri="{BB962C8B-B14F-4D97-AF65-F5344CB8AC3E}">
        <p14:creationId xmlns:p14="http://schemas.microsoft.com/office/powerpoint/2010/main" val="2339439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1" hangingPunct="1">
        <a:spcBef>
          <a:spcPct val="0"/>
        </a:spcBef>
        <a:buNone/>
        <a:defRPr sz="3600" kern="1200">
          <a:solidFill>
            <a:schemeClr val="tx1"/>
          </a:solidFill>
          <a:latin typeface="Verdana" panose="020B0604030504040204" pitchFamily="34" charset="0"/>
          <a:ea typeface="+mj-ea"/>
          <a:cs typeface="Verdana" panose="020B0604030504040204" pitchFamily="34" charset="0"/>
        </a:defRPr>
      </a:lvl1pPr>
    </p:titleStyle>
    <p:bodyStyle>
      <a:lvl1pPr marL="342900" indent="-342900" algn="l" defTabSz="914400" rtl="0" eaLnBrk="1" latinLnBrk="1" hangingPunct="1">
        <a:spcBef>
          <a:spcPct val="20000"/>
        </a:spcBef>
        <a:buFont typeface="Arial" pitchFamily="34" charset="0"/>
        <a:buChar char="•"/>
        <a:defRPr sz="2000" kern="1200">
          <a:solidFill>
            <a:schemeClr val="tx1"/>
          </a:solidFill>
          <a:latin typeface="Verdana" panose="020B0604030504040204" pitchFamily="34" charset="0"/>
          <a:ea typeface="+mn-ea"/>
          <a:cs typeface="Verdana" panose="020B0604030504040204" pitchFamily="34" charset="0"/>
        </a:defRPr>
      </a:lvl1pPr>
      <a:lvl2pPr marL="742950" indent="-285750" algn="l" defTabSz="914400" rtl="0" eaLnBrk="1" latinLnBrk="1" hangingPunct="1">
        <a:spcBef>
          <a:spcPct val="20000"/>
        </a:spcBef>
        <a:buFont typeface="Arial" pitchFamily="34" charset="0"/>
        <a:buChar char="–"/>
        <a:defRPr sz="2000" kern="1200">
          <a:solidFill>
            <a:schemeClr val="tx1"/>
          </a:solidFill>
          <a:latin typeface="Verdana" panose="020B0604030504040204" pitchFamily="34" charset="0"/>
          <a:ea typeface="+mn-ea"/>
          <a:cs typeface="Verdana" panose="020B0604030504040204" pitchFamily="34" charset="0"/>
        </a:defRPr>
      </a:lvl2pPr>
      <a:lvl3pPr marL="1143000" indent="-228600" algn="l" defTabSz="914400" rtl="0" eaLnBrk="1" latinLnBrk="1" hangingPunct="1">
        <a:spcBef>
          <a:spcPct val="20000"/>
        </a:spcBef>
        <a:buFont typeface="Arial" pitchFamily="34" charset="0"/>
        <a:buChar char="•"/>
        <a:defRPr sz="2000" kern="1200">
          <a:solidFill>
            <a:schemeClr val="tx1"/>
          </a:solidFill>
          <a:latin typeface="Verdana" panose="020B0604030504040204" pitchFamily="34" charset="0"/>
          <a:ea typeface="+mn-ea"/>
          <a:cs typeface="Verdana" panose="020B0604030504040204" pitchFamily="34" charset="0"/>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Verdana" panose="020B0604030504040204" pitchFamily="34" charset="0"/>
          <a:ea typeface="+mn-ea"/>
          <a:cs typeface="Verdana" panose="020B0604030504040204" pitchFamily="34" charset="0"/>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Verdana" panose="020B0604030504040204" pitchFamily="34" charset="0"/>
          <a:ea typeface="+mn-ea"/>
          <a:cs typeface="Verdana" panose="020B0604030504040204"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58.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부제목 2"/>
          <p:cNvSpPr>
            <a:spLocks noGrp="1"/>
          </p:cNvSpPr>
          <p:nvPr>
            <p:ph type="subTitle" idx="1"/>
          </p:nvPr>
        </p:nvSpPr>
        <p:spPr>
          <a:xfrm>
            <a:off x="1371600" y="4052664"/>
            <a:ext cx="7239000" cy="1752600"/>
          </a:xfrm>
        </p:spPr>
        <p:txBody>
          <a:bodyPr anchor="ctr">
            <a:normAutofit/>
          </a:bodyPr>
          <a:lstStyle/>
          <a:p>
            <a:pPr algn="r"/>
            <a:r>
              <a:rPr lang="en-US" altLang="ko-KR" sz="2400" dirty="0">
                <a:latin typeface="Calibri" panose="020F0502020204030204" pitchFamily="34" charset="0"/>
                <a:ea typeface="Verdana" panose="020B0604030504040204" pitchFamily="34" charset="0"/>
                <a:cs typeface="Calibri" panose="020F0502020204030204" pitchFamily="34" charset="0"/>
              </a:rPr>
              <a:t>2021.07.16</a:t>
            </a:r>
          </a:p>
          <a:p>
            <a:pPr algn="r"/>
            <a:r>
              <a:rPr lang="en-US" altLang="ko-KR" sz="2400" dirty="0">
                <a:latin typeface="Calibri" panose="020F0502020204030204" pitchFamily="34" charset="0"/>
                <a:ea typeface="Verdana" panose="020B0604030504040204" pitchFamily="34" charset="0"/>
                <a:cs typeface="Calibri" panose="020F0502020204030204" pitchFamily="34" charset="0"/>
              </a:rPr>
              <a:t>Seokju Park</a:t>
            </a:r>
          </a:p>
          <a:p>
            <a:pPr algn="r"/>
            <a:r>
              <a:rPr lang="en-US" altLang="ko-KR" sz="2400" dirty="0">
                <a:solidFill>
                  <a:schemeClr val="tx2">
                    <a:lumMod val="75000"/>
                  </a:schemeClr>
                </a:solidFill>
                <a:latin typeface="Calibri" panose="020F0502020204030204" pitchFamily="34" charset="0"/>
                <a:ea typeface="Verdana" panose="020B0604030504040204" pitchFamily="34" charset="0"/>
                <a:cs typeface="Calibri" panose="020F0502020204030204" pitchFamily="34" charset="0"/>
              </a:rPr>
              <a:t>Bi</a:t>
            </a:r>
            <a:r>
              <a:rPr lang="en-US" altLang="ko-KR" sz="2400" dirty="0">
                <a:latin typeface="Calibri" panose="020F0502020204030204" pitchFamily="34" charset="0"/>
                <a:ea typeface="Verdana" panose="020B0604030504040204" pitchFamily="34" charset="0"/>
                <a:cs typeface="Calibri" panose="020F0502020204030204" pitchFamily="34" charset="0"/>
              </a:rPr>
              <a:t>oinformatics and </a:t>
            </a:r>
            <a:r>
              <a:rPr lang="en-US" altLang="ko-KR" sz="2400" dirty="0">
                <a:solidFill>
                  <a:schemeClr val="accent5"/>
                </a:solidFill>
                <a:latin typeface="Calibri" panose="020F0502020204030204" pitchFamily="34" charset="0"/>
                <a:ea typeface="Verdana" panose="020B0604030504040204" pitchFamily="34" charset="0"/>
                <a:cs typeface="Calibri" panose="020F0502020204030204" pitchFamily="34" charset="0"/>
              </a:rPr>
              <a:t>G</a:t>
            </a:r>
            <a:r>
              <a:rPr lang="en-US" altLang="ko-KR" sz="2400" dirty="0">
                <a:latin typeface="Calibri" panose="020F0502020204030204" pitchFamily="34" charset="0"/>
                <a:ea typeface="Verdana" panose="020B0604030504040204" pitchFamily="34" charset="0"/>
                <a:cs typeface="Calibri" panose="020F0502020204030204" pitchFamily="34" charset="0"/>
              </a:rPr>
              <a:t>enomics Lab </a:t>
            </a:r>
            <a:endParaRPr lang="ko-KR" altLang="en-US" sz="2400" dirty="0">
              <a:latin typeface="Calibri" panose="020F0502020204030204" pitchFamily="34" charset="0"/>
              <a:cs typeface="Calibri" panose="020F0502020204030204" pitchFamily="34" charset="0"/>
            </a:endParaRPr>
          </a:p>
        </p:txBody>
      </p:sp>
      <p:sp>
        <p:nvSpPr>
          <p:cNvPr id="4" name="제목 1"/>
          <p:cNvSpPr txBox="1">
            <a:spLocks/>
          </p:cNvSpPr>
          <p:nvPr/>
        </p:nvSpPr>
        <p:spPr>
          <a:xfrm>
            <a:off x="611560" y="1700808"/>
            <a:ext cx="7920880" cy="2160240"/>
          </a:xfrm>
          <a:prstGeom prst="rect">
            <a:avLst/>
          </a:prstGeom>
        </p:spPr>
        <p:txBody>
          <a:bodyPr vert="horz" lIns="91440" tIns="45720" rIns="91440" bIns="45720" rtlCol="0" anchor="ctr">
            <a:noAutofit/>
          </a:bodyPr>
          <a:lstStyle>
            <a:lvl1pPr algn="l" defTabSz="914400" rtl="0" eaLnBrk="1" latinLnBrk="1" hangingPunct="1">
              <a:spcBef>
                <a:spcPct val="0"/>
              </a:spcBef>
              <a:buNone/>
              <a:defRPr sz="3600" kern="1200">
                <a:solidFill>
                  <a:schemeClr val="tx1"/>
                </a:solidFill>
                <a:latin typeface="Verdana" panose="020B0604030504040204" pitchFamily="34" charset="0"/>
                <a:ea typeface="+mj-ea"/>
                <a:cs typeface="Verdana" panose="020B0604030504040204" pitchFamily="34" charset="0"/>
              </a:defRPr>
            </a:lvl1pPr>
          </a:lstStyle>
          <a:p>
            <a:pPr algn="ctr"/>
            <a:r>
              <a:rPr lang="en-US" altLang="ko-KR" sz="3400" dirty="0">
                <a:latin typeface="Calibri" panose="020F0502020204030204" pitchFamily="34" charset="0"/>
                <a:ea typeface="Verdana" panose="020B0604030504040204" pitchFamily="34" charset="0"/>
                <a:cs typeface="Calibri" panose="020F0502020204030204" pitchFamily="34" charset="0"/>
              </a:rPr>
              <a:t>Modern Statistics for Modern Biology</a:t>
            </a:r>
          </a:p>
          <a:p>
            <a:pPr algn="ctr"/>
            <a:endParaRPr lang="en-US" altLang="ko-KR" sz="1200" dirty="0">
              <a:latin typeface="Calibri" panose="020F0502020204030204" pitchFamily="34" charset="0"/>
              <a:ea typeface="Verdana" panose="020B0604030504040204" pitchFamily="34" charset="0"/>
              <a:cs typeface="Calibri" panose="020F0502020204030204" pitchFamily="34" charset="0"/>
            </a:endParaRPr>
          </a:p>
          <a:p>
            <a:pPr algn="ctr"/>
            <a:r>
              <a:rPr lang="en-US" altLang="ko-KR" sz="3100" dirty="0">
                <a:latin typeface="Calibri" panose="020F0502020204030204" pitchFamily="34" charset="0"/>
                <a:ea typeface="Verdana" panose="020B0604030504040204" pitchFamily="34" charset="0"/>
                <a:cs typeface="Calibri" panose="020F0502020204030204" pitchFamily="34" charset="0"/>
              </a:rPr>
              <a:t>Chapter 5: Clustering</a:t>
            </a:r>
          </a:p>
        </p:txBody>
      </p:sp>
      <p:sp>
        <p:nvSpPr>
          <p:cNvPr id="7" name="직각 삼각형 6">
            <a:extLst>
              <a:ext uri="{FF2B5EF4-FFF2-40B4-BE49-F238E27FC236}">
                <a16:creationId xmlns:a16="http://schemas.microsoft.com/office/drawing/2014/main" id="{4B7E5793-5D46-442C-A1A7-176005BE0927}"/>
              </a:ext>
            </a:extLst>
          </p:cNvPr>
          <p:cNvSpPr>
            <a:spLocks noChangeAspect="1"/>
          </p:cNvSpPr>
          <p:nvPr/>
        </p:nvSpPr>
        <p:spPr>
          <a:xfrm rot="5400000">
            <a:off x="0" y="0"/>
            <a:ext cx="476672" cy="47667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7">
            <a:extLst>
              <a:ext uri="{FF2B5EF4-FFF2-40B4-BE49-F238E27FC236}">
                <a16:creationId xmlns:a16="http://schemas.microsoft.com/office/drawing/2014/main" id="{338031AB-C936-4537-914D-43C744DAC72D}"/>
              </a:ext>
            </a:extLst>
          </p:cNvPr>
          <p:cNvPicPr>
            <a:picLocks noChangeAspect="1"/>
          </p:cNvPicPr>
          <p:nvPr/>
        </p:nvPicPr>
        <p:blipFill>
          <a:blip r:embed="rId3"/>
          <a:stretch>
            <a:fillRect/>
          </a:stretch>
        </p:blipFill>
        <p:spPr>
          <a:xfrm>
            <a:off x="7829138" y="136525"/>
            <a:ext cx="1155513" cy="720080"/>
          </a:xfrm>
          <a:prstGeom prst="rect">
            <a:avLst/>
          </a:prstGeom>
        </p:spPr>
      </p:pic>
      <p:sp>
        <p:nvSpPr>
          <p:cNvPr id="2" name="슬라이드 번호 개체 틀 1"/>
          <p:cNvSpPr>
            <a:spLocks noGrp="1"/>
          </p:cNvSpPr>
          <p:nvPr>
            <p:ph type="sldNum" sz="quarter" idx="12"/>
          </p:nvPr>
        </p:nvSpPr>
        <p:spPr/>
        <p:txBody>
          <a:bodyPr/>
          <a:lstStyle/>
          <a:p>
            <a:fld id="{127A3130-45BC-4353-9722-C71C39917AC6}" type="slidenum">
              <a:rPr lang="ko-KR" altLang="en-US" smtClean="0"/>
              <a:pPr/>
              <a:t>1</a:t>
            </a:fld>
            <a:endParaRPr lang="ko-KR" altLang="en-US"/>
          </a:p>
        </p:txBody>
      </p:sp>
    </p:spTree>
    <p:extLst>
      <p:ext uri="{BB962C8B-B14F-4D97-AF65-F5344CB8AC3E}">
        <p14:creationId xmlns:p14="http://schemas.microsoft.com/office/powerpoint/2010/main" val="428456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5.4 Nonparametric mixture detection by </a:t>
            </a:r>
            <a:r>
              <a:rPr lang="en-US" altLang="ko-KR" sz="2400" i="1" dirty="0">
                <a:latin typeface="Calibri" panose="020F0502020204030204" pitchFamily="34" charset="0"/>
                <a:ea typeface="Verdana" panose="020B0604030504040204" pitchFamily="34" charset="0"/>
                <a:cs typeface="Calibri" panose="020F0502020204030204" pitchFamily="34" charset="0"/>
              </a:rPr>
              <a:t>k</a:t>
            </a:r>
            <a:r>
              <a:rPr lang="en-US" altLang="ko-KR" sz="2400" dirty="0">
                <a:latin typeface="Calibri" panose="020F0502020204030204" pitchFamily="34" charset="0"/>
                <a:ea typeface="Verdana" panose="020B0604030504040204" pitchFamily="34" charset="0"/>
                <a:cs typeface="Calibri" panose="020F0502020204030204" pitchFamily="34" charset="0"/>
              </a:rPr>
              <a:t>-methods</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10</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
        <p:nvSpPr>
          <p:cNvPr id="36" name="TextBox 35">
            <a:extLst>
              <a:ext uri="{FF2B5EF4-FFF2-40B4-BE49-F238E27FC236}">
                <a16:creationId xmlns:a16="http://schemas.microsoft.com/office/drawing/2014/main" id="{701F5DF4-0432-4B53-A950-37D66F0F5079}"/>
              </a:ext>
            </a:extLst>
          </p:cNvPr>
          <p:cNvSpPr txBox="1"/>
          <p:nvPr/>
        </p:nvSpPr>
        <p:spPr>
          <a:xfrm>
            <a:off x="437721" y="990059"/>
            <a:ext cx="8268562" cy="1477328"/>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b="1" dirty="0">
                <a:latin typeface="Calibri" panose="020F0502020204030204" pitchFamily="34" charset="0"/>
                <a:ea typeface="Verdana" panose="020B0604030504040204" pitchFamily="34" charset="0"/>
                <a:cs typeface="Calibri" panose="020F0502020204030204" pitchFamily="34" charset="0"/>
              </a:rPr>
              <a:t>Tight</a:t>
            </a:r>
            <a:r>
              <a:rPr lang="en-US" altLang="ko-KR" dirty="0">
                <a:latin typeface="Calibri" panose="020F0502020204030204" pitchFamily="34" charset="0"/>
                <a:ea typeface="Verdana" panose="020B0604030504040204" pitchFamily="34" charset="0"/>
                <a:cs typeface="Calibri" panose="020F0502020204030204" pitchFamily="34" charset="0"/>
              </a:rPr>
              <a:t> clusters with </a:t>
            </a:r>
            <a:r>
              <a:rPr lang="en-US" altLang="ko-KR" b="1" dirty="0">
                <a:latin typeface="Calibri" panose="020F0502020204030204" pitchFamily="34" charset="0"/>
                <a:ea typeface="Verdana" panose="020B0604030504040204" pitchFamily="34" charset="0"/>
                <a:cs typeface="Calibri" panose="020F0502020204030204" pitchFamily="34" charset="0"/>
              </a:rPr>
              <a:t>resampling</a:t>
            </a:r>
            <a:r>
              <a:rPr lang="en-US" altLang="ko-KR" dirty="0">
                <a:latin typeface="Calibri" panose="020F0502020204030204" pitchFamily="34" charset="0"/>
                <a:ea typeface="Verdana" panose="020B0604030504040204" pitchFamily="34" charset="0"/>
                <a:cs typeface="Calibri" panose="020F0502020204030204" pitchFamily="34" charset="0"/>
              </a:rPr>
              <a:t>.</a:t>
            </a:r>
          </a:p>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Repeating a clustering procedure multiple times on the same data, but with different starting points creates </a:t>
            </a:r>
            <a:r>
              <a:rPr lang="en-US" altLang="ko-KR" b="1" i="1" dirty="0">
                <a:latin typeface="Calibri" panose="020F0502020204030204" pitchFamily="34" charset="0"/>
                <a:ea typeface="Verdana" panose="020B0604030504040204" pitchFamily="34" charset="0"/>
                <a:cs typeface="Calibri" panose="020F0502020204030204" pitchFamily="34" charset="0"/>
              </a:rPr>
              <a:t>strong forms</a:t>
            </a:r>
            <a:r>
              <a:rPr lang="en-US" altLang="ko-KR" dirty="0">
                <a:latin typeface="Calibri" panose="020F0502020204030204" pitchFamily="34" charset="0"/>
                <a:ea typeface="Verdana" panose="020B0604030504040204" pitchFamily="34" charset="0"/>
                <a:cs typeface="Calibri" panose="020F0502020204030204" pitchFamily="34" charset="0"/>
              </a:rPr>
              <a:t>.</a:t>
            </a:r>
          </a:p>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Repeated subsampling and applying a clustering method will result in  groups of observations that are “almost always” grouped together (</a:t>
            </a:r>
            <a:r>
              <a:rPr lang="en-US" altLang="ko-KR" b="1" i="1" dirty="0">
                <a:latin typeface="Calibri" panose="020F0502020204030204" pitchFamily="34" charset="0"/>
                <a:ea typeface="Verdana" panose="020B0604030504040204" pitchFamily="34" charset="0"/>
                <a:cs typeface="Calibri" panose="020F0502020204030204" pitchFamily="34" charset="0"/>
              </a:rPr>
              <a:t>tight clusters</a:t>
            </a:r>
            <a:r>
              <a:rPr lang="en-US" altLang="ko-KR" dirty="0">
                <a:latin typeface="Calibri" panose="020F0502020204030204" pitchFamily="34" charset="0"/>
                <a:ea typeface="Verdana" panose="020B0604030504040204" pitchFamily="34" charset="0"/>
                <a:cs typeface="Calibri" panose="020F0502020204030204" pitchFamily="34" charset="0"/>
              </a:rPr>
              <a:t>).</a:t>
            </a:r>
          </a:p>
        </p:txBody>
      </p:sp>
      <p:pic>
        <p:nvPicPr>
          <p:cNvPr id="3" name="그림 2">
            <a:extLst>
              <a:ext uri="{FF2B5EF4-FFF2-40B4-BE49-F238E27FC236}">
                <a16:creationId xmlns:a16="http://schemas.microsoft.com/office/drawing/2014/main" id="{E61D2597-CDE0-49CF-8C19-02850922F45C}"/>
              </a:ext>
            </a:extLst>
          </p:cNvPr>
          <p:cNvPicPr>
            <a:picLocks noChangeAspect="1"/>
          </p:cNvPicPr>
          <p:nvPr/>
        </p:nvPicPr>
        <p:blipFill rotWithShape="1">
          <a:blip r:embed="rId3"/>
          <a:srcRect b="45881"/>
          <a:stretch/>
        </p:blipFill>
        <p:spPr>
          <a:xfrm>
            <a:off x="437720" y="2869685"/>
            <a:ext cx="6382641" cy="1742572"/>
          </a:xfrm>
          <a:prstGeom prst="rect">
            <a:avLst/>
          </a:prstGeom>
        </p:spPr>
      </p:pic>
      <p:pic>
        <p:nvPicPr>
          <p:cNvPr id="13" name="그림 12">
            <a:extLst>
              <a:ext uri="{FF2B5EF4-FFF2-40B4-BE49-F238E27FC236}">
                <a16:creationId xmlns:a16="http://schemas.microsoft.com/office/drawing/2014/main" id="{B502371A-082C-463D-BD5B-2FCD413F20C2}"/>
              </a:ext>
            </a:extLst>
          </p:cNvPr>
          <p:cNvPicPr>
            <a:picLocks noChangeAspect="1"/>
          </p:cNvPicPr>
          <p:nvPr/>
        </p:nvPicPr>
        <p:blipFill rotWithShape="1">
          <a:blip r:embed="rId3"/>
          <a:srcRect t="83070"/>
          <a:stretch/>
        </p:blipFill>
        <p:spPr>
          <a:xfrm>
            <a:off x="437720" y="4520356"/>
            <a:ext cx="6382641" cy="545114"/>
          </a:xfrm>
          <a:prstGeom prst="rect">
            <a:avLst/>
          </a:prstGeom>
        </p:spPr>
      </p:pic>
      <p:pic>
        <p:nvPicPr>
          <p:cNvPr id="7" name="그림 6">
            <a:extLst>
              <a:ext uri="{FF2B5EF4-FFF2-40B4-BE49-F238E27FC236}">
                <a16:creationId xmlns:a16="http://schemas.microsoft.com/office/drawing/2014/main" id="{F2332C0E-189B-4341-A656-C704D314A970}"/>
              </a:ext>
            </a:extLst>
          </p:cNvPr>
          <p:cNvPicPr>
            <a:picLocks noChangeAspect="1"/>
          </p:cNvPicPr>
          <p:nvPr/>
        </p:nvPicPr>
        <p:blipFill>
          <a:blip r:embed="rId4"/>
          <a:stretch>
            <a:fillRect/>
          </a:stretch>
        </p:blipFill>
        <p:spPr>
          <a:xfrm>
            <a:off x="6084168" y="2780928"/>
            <a:ext cx="2880637" cy="2516658"/>
          </a:xfrm>
          <a:prstGeom prst="rect">
            <a:avLst/>
          </a:prstGeom>
        </p:spPr>
      </p:pic>
    </p:spTree>
    <p:extLst>
      <p:ext uri="{BB962C8B-B14F-4D97-AF65-F5344CB8AC3E}">
        <p14:creationId xmlns:p14="http://schemas.microsoft.com/office/powerpoint/2010/main" val="12498543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5.5 </a:t>
            </a:r>
            <a:r>
              <a:rPr lang="en-US" altLang="ko-KR" sz="2400" dirty="0" err="1">
                <a:latin typeface="Calibri" panose="020F0502020204030204" pitchFamily="34" charset="0"/>
                <a:ea typeface="Verdana" panose="020B0604030504040204" pitchFamily="34" charset="0"/>
                <a:cs typeface="Calibri" panose="020F0502020204030204" pitchFamily="34" charset="0"/>
              </a:rPr>
              <a:t>DBscan</a:t>
            </a:r>
            <a:endParaRPr lang="en-US" altLang="ko-KR" sz="2400" dirty="0">
              <a:latin typeface="Calibri" panose="020F0502020204030204" pitchFamily="34" charset="0"/>
              <a:ea typeface="Verdana" panose="020B0604030504040204" pitchFamily="34" charset="0"/>
              <a:cs typeface="Calibri" panose="020F0502020204030204" pitchFamily="34" charset="0"/>
            </a:endParaRP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11</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
        <p:nvSpPr>
          <p:cNvPr id="36" name="TextBox 35">
            <a:extLst>
              <a:ext uri="{FF2B5EF4-FFF2-40B4-BE49-F238E27FC236}">
                <a16:creationId xmlns:a16="http://schemas.microsoft.com/office/drawing/2014/main" id="{701F5DF4-0432-4B53-A950-37D66F0F5079}"/>
              </a:ext>
            </a:extLst>
          </p:cNvPr>
          <p:cNvSpPr txBox="1"/>
          <p:nvPr/>
        </p:nvSpPr>
        <p:spPr>
          <a:xfrm>
            <a:off x="437721" y="990059"/>
            <a:ext cx="8268562" cy="923330"/>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Using flow cytometry and mass cytometry data</a:t>
            </a:r>
          </a:p>
          <a:p>
            <a:pPr marL="742950" lvl="1"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Immune cells express unique combinations  of proteins on their surfaces.</a:t>
            </a:r>
          </a:p>
          <a:p>
            <a:pPr marL="742950" lvl="1"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CDs (clusters of differentiation)</a:t>
            </a:r>
          </a:p>
        </p:txBody>
      </p:sp>
      <p:pic>
        <p:nvPicPr>
          <p:cNvPr id="5" name="그림 4">
            <a:extLst>
              <a:ext uri="{FF2B5EF4-FFF2-40B4-BE49-F238E27FC236}">
                <a16:creationId xmlns:a16="http://schemas.microsoft.com/office/drawing/2014/main" id="{BFA78E0A-8E44-4EA8-B1A2-4F16E95A69BC}"/>
              </a:ext>
            </a:extLst>
          </p:cNvPr>
          <p:cNvPicPr>
            <a:picLocks noChangeAspect="1"/>
          </p:cNvPicPr>
          <p:nvPr/>
        </p:nvPicPr>
        <p:blipFill>
          <a:blip r:embed="rId3"/>
          <a:stretch>
            <a:fillRect/>
          </a:stretch>
        </p:blipFill>
        <p:spPr>
          <a:xfrm>
            <a:off x="437720" y="2058873"/>
            <a:ext cx="5953956" cy="657317"/>
          </a:xfrm>
          <a:prstGeom prst="rect">
            <a:avLst/>
          </a:prstGeom>
        </p:spPr>
      </p:pic>
      <p:pic>
        <p:nvPicPr>
          <p:cNvPr id="11" name="그림 10">
            <a:extLst>
              <a:ext uri="{FF2B5EF4-FFF2-40B4-BE49-F238E27FC236}">
                <a16:creationId xmlns:a16="http://schemas.microsoft.com/office/drawing/2014/main" id="{17E80212-10F7-4968-96C5-F52BB733B1EE}"/>
              </a:ext>
            </a:extLst>
          </p:cNvPr>
          <p:cNvPicPr>
            <a:picLocks noChangeAspect="1"/>
          </p:cNvPicPr>
          <p:nvPr/>
        </p:nvPicPr>
        <p:blipFill>
          <a:blip r:embed="rId4"/>
          <a:stretch>
            <a:fillRect/>
          </a:stretch>
        </p:blipFill>
        <p:spPr>
          <a:xfrm>
            <a:off x="428193" y="2780928"/>
            <a:ext cx="5973009" cy="676369"/>
          </a:xfrm>
          <a:prstGeom prst="rect">
            <a:avLst/>
          </a:prstGeom>
        </p:spPr>
      </p:pic>
      <p:pic>
        <p:nvPicPr>
          <p:cNvPr id="14" name="그림 13">
            <a:extLst>
              <a:ext uri="{FF2B5EF4-FFF2-40B4-BE49-F238E27FC236}">
                <a16:creationId xmlns:a16="http://schemas.microsoft.com/office/drawing/2014/main" id="{392B83D8-F078-40A0-95B8-4A1FC7DC50A2}"/>
              </a:ext>
            </a:extLst>
          </p:cNvPr>
          <p:cNvPicPr>
            <a:picLocks noChangeAspect="1"/>
          </p:cNvPicPr>
          <p:nvPr/>
        </p:nvPicPr>
        <p:blipFill>
          <a:blip r:embed="rId5"/>
          <a:stretch>
            <a:fillRect/>
          </a:stretch>
        </p:blipFill>
        <p:spPr>
          <a:xfrm>
            <a:off x="428194" y="3583729"/>
            <a:ext cx="5963482" cy="962159"/>
          </a:xfrm>
          <a:prstGeom prst="rect">
            <a:avLst/>
          </a:prstGeom>
        </p:spPr>
      </p:pic>
      <p:pic>
        <p:nvPicPr>
          <p:cNvPr id="16" name="그림 15">
            <a:extLst>
              <a:ext uri="{FF2B5EF4-FFF2-40B4-BE49-F238E27FC236}">
                <a16:creationId xmlns:a16="http://schemas.microsoft.com/office/drawing/2014/main" id="{8C982938-F194-4F51-87F7-38F3EEB18F62}"/>
              </a:ext>
            </a:extLst>
          </p:cNvPr>
          <p:cNvPicPr>
            <a:picLocks noChangeAspect="1"/>
          </p:cNvPicPr>
          <p:nvPr/>
        </p:nvPicPr>
        <p:blipFill>
          <a:blip r:embed="rId6"/>
          <a:stretch>
            <a:fillRect/>
          </a:stretch>
        </p:blipFill>
        <p:spPr>
          <a:xfrm>
            <a:off x="437720" y="4641416"/>
            <a:ext cx="5925377" cy="257211"/>
          </a:xfrm>
          <a:prstGeom prst="rect">
            <a:avLst/>
          </a:prstGeom>
        </p:spPr>
      </p:pic>
      <p:pic>
        <p:nvPicPr>
          <p:cNvPr id="18" name="그림 17">
            <a:extLst>
              <a:ext uri="{FF2B5EF4-FFF2-40B4-BE49-F238E27FC236}">
                <a16:creationId xmlns:a16="http://schemas.microsoft.com/office/drawing/2014/main" id="{E483F439-5924-4441-9A8E-6FA0CCB343BE}"/>
              </a:ext>
            </a:extLst>
          </p:cNvPr>
          <p:cNvPicPr>
            <a:picLocks noChangeAspect="1"/>
          </p:cNvPicPr>
          <p:nvPr/>
        </p:nvPicPr>
        <p:blipFill>
          <a:blip r:embed="rId7"/>
          <a:stretch>
            <a:fillRect/>
          </a:stretch>
        </p:blipFill>
        <p:spPr>
          <a:xfrm>
            <a:off x="6428996" y="2364623"/>
            <a:ext cx="2715004" cy="2534004"/>
          </a:xfrm>
          <a:prstGeom prst="rect">
            <a:avLst/>
          </a:prstGeom>
        </p:spPr>
      </p:pic>
    </p:spTree>
    <p:extLst>
      <p:ext uri="{BB962C8B-B14F-4D97-AF65-F5344CB8AC3E}">
        <p14:creationId xmlns:p14="http://schemas.microsoft.com/office/powerpoint/2010/main" val="12307119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5.5 </a:t>
            </a:r>
            <a:r>
              <a:rPr lang="en-US" altLang="ko-KR" sz="2400" dirty="0" err="1">
                <a:latin typeface="Calibri" panose="020F0502020204030204" pitchFamily="34" charset="0"/>
                <a:ea typeface="Verdana" panose="020B0604030504040204" pitchFamily="34" charset="0"/>
                <a:cs typeface="Calibri" panose="020F0502020204030204" pitchFamily="34" charset="0"/>
              </a:rPr>
              <a:t>DBscan</a:t>
            </a:r>
            <a:endParaRPr lang="en-US" altLang="ko-KR" sz="2400" dirty="0">
              <a:latin typeface="Calibri" panose="020F0502020204030204" pitchFamily="34" charset="0"/>
              <a:ea typeface="Verdana" panose="020B0604030504040204" pitchFamily="34" charset="0"/>
              <a:cs typeface="Calibri" panose="020F0502020204030204" pitchFamily="34" charset="0"/>
            </a:endParaRP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12</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
        <p:nvSpPr>
          <p:cNvPr id="36" name="TextBox 35">
            <a:extLst>
              <a:ext uri="{FF2B5EF4-FFF2-40B4-BE49-F238E27FC236}">
                <a16:creationId xmlns:a16="http://schemas.microsoft.com/office/drawing/2014/main" id="{701F5DF4-0432-4B53-A950-37D66F0F5079}"/>
              </a:ext>
            </a:extLst>
          </p:cNvPr>
          <p:cNvSpPr txBox="1"/>
          <p:nvPr/>
        </p:nvSpPr>
        <p:spPr>
          <a:xfrm>
            <a:off x="437721" y="990059"/>
            <a:ext cx="8268562" cy="1477328"/>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Cell clustering can be improved by carefully choosing </a:t>
            </a:r>
            <a:r>
              <a:rPr lang="en-US" altLang="ko-KR" b="1" dirty="0">
                <a:latin typeface="Calibri" panose="020F0502020204030204" pitchFamily="34" charset="0"/>
                <a:ea typeface="Verdana" panose="020B0604030504040204" pitchFamily="34" charset="0"/>
                <a:cs typeface="Calibri" panose="020F0502020204030204" pitchFamily="34" charset="0"/>
              </a:rPr>
              <a:t>transformations</a:t>
            </a:r>
            <a:r>
              <a:rPr lang="en-US" altLang="ko-KR" dirty="0">
                <a:latin typeface="Calibri" panose="020F0502020204030204" pitchFamily="34" charset="0"/>
                <a:ea typeface="Verdana" panose="020B0604030504040204" pitchFamily="34" charset="0"/>
                <a:cs typeface="Calibri" panose="020F0502020204030204" pitchFamily="34" charset="0"/>
              </a:rPr>
              <a:t> of the data.</a:t>
            </a:r>
          </a:p>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Data transformation: hyperbolic </a:t>
            </a:r>
            <a:r>
              <a:rPr lang="en-US" altLang="ko-KR" dirty="0" err="1">
                <a:latin typeface="Calibri" panose="020F0502020204030204" pitchFamily="34" charset="0"/>
                <a:ea typeface="Verdana" panose="020B0604030504040204" pitchFamily="34" charset="0"/>
                <a:cs typeface="Calibri" panose="020F0502020204030204" pitchFamily="34" charset="0"/>
              </a:rPr>
              <a:t>arcsin</a:t>
            </a:r>
            <a:r>
              <a:rPr lang="en-US" altLang="ko-KR" dirty="0">
                <a:latin typeface="Calibri" panose="020F0502020204030204" pitchFamily="34" charset="0"/>
                <a:ea typeface="Verdana" panose="020B0604030504040204" pitchFamily="34" charset="0"/>
                <a:cs typeface="Calibri" panose="020F0502020204030204" pitchFamily="34" charset="0"/>
              </a:rPr>
              <a:t> (</a:t>
            </a:r>
            <a:r>
              <a:rPr lang="en-US" altLang="ko-KR" dirty="0" err="1">
                <a:latin typeface="Calibri" panose="020F0502020204030204" pitchFamily="34" charset="0"/>
                <a:ea typeface="Verdana" panose="020B0604030504040204" pitchFamily="34" charset="0"/>
                <a:cs typeface="Calibri" panose="020F0502020204030204" pitchFamily="34" charset="0"/>
              </a:rPr>
              <a:t>asinh</a:t>
            </a:r>
            <a:r>
              <a:rPr lang="en-US" altLang="ko-KR" dirty="0">
                <a:latin typeface="Calibri" panose="020F0502020204030204" pitchFamily="34" charset="0"/>
                <a:ea typeface="Verdana" panose="020B0604030504040204" pitchFamily="34" charset="0"/>
                <a:cs typeface="Calibri" panose="020F0502020204030204" pitchFamily="34" charset="0"/>
              </a:rPr>
              <a:t>).</a:t>
            </a:r>
          </a:p>
          <a:p>
            <a:pPr marL="742950" lvl="1"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Standard to transform both flow and mass cytometry data</a:t>
            </a:r>
          </a:p>
          <a:p>
            <a:pPr marL="742950" lvl="1"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dc</a:t>
            </a: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p:txBody>
      </p:sp>
      <p:pic>
        <p:nvPicPr>
          <p:cNvPr id="3" name="그림 2">
            <a:extLst>
              <a:ext uri="{FF2B5EF4-FFF2-40B4-BE49-F238E27FC236}">
                <a16:creationId xmlns:a16="http://schemas.microsoft.com/office/drawing/2014/main" id="{B1E3108A-0923-4B53-978D-B157F27244E2}"/>
              </a:ext>
            </a:extLst>
          </p:cNvPr>
          <p:cNvPicPr>
            <a:picLocks noChangeAspect="1"/>
          </p:cNvPicPr>
          <p:nvPr/>
        </p:nvPicPr>
        <p:blipFill>
          <a:blip r:embed="rId3"/>
          <a:stretch>
            <a:fillRect/>
          </a:stretch>
        </p:blipFill>
        <p:spPr>
          <a:xfrm>
            <a:off x="1239416" y="1856592"/>
            <a:ext cx="2362530" cy="276264"/>
          </a:xfrm>
          <a:prstGeom prst="rect">
            <a:avLst/>
          </a:prstGeom>
        </p:spPr>
      </p:pic>
      <p:pic>
        <p:nvPicPr>
          <p:cNvPr id="20" name="그림 19">
            <a:extLst>
              <a:ext uri="{FF2B5EF4-FFF2-40B4-BE49-F238E27FC236}">
                <a16:creationId xmlns:a16="http://schemas.microsoft.com/office/drawing/2014/main" id="{381450DC-786E-475E-82EE-E8205DB0DB06}"/>
              </a:ext>
            </a:extLst>
          </p:cNvPr>
          <p:cNvPicPr>
            <a:picLocks noChangeAspect="1"/>
          </p:cNvPicPr>
          <p:nvPr/>
        </p:nvPicPr>
        <p:blipFill>
          <a:blip r:embed="rId4"/>
          <a:stretch>
            <a:fillRect/>
          </a:stretch>
        </p:blipFill>
        <p:spPr>
          <a:xfrm>
            <a:off x="437716" y="2258366"/>
            <a:ext cx="2982155" cy="990647"/>
          </a:xfrm>
          <a:prstGeom prst="rect">
            <a:avLst/>
          </a:prstGeom>
        </p:spPr>
      </p:pic>
      <p:pic>
        <p:nvPicPr>
          <p:cNvPr id="22" name="그림 21">
            <a:extLst>
              <a:ext uri="{FF2B5EF4-FFF2-40B4-BE49-F238E27FC236}">
                <a16:creationId xmlns:a16="http://schemas.microsoft.com/office/drawing/2014/main" id="{D60791DF-93D9-4458-B1C7-394F8A55F46D}"/>
              </a:ext>
            </a:extLst>
          </p:cNvPr>
          <p:cNvPicPr>
            <a:picLocks noChangeAspect="1"/>
          </p:cNvPicPr>
          <p:nvPr/>
        </p:nvPicPr>
        <p:blipFill>
          <a:blip r:embed="rId5"/>
          <a:stretch>
            <a:fillRect/>
          </a:stretch>
        </p:blipFill>
        <p:spPr>
          <a:xfrm>
            <a:off x="3779935" y="2032493"/>
            <a:ext cx="2940340" cy="1523998"/>
          </a:xfrm>
          <a:prstGeom prst="rect">
            <a:avLst/>
          </a:prstGeom>
        </p:spPr>
      </p:pic>
      <p:pic>
        <p:nvPicPr>
          <p:cNvPr id="24" name="그림 23">
            <a:extLst>
              <a:ext uri="{FF2B5EF4-FFF2-40B4-BE49-F238E27FC236}">
                <a16:creationId xmlns:a16="http://schemas.microsoft.com/office/drawing/2014/main" id="{05BEF68C-7D72-44B3-A66B-32DF3DEC6E9B}"/>
              </a:ext>
            </a:extLst>
          </p:cNvPr>
          <p:cNvPicPr>
            <a:picLocks noChangeAspect="1"/>
          </p:cNvPicPr>
          <p:nvPr/>
        </p:nvPicPr>
        <p:blipFill>
          <a:blip r:embed="rId6"/>
          <a:stretch>
            <a:fillRect/>
          </a:stretch>
        </p:blipFill>
        <p:spPr>
          <a:xfrm>
            <a:off x="3779912" y="3556491"/>
            <a:ext cx="2940340" cy="1537454"/>
          </a:xfrm>
          <a:prstGeom prst="rect">
            <a:avLst/>
          </a:prstGeom>
        </p:spPr>
      </p:pic>
      <p:pic>
        <p:nvPicPr>
          <p:cNvPr id="26" name="그림 25">
            <a:extLst>
              <a:ext uri="{FF2B5EF4-FFF2-40B4-BE49-F238E27FC236}">
                <a16:creationId xmlns:a16="http://schemas.microsoft.com/office/drawing/2014/main" id="{23193124-D753-4161-A059-8DF15F849022}"/>
              </a:ext>
            </a:extLst>
          </p:cNvPr>
          <p:cNvPicPr>
            <a:picLocks noChangeAspect="1"/>
          </p:cNvPicPr>
          <p:nvPr/>
        </p:nvPicPr>
        <p:blipFill>
          <a:blip r:embed="rId7"/>
          <a:stretch>
            <a:fillRect/>
          </a:stretch>
        </p:blipFill>
        <p:spPr>
          <a:xfrm>
            <a:off x="3779912" y="5093945"/>
            <a:ext cx="2956120" cy="1537454"/>
          </a:xfrm>
          <a:prstGeom prst="rect">
            <a:avLst/>
          </a:prstGeom>
        </p:spPr>
      </p:pic>
    </p:spTree>
    <p:extLst>
      <p:ext uri="{BB962C8B-B14F-4D97-AF65-F5344CB8AC3E}">
        <p14:creationId xmlns:p14="http://schemas.microsoft.com/office/powerpoint/2010/main" val="151900936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5.5 </a:t>
            </a:r>
            <a:r>
              <a:rPr lang="en-US" altLang="ko-KR" sz="2400" dirty="0" err="1">
                <a:latin typeface="Calibri" panose="020F0502020204030204" pitchFamily="34" charset="0"/>
                <a:ea typeface="Verdana" panose="020B0604030504040204" pitchFamily="34" charset="0"/>
                <a:cs typeface="Calibri" panose="020F0502020204030204" pitchFamily="34" charset="0"/>
              </a:rPr>
              <a:t>DBscan</a:t>
            </a:r>
            <a:endParaRPr lang="en-US" altLang="ko-KR" sz="2400" dirty="0">
              <a:latin typeface="Calibri" panose="020F0502020204030204" pitchFamily="34" charset="0"/>
              <a:ea typeface="Verdana" panose="020B0604030504040204" pitchFamily="34" charset="0"/>
              <a:cs typeface="Calibri" panose="020F0502020204030204" pitchFamily="34" charset="0"/>
            </a:endParaRP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13</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pic>
        <p:nvPicPr>
          <p:cNvPr id="5" name="그림 4">
            <a:extLst>
              <a:ext uri="{FF2B5EF4-FFF2-40B4-BE49-F238E27FC236}">
                <a16:creationId xmlns:a16="http://schemas.microsoft.com/office/drawing/2014/main" id="{6B5E8551-F8C0-4B8B-B661-BD28EDE584FF}"/>
              </a:ext>
            </a:extLst>
          </p:cNvPr>
          <p:cNvPicPr>
            <a:picLocks noChangeAspect="1"/>
          </p:cNvPicPr>
          <p:nvPr/>
        </p:nvPicPr>
        <p:blipFill>
          <a:blip r:embed="rId3"/>
          <a:stretch>
            <a:fillRect/>
          </a:stretch>
        </p:blipFill>
        <p:spPr>
          <a:xfrm>
            <a:off x="507372" y="1014876"/>
            <a:ext cx="5953956" cy="1171739"/>
          </a:xfrm>
          <a:prstGeom prst="rect">
            <a:avLst/>
          </a:prstGeom>
        </p:spPr>
      </p:pic>
      <p:pic>
        <p:nvPicPr>
          <p:cNvPr id="7" name="그림 6">
            <a:extLst>
              <a:ext uri="{FF2B5EF4-FFF2-40B4-BE49-F238E27FC236}">
                <a16:creationId xmlns:a16="http://schemas.microsoft.com/office/drawing/2014/main" id="{720F958C-1358-4A4D-9F98-CFDCDCB3E764}"/>
              </a:ext>
            </a:extLst>
          </p:cNvPr>
          <p:cNvPicPr>
            <a:picLocks noChangeAspect="1"/>
          </p:cNvPicPr>
          <p:nvPr/>
        </p:nvPicPr>
        <p:blipFill>
          <a:blip r:embed="rId4"/>
          <a:stretch>
            <a:fillRect/>
          </a:stretch>
        </p:blipFill>
        <p:spPr>
          <a:xfrm>
            <a:off x="688372" y="2492204"/>
            <a:ext cx="5591955" cy="2448267"/>
          </a:xfrm>
          <a:prstGeom prst="rect">
            <a:avLst/>
          </a:prstGeom>
        </p:spPr>
      </p:pic>
    </p:spTree>
    <p:extLst>
      <p:ext uri="{BB962C8B-B14F-4D97-AF65-F5344CB8AC3E}">
        <p14:creationId xmlns:p14="http://schemas.microsoft.com/office/powerpoint/2010/main" val="119656415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5.5 </a:t>
            </a:r>
            <a:r>
              <a:rPr lang="en-US" altLang="ko-KR" sz="2400" dirty="0" err="1">
                <a:latin typeface="Calibri" panose="020F0502020204030204" pitchFamily="34" charset="0"/>
                <a:ea typeface="Verdana" panose="020B0604030504040204" pitchFamily="34" charset="0"/>
                <a:cs typeface="Calibri" panose="020F0502020204030204" pitchFamily="34" charset="0"/>
              </a:rPr>
              <a:t>DBscan</a:t>
            </a:r>
            <a:endParaRPr lang="en-US" altLang="ko-KR" sz="2400" dirty="0">
              <a:latin typeface="Calibri" panose="020F0502020204030204" pitchFamily="34" charset="0"/>
              <a:ea typeface="Verdana" panose="020B0604030504040204" pitchFamily="34" charset="0"/>
              <a:cs typeface="Calibri" panose="020F0502020204030204" pitchFamily="34" charset="0"/>
            </a:endParaRP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14</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pic>
        <p:nvPicPr>
          <p:cNvPr id="12" name="그림 11">
            <a:extLst>
              <a:ext uri="{FF2B5EF4-FFF2-40B4-BE49-F238E27FC236}">
                <a16:creationId xmlns:a16="http://schemas.microsoft.com/office/drawing/2014/main" id="{6CC01EA1-3B83-4BF6-A3B8-D4114F341010}"/>
              </a:ext>
            </a:extLst>
          </p:cNvPr>
          <p:cNvPicPr>
            <a:picLocks noChangeAspect="1"/>
          </p:cNvPicPr>
          <p:nvPr/>
        </p:nvPicPr>
        <p:blipFill rotWithShape="1">
          <a:blip r:embed="rId3"/>
          <a:srcRect r="35038" b="89396"/>
          <a:stretch/>
        </p:blipFill>
        <p:spPr>
          <a:xfrm>
            <a:off x="437720" y="908720"/>
            <a:ext cx="5940152" cy="706124"/>
          </a:xfrm>
          <a:prstGeom prst="rect">
            <a:avLst/>
          </a:prstGeom>
        </p:spPr>
      </p:pic>
      <p:pic>
        <p:nvPicPr>
          <p:cNvPr id="15" name="그림 14">
            <a:extLst>
              <a:ext uri="{FF2B5EF4-FFF2-40B4-BE49-F238E27FC236}">
                <a16:creationId xmlns:a16="http://schemas.microsoft.com/office/drawing/2014/main" id="{9234D439-B38B-4437-9873-BF4F9F18D6E0}"/>
              </a:ext>
            </a:extLst>
          </p:cNvPr>
          <p:cNvPicPr>
            <a:picLocks noChangeAspect="1"/>
          </p:cNvPicPr>
          <p:nvPr/>
        </p:nvPicPr>
        <p:blipFill rotWithShape="1">
          <a:blip r:embed="rId3"/>
          <a:srcRect l="69749" t="7825" b="53244"/>
          <a:stretch/>
        </p:blipFill>
        <p:spPr>
          <a:xfrm>
            <a:off x="6414384" y="875633"/>
            <a:ext cx="2334894" cy="2188155"/>
          </a:xfrm>
          <a:prstGeom prst="rect">
            <a:avLst/>
          </a:prstGeom>
        </p:spPr>
      </p:pic>
      <p:pic>
        <p:nvPicPr>
          <p:cNvPr id="16" name="그림 15">
            <a:extLst>
              <a:ext uri="{FF2B5EF4-FFF2-40B4-BE49-F238E27FC236}">
                <a16:creationId xmlns:a16="http://schemas.microsoft.com/office/drawing/2014/main" id="{DFADB62F-A62C-45D6-A90B-FA903642E419}"/>
              </a:ext>
            </a:extLst>
          </p:cNvPr>
          <p:cNvPicPr>
            <a:picLocks noChangeAspect="1"/>
          </p:cNvPicPr>
          <p:nvPr/>
        </p:nvPicPr>
        <p:blipFill rotWithShape="1">
          <a:blip r:embed="rId3"/>
          <a:srcRect l="69749" t="64058"/>
          <a:stretch/>
        </p:blipFill>
        <p:spPr>
          <a:xfrm>
            <a:off x="6490522" y="3286869"/>
            <a:ext cx="2258756" cy="1954312"/>
          </a:xfrm>
          <a:prstGeom prst="rect">
            <a:avLst/>
          </a:prstGeom>
        </p:spPr>
      </p:pic>
      <p:pic>
        <p:nvPicPr>
          <p:cNvPr id="17" name="그림 16">
            <a:extLst>
              <a:ext uri="{FF2B5EF4-FFF2-40B4-BE49-F238E27FC236}">
                <a16:creationId xmlns:a16="http://schemas.microsoft.com/office/drawing/2014/main" id="{EA5C3256-87E2-4D07-A823-18BD73490C5F}"/>
              </a:ext>
            </a:extLst>
          </p:cNvPr>
          <p:cNvPicPr>
            <a:picLocks noChangeAspect="1"/>
          </p:cNvPicPr>
          <p:nvPr/>
        </p:nvPicPr>
        <p:blipFill rotWithShape="1">
          <a:blip r:embed="rId3"/>
          <a:srcRect t="28988" r="35038" b="62977"/>
          <a:stretch/>
        </p:blipFill>
        <p:spPr>
          <a:xfrm>
            <a:off x="437720" y="3284984"/>
            <a:ext cx="5940152" cy="535043"/>
          </a:xfrm>
          <a:prstGeom prst="rect">
            <a:avLst/>
          </a:prstGeom>
        </p:spPr>
      </p:pic>
    </p:spTree>
    <p:extLst>
      <p:ext uri="{BB962C8B-B14F-4D97-AF65-F5344CB8AC3E}">
        <p14:creationId xmlns:p14="http://schemas.microsoft.com/office/powerpoint/2010/main" val="2590177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5.5 </a:t>
            </a:r>
            <a:r>
              <a:rPr lang="en-US" altLang="ko-KR" sz="2400" dirty="0" err="1">
                <a:latin typeface="Calibri" panose="020F0502020204030204" pitchFamily="34" charset="0"/>
                <a:ea typeface="Verdana" panose="020B0604030504040204" pitchFamily="34" charset="0"/>
                <a:cs typeface="Calibri" panose="020F0502020204030204" pitchFamily="34" charset="0"/>
              </a:rPr>
              <a:t>DBscan</a:t>
            </a:r>
            <a:endParaRPr lang="en-US" altLang="ko-KR" sz="2400" dirty="0">
              <a:latin typeface="Calibri" panose="020F0502020204030204" pitchFamily="34" charset="0"/>
              <a:ea typeface="Verdana" panose="020B0604030504040204" pitchFamily="34" charset="0"/>
              <a:cs typeface="Calibri" panose="020F0502020204030204" pitchFamily="34" charset="0"/>
            </a:endParaRP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15</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
        <p:nvSpPr>
          <p:cNvPr id="36" name="TextBox 35">
            <a:extLst>
              <a:ext uri="{FF2B5EF4-FFF2-40B4-BE49-F238E27FC236}">
                <a16:creationId xmlns:a16="http://schemas.microsoft.com/office/drawing/2014/main" id="{701F5DF4-0432-4B53-A950-37D66F0F5079}"/>
              </a:ext>
            </a:extLst>
          </p:cNvPr>
          <p:cNvSpPr txBox="1"/>
          <p:nvPr/>
        </p:nvSpPr>
        <p:spPr>
          <a:xfrm>
            <a:off x="437721" y="990059"/>
            <a:ext cx="8268562" cy="1477328"/>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Density-based  clustering</a:t>
            </a:r>
          </a:p>
          <a:p>
            <a:pPr marL="285750" indent="-285750">
              <a:buFont typeface="Wingdings" panose="05000000000000000000" pitchFamily="2" charset="2"/>
              <a:buChar char="v"/>
            </a:pPr>
            <a:r>
              <a:rPr lang="en-US" altLang="ko-KR" dirty="0" err="1">
                <a:latin typeface="Calibri" panose="020F0502020204030204" pitchFamily="34" charset="0"/>
                <a:ea typeface="Verdana" panose="020B0604030504040204" pitchFamily="34" charset="0"/>
                <a:cs typeface="Calibri" panose="020F0502020204030204" pitchFamily="34" charset="0"/>
              </a:rPr>
              <a:t>DBscan</a:t>
            </a:r>
            <a:r>
              <a:rPr lang="en-US" altLang="ko-KR" dirty="0">
                <a:latin typeface="Calibri" panose="020F0502020204030204" pitchFamily="34" charset="0"/>
                <a:ea typeface="Verdana" panose="020B0604030504040204" pitchFamily="34" charset="0"/>
                <a:cs typeface="Calibri" panose="020F0502020204030204" pitchFamily="34" charset="0"/>
              </a:rPr>
              <a:t> (Density-based spatial clustering of applications with noise)</a:t>
            </a:r>
          </a:p>
          <a:p>
            <a:pPr marL="742950" lvl="1"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eps: </a:t>
            </a:r>
            <a:r>
              <a:rPr lang="en-US" altLang="ko-KR" b="0" i="0" dirty="0">
                <a:solidFill>
                  <a:srgbClr val="000000"/>
                </a:solidFill>
                <a:effectLst/>
                <a:latin typeface="Calibri" panose="020F0502020204030204" pitchFamily="34" charset="0"/>
                <a:cs typeface="Calibri" panose="020F0502020204030204" pitchFamily="34" charset="0"/>
              </a:rPr>
              <a:t>size (radius) of the epsilon neighborhood.</a:t>
            </a: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742950" lvl="1" indent="-285750">
              <a:buFont typeface="Wingdings" panose="05000000000000000000" pitchFamily="2" charset="2"/>
              <a:buChar char="v"/>
            </a:pPr>
            <a:r>
              <a:rPr lang="en-US" altLang="ko-KR" dirty="0" err="1">
                <a:latin typeface="Calibri" panose="020F0502020204030204" pitchFamily="34" charset="0"/>
                <a:ea typeface="Verdana" panose="020B0604030504040204" pitchFamily="34" charset="0"/>
                <a:cs typeface="Calibri" panose="020F0502020204030204" pitchFamily="34" charset="0"/>
              </a:rPr>
              <a:t>minPts</a:t>
            </a:r>
            <a:r>
              <a:rPr lang="en-US" altLang="ko-KR" dirty="0">
                <a:latin typeface="Calibri" panose="020F0502020204030204" pitchFamily="34" charset="0"/>
                <a:ea typeface="Verdana" panose="020B0604030504040204" pitchFamily="34" charset="0"/>
                <a:cs typeface="Calibri" panose="020F0502020204030204" pitchFamily="34" charset="0"/>
              </a:rPr>
              <a:t>: </a:t>
            </a:r>
            <a:r>
              <a:rPr lang="en-US" altLang="ko-KR" b="0" i="0" dirty="0">
                <a:solidFill>
                  <a:srgbClr val="000000"/>
                </a:solidFill>
                <a:effectLst/>
                <a:latin typeface="Calibri" panose="020F0502020204030204" pitchFamily="34" charset="0"/>
                <a:cs typeface="Calibri" panose="020F0502020204030204" pitchFamily="34" charset="0"/>
              </a:rPr>
              <a:t>number of minimum points required in the eps neighborhood for core points (including the point itself).</a:t>
            </a:r>
            <a:endParaRPr lang="en-US" altLang="ko-KR" dirty="0">
              <a:latin typeface="Calibri" panose="020F0502020204030204" pitchFamily="34" charset="0"/>
              <a:ea typeface="Verdana" panose="020B0604030504040204" pitchFamily="34" charset="0"/>
              <a:cs typeface="Calibri" panose="020F0502020204030204" pitchFamily="34" charset="0"/>
            </a:endParaRPr>
          </a:p>
        </p:txBody>
      </p:sp>
      <p:pic>
        <p:nvPicPr>
          <p:cNvPr id="15" name="그림 14">
            <a:extLst>
              <a:ext uri="{FF2B5EF4-FFF2-40B4-BE49-F238E27FC236}">
                <a16:creationId xmlns:a16="http://schemas.microsoft.com/office/drawing/2014/main" id="{0DE9DF40-3190-4F8A-825C-68075A450505}"/>
              </a:ext>
            </a:extLst>
          </p:cNvPr>
          <p:cNvPicPr>
            <a:picLocks noChangeAspect="1"/>
          </p:cNvPicPr>
          <p:nvPr/>
        </p:nvPicPr>
        <p:blipFill>
          <a:blip r:embed="rId3"/>
          <a:stretch>
            <a:fillRect/>
          </a:stretch>
        </p:blipFill>
        <p:spPr>
          <a:xfrm>
            <a:off x="437720" y="3617807"/>
            <a:ext cx="5963482" cy="2505425"/>
          </a:xfrm>
          <a:prstGeom prst="rect">
            <a:avLst/>
          </a:prstGeom>
        </p:spPr>
      </p:pic>
      <p:pic>
        <p:nvPicPr>
          <p:cNvPr id="16" name="그림 15">
            <a:extLst>
              <a:ext uri="{FF2B5EF4-FFF2-40B4-BE49-F238E27FC236}">
                <a16:creationId xmlns:a16="http://schemas.microsoft.com/office/drawing/2014/main" id="{071AA51A-5614-4900-9DBE-A57BFB567248}"/>
              </a:ext>
            </a:extLst>
          </p:cNvPr>
          <p:cNvPicPr>
            <a:picLocks noChangeAspect="1"/>
          </p:cNvPicPr>
          <p:nvPr/>
        </p:nvPicPr>
        <p:blipFill>
          <a:blip r:embed="rId4"/>
          <a:stretch>
            <a:fillRect/>
          </a:stretch>
        </p:blipFill>
        <p:spPr>
          <a:xfrm>
            <a:off x="6392768" y="3501008"/>
            <a:ext cx="2553347" cy="2905829"/>
          </a:xfrm>
          <a:prstGeom prst="rect">
            <a:avLst/>
          </a:prstGeom>
        </p:spPr>
      </p:pic>
      <p:pic>
        <p:nvPicPr>
          <p:cNvPr id="17" name="그림 16">
            <a:extLst>
              <a:ext uri="{FF2B5EF4-FFF2-40B4-BE49-F238E27FC236}">
                <a16:creationId xmlns:a16="http://schemas.microsoft.com/office/drawing/2014/main" id="{240B9D4B-98CE-4AF2-8C99-7DA97B5307AE}"/>
              </a:ext>
            </a:extLst>
          </p:cNvPr>
          <p:cNvPicPr>
            <a:picLocks noChangeAspect="1"/>
          </p:cNvPicPr>
          <p:nvPr/>
        </p:nvPicPr>
        <p:blipFill>
          <a:blip r:embed="rId5"/>
          <a:stretch>
            <a:fillRect/>
          </a:stretch>
        </p:blipFill>
        <p:spPr>
          <a:xfrm>
            <a:off x="437720" y="2529282"/>
            <a:ext cx="5058481" cy="152421"/>
          </a:xfrm>
          <a:prstGeom prst="rect">
            <a:avLst/>
          </a:prstGeom>
        </p:spPr>
      </p:pic>
      <p:pic>
        <p:nvPicPr>
          <p:cNvPr id="18" name="그림 17">
            <a:extLst>
              <a:ext uri="{FF2B5EF4-FFF2-40B4-BE49-F238E27FC236}">
                <a16:creationId xmlns:a16="http://schemas.microsoft.com/office/drawing/2014/main" id="{03711A14-B614-4FAF-8B36-7B0DA094F16A}"/>
              </a:ext>
            </a:extLst>
          </p:cNvPr>
          <p:cNvPicPr>
            <a:picLocks noChangeAspect="1"/>
          </p:cNvPicPr>
          <p:nvPr/>
        </p:nvPicPr>
        <p:blipFill>
          <a:blip r:embed="rId6"/>
          <a:stretch>
            <a:fillRect/>
          </a:stretch>
        </p:blipFill>
        <p:spPr>
          <a:xfrm>
            <a:off x="6588223" y="2420888"/>
            <a:ext cx="1897139" cy="1113129"/>
          </a:xfrm>
          <a:prstGeom prst="rect">
            <a:avLst/>
          </a:prstGeom>
        </p:spPr>
      </p:pic>
    </p:spTree>
    <p:extLst>
      <p:ext uri="{BB962C8B-B14F-4D97-AF65-F5344CB8AC3E}">
        <p14:creationId xmlns:p14="http://schemas.microsoft.com/office/powerpoint/2010/main" val="8497139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5.6 Hierarchical clustering</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16</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
        <p:nvSpPr>
          <p:cNvPr id="36" name="TextBox 35">
            <a:extLst>
              <a:ext uri="{FF2B5EF4-FFF2-40B4-BE49-F238E27FC236}">
                <a16:creationId xmlns:a16="http://schemas.microsoft.com/office/drawing/2014/main" id="{701F5DF4-0432-4B53-A950-37D66F0F5079}"/>
              </a:ext>
            </a:extLst>
          </p:cNvPr>
          <p:cNvSpPr txBox="1"/>
          <p:nvPr/>
        </p:nvSpPr>
        <p:spPr>
          <a:xfrm>
            <a:off x="437721" y="990059"/>
            <a:ext cx="8268562" cy="3139321"/>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Hierarchical clustering is a </a:t>
            </a:r>
            <a:r>
              <a:rPr lang="en-US" altLang="ko-KR" b="1" dirty="0">
                <a:latin typeface="Calibri" panose="020F0502020204030204" pitchFamily="34" charset="0"/>
                <a:ea typeface="Verdana" panose="020B0604030504040204" pitchFamily="34" charset="0"/>
                <a:cs typeface="Calibri" panose="020F0502020204030204" pitchFamily="34" charset="0"/>
              </a:rPr>
              <a:t>bottom-up</a:t>
            </a:r>
            <a:r>
              <a:rPr lang="en-US" altLang="ko-KR" dirty="0">
                <a:latin typeface="Calibri" panose="020F0502020204030204" pitchFamily="34" charset="0"/>
                <a:ea typeface="Verdana" panose="020B0604030504040204" pitchFamily="34" charset="0"/>
                <a:cs typeface="Calibri" panose="020F0502020204030204" pitchFamily="34" charset="0"/>
              </a:rPr>
              <a:t> approach, where </a:t>
            </a:r>
            <a:r>
              <a:rPr lang="en-US" altLang="ko-KR" b="1" dirty="0">
                <a:latin typeface="Calibri" panose="020F0502020204030204" pitchFamily="34" charset="0"/>
                <a:ea typeface="Verdana" panose="020B0604030504040204" pitchFamily="34" charset="0"/>
                <a:cs typeface="Calibri" panose="020F0502020204030204" pitchFamily="34" charset="0"/>
              </a:rPr>
              <a:t>similar observations and subclasses are assembled iteratively</a:t>
            </a:r>
            <a:r>
              <a:rPr lang="en-US" altLang="ko-KR" dirty="0">
                <a:latin typeface="Calibri" panose="020F0502020204030204" pitchFamily="34" charset="0"/>
                <a:ea typeface="Verdana" panose="020B0604030504040204" pitchFamily="34" charset="0"/>
                <a:cs typeface="Calibri" panose="020F0502020204030204" pitchFamily="34" charset="0"/>
              </a:rPr>
              <a:t>.</a:t>
            </a:r>
          </a:p>
          <a:p>
            <a:pPr marL="285750" indent="-285750">
              <a:buFont typeface="Wingdings" panose="05000000000000000000" pitchFamily="2" charset="2"/>
              <a:buChar char="v"/>
            </a:pPr>
            <a:r>
              <a:rPr lang="en-US" altLang="ko-KR" b="1" dirty="0">
                <a:latin typeface="Calibri" panose="020F0502020204030204" pitchFamily="34" charset="0"/>
                <a:ea typeface="Verdana" panose="020B0604030504040204" pitchFamily="34" charset="0"/>
                <a:cs typeface="Calibri" panose="020F0502020204030204" pitchFamily="34" charset="0"/>
              </a:rPr>
              <a:t>Dendrogram </a:t>
            </a:r>
            <a:r>
              <a:rPr lang="en-US" altLang="ko-KR" dirty="0">
                <a:latin typeface="Calibri" panose="020F0502020204030204" pitchFamily="34" charset="0"/>
                <a:ea typeface="Verdana" panose="020B0604030504040204" pitchFamily="34" charset="0"/>
                <a:cs typeface="Calibri" panose="020F0502020204030204" pitchFamily="34" charset="0"/>
              </a:rPr>
              <a:t>ordering</a:t>
            </a:r>
          </a:p>
          <a:p>
            <a:pPr marL="285750" indent="-285750">
              <a:buFont typeface="Wingdings" panose="05000000000000000000" pitchFamily="2" charset="2"/>
              <a:buChar char="v"/>
            </a:pPr>
            <a:endParaRPr lang="en-US" altLang="ko-KR" b="1"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b="1"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b="1"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b="1"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b="1"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b="1"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r>
              <a:rPr lang="en-US" altLang="ko-KR" b="1" dirty="0">
                <a:latin typeface="Calibri" panose="020F0502020204030204" pitchFamily="34" charset="0"/>
                <a:ea typeface="Verdana" panose="020B0604030504040204" pitchFamily="34" charset="0"/>
                <a:cs typeface="Calibri" panose="020F0502020204030204" pitchFamily="34" charset="0"/>
              </a:rPr>
              <a:t>Top-down </a:t>
            </a:r>
            <a:r>
              <a:rPr lang="en-US" altLang="ko-KR" dirty="0">
                <a:latin typeface="Calibri" panose="020F0502020204030204" pitchFamily="34" charset="0"/>
                <a:ea typeface="Verdana" panose="020B0604030504040204" pitchFamily="34" charset="0"/>
                <a:cs typeface="Calibri" panose="020F0502020204030204" pitchFamily="34" charset="0"/>
              </a:rPr>
              <a:t>approach takes all the objects and splits them sequentially according to a chosen criteria by recursive partitioning methods.</a:t>
            </a:r>
          </a:p>
        </p:txBody>
      </p:sp>
      <p:pic>
        <p:nvPicPr>
          <p:cNvPr id="3" name="그림 2">
            <a:extLst>
              <a:ext uri="{FF2B5EF4-FFF2-40B4-BE49-F238E27FC236}">
                <a16:creationId xmlns:a16="http://schemas.microsoft.com/office/drawing/2014/main" id="{67FFCFE4-F656-4500-8EAC-6CEE0054B1FA}"/>
              </a:ext>
            </a:extLst>
          </p:cNvPr>
          <p:cNvPicPr>
            <a:picLocks noChangeAspect="1"/>
          </p:cNvPicPr>
          <p:nvPr/>
        </p:nvPicPr>
        <p:blipFill>
          <a:blip r:embed="rId3"/>
          <a:stretch>
            <a:fillRect/>
          </a:stretch>
        </p:blipFill>
        <p:spPr>
          <a:xfrm>
            <a:off x="1259632" y="1913389"/>
            <a:ext cx="4608512" cy="1622501"/>
          </a:xfrm>
          <a:prstGeom prst="rect">
            <a:avLst/>
          </a:prstGeom>
        </p:spPr>
      </p:pic>
    </p:spTree>
    <p:extLst>
      <p:ext uri="{BB962C8B-B14F-4D97-AF65-F5344CB8AC3E}">
        <p14:creationId xmlns:p14="http://schemas.microsoft.com/office/powerpoint/2010/main" val="263589092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5.6 Hierarchical clustering</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17</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
        <p:nvSpPr>
          <p:cNvPr id="36" name="TextBox 35">
            <a:extLst>
              <a:ext uri="{FF2B5EF4-FFF2-40B4-BE49-F238E27FC236}">
                <a16:creationId xmlns:a16="http://schemas.microsoft.com/office/drawing/2014/main" id="{701F5DF4-0432-4B53-A950-37D66F0F5079}"/>
              </a:ext>
            </a:extLst>
          </p:cNvPr>
          <p:cNvSpPr txBox="1"/>
          <p:nvPr/>
        </p:nvSpPr>
        <p:spPr>
          <a:xfrm>
            <a:off x="437721" y="990059"/>
            <a:ext cx="8268562" cy="369332"/>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Compute </a:t>
            </a:r>
            <a:r>
              <a:rPr lang="en-US" altLang="ko-KR" b="1" dirty="0">
                <a:latin typeface="Calibri" panose="020F0502020204030204" pitchFamily="34" charset="0"/>
                <a:ea typeface="Verdana" panose="020B0604030504040204" pitchFamily="34" charset="0"/>
                <a:cs typeface="Calibri" panose="020F0502020204030204" pitchFamily="34" charset="0"/>
              </a:rPr>
              <a:t>(dis)similarity</a:t>
            </a:r>
          </a:p>
        </p:txBody>
      </p:sp>
      <p:grpSp>
        <p:nvGrpSpPr>
          <p:cNvPr id="6" name="그룹 5">
            <a:extLst>
              <a:ext uri="{FF2B5EF4-FFF2-40B4-BE49-F238E27FC236}">
                <a16:creationId xmlns:a16="http://schemas.microsoft.com/office/drawing/2014/main" id="{7D855F78-1EB1-4310-A77A-02BE24C50BCE}"/>
              </a:ext>
            </a:extLst>
          </p:cNvPr>
          <p:cNvGrpSpPr/>
          <p:nvPr/>
        </p:nvGrpSpPr>
        <p:grpSpPr>
          <a:xfrm>
            <a:off x="755576" y="1359391"/>
            <a:ext cx="4824536" cy="5393938"/>
            <a:chOff x="2051720" y="920294"/>
            <a:chExt cx="5310902" cy="5937706"/>
          </a:xfrm>
        </p:grpSpPr>
        <p:pic>
          <p:nvPicPr>
            <p:cNvPr id="5" name="그림 4">
              <a:extLst>
                <a:ext uri="{FF2B5EF4-FFF2-40B4-BE49-F238E27FC236}">
                  <a16:creationId xmlns:a16="http://schemas.microsoft.com/office/drawing/2014/main" id="{BBD47830-0E71-4821-884A-26C4D728B234}"/>
                </a:ext>
              </a:extLst>
            </p:cNvPr>
            <p:cNvPicPr>
              <a:picLocks noChangeAspect="1"/>
            </p:cNvPicPr>
            <p:nvPr/>
          </p:nvPicPr>
          <p:blipFill rotWithShape="1">
            <a:blip r:embed="rId3"/>
            <a:srcRect l="4843" b="77053"/>
            <a:stretch/>
          </p:blipFill>
          <p:spPr>
            <a:xfrm>
              <a:off x="2051720" y="920294"/>
              <a:ext cx="5310902" cy="1573706"/>
            </a:xfrm>
            <a:prstGeom prst="rect">
              <a:avLst/>
            </a:prstGeom>
          </p:spPr>
        </p:pic>
        <p:pic>
          <p:nvPicPr>
            <p:cNvPr id="11" name="그림 10">
              <a:extLst>
                <a:ext uri="{FF2B5EF4-FFF2-40B4-BE49-F238E27FC236}">
                  <a16:creationId xmlns:a16="http://schemas.microsoft.com/office/drawing/2014/main" id="{F8ECA880-4AB8-4A58-90D3-C31A6EB702AD}"/>
                </a:ext>
              </a:extLst>
            </p:cNvPr>
            <p:cNvPicPr>
              <a:picLocks noChangeAspect="1"/>
            </p:cNvPicPr>
            <p:nvPr/>
          </p:nvPicPr>
          <p:blipFill rotWithShape="1">
            <a:blip r:embed="rId3"/>
            <a:srcRect l="4843" t="37400"/>
            <a:stretch/>
          </p:blipFill>
          <p:spPr>
            <a:xfrm>
              <a:off x="2051720" y="2564904"/>
              <a:ext cx="5310902" cy="4293096"/>
            </a:xfrm>
            <a:prstGeom prst="rect">
              <a:avLst/>
            </a:prstGeom>
          </p:spPr>
        </p:pic>
      </p:grpSp>
      <p:pic>
        <p:nvPicPr>
          <p:cNvPr id="12" name="그림 11">
            <a:extLst>
              <a:ext uri="{FF2B5EF4-FFF2-40B4-BE49-F238E27FC236}">
                <a16:creationId xmlns:a16="http://schemas.microsoft.com/office/drawing/2014/main" id="{D2ED8934-194C-4A35-BA00-BE44D1820A7A}"/>
              </a:ext>
            </a:extLst>
          </p:cNvPr>
          <p:cNvPicPr>
            <a:picLocks noChangeAspect="1"/>
          </p:cNvPicPr>
          <p:nvPr/>
        </p:nvPicPr>
        <p:blipFill>
          <a:blip r:embed="rId4"/>
          <a:stretch>
            <a:fillRect/>
          </a:stretch>
        </p:blipFill>
        <p:spPr>
          <a:xfrm>
            <a:off x="5928030" y="1424515"/>
            <a:ext cx="2108389" cy="2445731"/>
          </a:xfrm>
          <a:prstGeom prst="rect">
            <a:avLst/>
          </a:prstGeom>
        </p:spPr>
      </p:pic>
      <p:pic>
        <p:nvPicPr>
          <p:cNvPr id="14" name="그림 13">
            <a:extLst>
              <a:ext uri="{FF2B5EF4-FFF2-40B4-BE49-F238E27FC236}">
                <a16:creationId xmlns:a16="http://schemas.microsoft.com/office/drawing/2014/main" id="{53722070-A248-4E55-8372-91C93CF67E90}"/>
              </a:ext>
            </a:extLst>
          </p:cNvPr>
          <p:cNvPicPr>
            <a:picLocks noChangeAspect="1"/>
          </p:cNvPicPr>
          <p:nvPr/>
        </p:nvPicPr>
        <p:blipFill>
          <a:blip r:embed="rId5"/>
          <a:stretch>
            <a:fillRect/>
          </a:stretch>
        </p:blipFill>
        <p:spPr>
          <a:xfrm>
            <a:off x="5093849" y="4274217"/>
            <a:ext cx="3913643" cy="2001732"/>
          </a:xfrm>
          <a:prstGeom prst="rect">
            <a:avLst/>
          </a:prstGeom>
        </p:spPr>
      </p:pic>
    </p:spTree>
    <p:extLst>
      <p:ext uri="{BB962C8B-B14F-4D97-AF65-F5344CB8AC3E}">
        <p14:creationId xmlns:p14="http://schemas.microsoft.com/office/powerpoint/2010/main" val="377229520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5.7 Validating and choosing the number of clusters</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18</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
        <p:nvSpPr>
          <p:cNvPr id="36" name="TextBox 35">
            <a:extLst>
              <a:ext uri="{FF2B5EF4-FFF2-40B4-BE49-F238E27FC236}">
                <a16:creationId xmlns:a16="http://schemas.microsoft.com/office/drawing/2014/main" id="{701F5DF4-0432-4B53-A950-37D66F0F5079}"/>
              </a:ext>
            </a:extLst>
          </p:cNvPr>
          <p:cNvSpPr txBox="1"/>
          <p:nvPr/>
        </p:nvSpPr>
        <p:spPr>
          <a:xfrm>
            <a:off x="437721" y="990059"/>
            <a:ext cx="8268562" cy="923330"/>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b="1" dirty="0">
                <a:latin typeface="Calibri" panose="020F0502020204030204" pitchFamily="34" charset="0"/>
                <a:ea typeface="Verdana" panose="020B0604030504040204" pitchFamily="34" charset="0"/>
                <a:cs typeface="Calibri" panose="020F0502020204030204" pitchFamily="34" charset="0"/>
              </a:rPr>
              <a:t>Methods of quantification</a:t>
            </a:r>
            <a:r>
              <a:rPr lang="en-US" altLang="ko-KR" dirty="0">
                <a:latin typeface="Calibri" panose="020F0502020204030204" pitchFamily="34" charset="0"/>
                <a:ea typeface="Verdana" panose="020B0604030504040204" pitchFamily="34" charset="0"/>
                <a:cs typeface="Calibri" panose="020F0502020204030204" pitchFamily="34" charset="0"/>
              </a:rPr>
              <a:t> whether the clusters are real.</a:t>
            </a:r>
          </a:p>
          <a:p>
            <a:pPr marL="742950" lvl="1"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The quality of a clustering result is to ask to what extent it </a:t>
            </a:r>
            <a:r>
              <a:rPr lang="en-US" altLang="ko-KR" b="1" dirty="0">
                <a:latin typeface="Calibri" panose="020F0502020204030204" pitchFamily="34" charset="0"/>
                <a:ea typeface="Verdana" panose="020B0604030504040204" pitchFamily="34" charset="0"/>
                <a:cs typeface="Calibri" panose="020F0502020204030204" pitchFamily="34" charset="0"/>
              </a:rPr>
              <a:t>maximizes the between group differences</a:t>
            </a:r>
            <a:r>
              <a:rPr lang="en-US" altLang="ko-KR" dirty="0">
                <a:latin typeface="Calibri" panose="020F0502020204030204" pitchFamily="34" charset="0"/>
                <a:ea typeface="Verdana" panose="020B0604030504040204" pitchFamily="34" charset="0"/>
                <a:cs typeface="Calibri" panose="020F0502020204030204" pitchFamily="34" charset="0"/>
              </a:rPr>
              <a:t> while </a:t>
            </a:r>
            <a:r>
              <a:rPr lang="en-US" altLang="ko-KR" b="1" dirty="0">
                <a:latin typeface="Calibri" panose="020F0502020204030204" pitchFamily="34" charset="0"/>
                <a:ea typeface="Verdana" panose="020B0604030504040204" pitchFamily="34" charset="0"/>
                <a:cs typeface="Calibri" panose="020F0502020204030204" pitchFamily="34" charset="0"/>
              </a:rPr>
              <a:t>keeping the within-group distances small</a:t>
            </a:r>
            <a:r>
              <a:rPr lang="en-US" altLang="ko-KR" dirty="0">
                <a:latin typeface="Calibri" panose="020F0502020204030204" pitchFamily="34" charset="0"/>
                <a:ea typeface="Verdana" panose="020B0604030504040204" pitchFamily="34" charset="0"/>
                <a:cs typeface="Calibri" panose="020F0502020204030204" pitchFamily="34" charset="0"/>
              </a:rPr>
              <a:t>.</a:t>
            </a:r>
          </a:p>
        </p:txBody>
      </p:sp>
      <p:pic>
        <p:nvPicPr>
          <p:cNvPr id="3" name="그림 2">
            <a:extLst>
              <a:ext uri="{FF2B5EF4-FFF2-40B4-BE49-F238E27FC236}">
                <a16:creationId xmlns:a16="http://schemas.microsoft.com/office/drawing/2014/main" id="{8E8D010B-B0A5-484E-B77E-93596A5EAA33}"/>
              </a:ext>
            </a:extLst>
          </p:cNvPr>
          <p:cNvPicPr>
            <a:picLocks noChangeAspect="1"/>
          </p:cNvPicPr>
          <p:nvPr/>
        </p:nvPicPr>
        <p:blipFill>
          <a:blip r:embed="rId3"/>
          <a:stretch>
            <a:fillRect/>
          </a:stretch>
        </p:blipFill>
        <p:spPr>
          <a:xfrm>
            <a:off x="1043608" y="2146755"/>
            <a:ext cx="2038635" cy="628738"/>
          </a:xfrm>
          <a:prstGeom prst="rect">
            <a:avLst/>
          </a:prstGeom>
        </p:spPr>
      </p:pic>
      <p:pic>
        <p:nvPicPr>
          <p:cNvPr id="13" name="그림 12">
            <a:extLst>
              <a:ext uri="{FF2B5EF4-FFF2-40B4-BE49-F238E27FC236}">
                <a16:creationId xmlns:a16="http://schemas.microsoft.com/office/drawing/2014/main" id="{CA667DDC-21A7-4A62-BD47-42CDD4CDDD62}"/>
              </a:ext>
            </a:extLst>
          </p:cNvPr>
          <p:cNvPicPr>
            <a:picLocks noChangeAspect="1"/>
          </p:cNvPicPr>
          <p:nvPr/>
        </p:nvPicPr>
        <p:blipFill>
          <a:blip r:embed="rId4"/>
          <a:stretch>
            <a:fillRect/>
          </a:stretch>
        </p:blipFill>
        <p:spPr>
          <a:xfrm>
            <a:off x="3111672" y="2209348"/>
            <a:ext cx="2324424" cy="571580"/>
          </a:xfrm>
          <a:prstGeom prst="rect">
            <a:avLst/>
          </a:prstGeom>
        </p:spPr>
      </p:pic>
      <p:sp>
        <p:nvSpPr>
          <p:cNvPr id="18" name="TextBox 17">
            <a:extLst>
              <a:ext uri="{FF2B5EF4-FFF2-40B4-BE49-F238E27FC236}">
                <a16:creationId xmlns:a16="http://schemas.microsoft.com/office/drawing/2014/main" id="{622DE80B-02D0-45E0-BA0D-D3E890FF3CF7}"/>
              </a:ext>
            </a:extLst>
          </p:cNvPr>
          <p:cNvSpPr txBox="1"/>
          <p:nvPr/>
        </p:nvSpPr>
        <p:spPr>
          <a:xfrm>
            <a:off x="848676" y="2828835"/>
            <a:ext cx="6080013" cy="954107"/>
          </a:xfrm>
          <a:prstGeom prst="rect">
            <a:avLst/>
          </a:prstGeom>
          <a:noFill/>
        </p:spPr>
        <p:txBody>
          <a:bodyPr wrap="square">
            <a:spAutoFit/>
          </a:bodyPr>
          <a:lstStyle/>
          <a:p>
            <a:r>
              <a:rPr lang="en-US" altLang="ko-KR" sz="1400" b="0" i="0" dirty="0">
                <a:solidFill>
                  <a:srgbClr val="222222"/>
                </a:solidFill>
                <a:effectLst/>
                <a:latin typeface="Calibri" panose="020F0502020204030204" pitchFamily="34" charset="0"/>
                <a:cs typeface="Calibri" panose="020F0502020204030204" pitchFamily="34" charset="0"/>
              </a:rPr>
              <a:t>k: the number of clusters</a:t>
            </a:r>
          </a:p>
          <a:p>
            <a:r>
              <a:rPr lang="en-US" altLang="ko-KR" sz="1400" b="0" i="0" dirty="0">
                <a:solidFill>
                  <a:srgbClr val="222222"/>
                </a:solidFill>
                <a:effectLst/>
                <a:latin typeface="Calibri" panose="020F0502020204030204" pitchFamily="34" charset="0"/>
                <a:cs typeface="Calibri" panose="020F0502020204030204" pitchFamily="34" charset="0"/>
              </a:rPr>
              <a:t>C</a:t>
            </a:r>
            <a:r>
              <a:rPr lang="en-US" altLang="ko-KR" sz="1400" b="0" i="0" baseline="-25000" dirty="0">
                <a:solidFill>
                  <a:srgbClr val="222222"/>
                </a:solidFill>
                <a:effectLst/>
                <a:latin typeface="Calibri" panose="020F0502020204030204" pitchFamily="34" charset="0"/>
                <a:cs typeface="Calibri" panose="020F0502020204030204" pitchFamily="34" charset="0"/>
              </a:rPr>
              <a:t>ℓ</a:t>
            </a:r>
            <a:r>
              <a:rPr lang="en-US" altLang="ko-KR" sz="1400" b="0" i="0" dirty="0">
                <a:solidFill>
                  <a:srgbClr val="222222"/>
                </a:solidFill>
                <a:effectLst/>
                <a:latin typeface="Calibri" panose="020F0502020204030204" pitchFamily="34" charset="0"/>
                <a:cs typeface="Calibri" panose="020F0502020204030204" pitchFamily="34" charset="0"/>
              </a:rPr>
              <a:t>: the set of objects in the ℓ-</a:t>
            </a:r>
            <a:r>
              <a:rPr lang="en-US" altLang="ko-KR" sz="1400" b="0" i="0" dirty="0" err="1">
                <a:solidFill>
                  <a:srgbClr val="222222"/>
                </a:solidFill>
                <a:effectLst/>
                <a:latin typeface="Calibri" panose="020F0502020204030204" pitchFamily="34" charset="0"/>
                <a:cs typeface="Calibri" panose="020F0502020204030204" pitchFamily="34" charset="0"/>
              </a:rPr>
              <a:t>th</a:t>
            </a:r>
            <a:r>
              <a:rPr lang="en-US" altLang="ko-KR" sz="1400" b="0" i="0" dirty="0">
                <a:solidFill>
                  <a:srgbClr val="222222"/>
                </a:solidFill>
                <a:effectLst/>
                <a:latin typeface="Calibri" panose="020F0502020204030204" pitchFamily="34" charset="0"/>
                <a:cs typeface="Calibri" panose="020F0502020204030204" pitchFamily="34" charset="0"/>
              </a:rPr>
              <a:t> cluster</a:t>
            </a:r>
          </a:p>
          <a:p>
            <a:r>
              <a:rPr lang="en-US" altLang="ko-KR" sz="1400" b="0" i="0" dirty="0">
                <a:solidFill>
                  <a:srgbClr val="222222"/>
                </a:solidFill>
                <a:effectLst/>
                <a:latin typeface="Calibri" panose="020F0502020204030204" pitchFamily="34" charset="0"/>
                <a:cs typeface="Calibri" panose="020F0502020204030204" pitchFamily="34" charset="0"/>
              </a:rPr>
              <a:t>¯x</a:t>
            </a:r>
            <a:r>
              <a:rPr lang="en-US" altLang="ko-KR" sz="1400" b="0" i="0" baseline="-25000" dirty="0">
                <a:solidFill>
                  <a:srgbClr val="222222"/>
                </a:solidFill>
                <a:effectLst/>
                <a:latin typeface="Calibri" panose="020F0502020204030204" pitchFamily="34" charset="0"/>
                <a:cs typeface="Calibri" panose="020F0502020204030204" pitchFamily="34" charset="0"/>
              </a:rPr>
              <a:t>ℓ</a:t>
            </a:r>
            <a:r>
              <a:rPr lang="en-US" altLang="ko-KR" sz="1400" b="0" i="0" dirty="0">
                <a:solidFill>
                  <a:srgbClr val="222222"/>
                </a:solidFill>
                <a:effectLst/>
                <a:latin typeface="Calibri" panose="020F0502020204030204" pitchFamily="34" charset="0"/>
                <a:cs typeface="Calibri" panose="020F0502020204030204" pitchFamily="34" charset="0"/>
              </a:rPr>
              <a:t>: the center of mass (the average point) in the ℓ-th cluster. </a:t>
            </a:r>
          </a:p>
          <a:p>
            <a:r>
              <a:rPr lang="en-US" altLang="ko-KR" sz="1400" b="0" i="0" dirty="0">
                <a:solidFill>
                  <a:srgbClr val="222222"/>
                </a:solidFill>
                <a:effectLst/>
                <a:latin typeface="Calibri" panose="020F0502020204030204" pitchFamily="34" charset="0"/>
                <a:cs typeface="Calibri" panose="020F0502020204030204" pitchFamily="34" charset="0"/>
              </a:rPr>
              <a:t>n</a:t>
            </a:r>
            <a:r>
              <a:rPr lang="en-US" altLang="ko-KR" sz="1400" b="0" i="0" baseline="-25000" dirty="0">
                <a:solidFill>
                  <a:srgbClr val="222222"/>
                </a:solidFill>
                <a:effectLst/>
                <a:latin typeface="Calibri" panose="020F0502020204030204" pitchFamily="34" charset="0"/>
                <a:cs typeface="Calibri" panose="020F0502020204030204" pitchFamily="34" charset="0"/>
              </a:rPr>
              <a:t>ℓ</a:t>
            </a:r>
            <a:r>
              <a:rPr lang="en-US" altLang="ko-KR" sz="1400" b="0" i="0" dirty="0">
                <a:solidFill>
                  <a:srgbClr val="222222"/>
                </a:solidFill>
                <a:effectLst/>
                <a:latin typeface="Calibri" panose="020F0502020204030204" pitchFamily="34" charset="0"/>
                <a:cs typeface="Calibri" panose="020F0502020204030204" pitchFamily="34" charset="0"/>
              </a:rPr>
              <a:t>: the size of the ℓ-</a:t>
            </a:r>
            <a:r>
              <a:rPr lang="en-US" altLang="ko-KR" sz="1400" b="0" i="0" dirty="0" err="1">
                <a:solidFill>
                  <a:srgbClr val="222222"/>
                </a:solidFill>
                <a:effectLst/>
                <a:latin typeface="Calibri" panose="020F0502020204030204" pitchFamily="34" charset="0"/>
                <a:cs typeface="Calibri" panose="020F0502020204030204" pitchFamily="34" charset="0"/>
              </a:rPr>
              <a:t>th</a:t>
            </a:r>
            <a:r>
              <a:rPr lang="en-US" altLang="ko-KR" sz="1400" b="0" i="0" dirty="0">
                <a:solidFill>
                  <a:srgbClr val="222222"/>
                </a:solidFill>
                <a:effectLst/>
                <a:latin typeface="Calibri" panose="020F0502020204030204" pitchFamily="34" charset="0"/>
                <a:cs typeface="Calibri" panose="020F0502020204030204" pitchFamily="34" charset="0"/>
              </a:rPr>
              <a:t> cluster</a:t>
            </a:r>
            <a:endParaRPr lang="ko-KR"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654958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5.7 Validating and choosing the number of clusters</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19</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pic>
        <p:nvPicPr>
          <p:cNvPr id="17" name="그림 16">
            <a:extLst>
              <a:ext uri="{FF2B5EF4-FFF2-40B4-BE49-F238E27FC236}">
                <a16:creationId xmlns:a16="http://schemas.microsoft.com/office/drawing/2014/main" id="{F534B41B-3B33-405E-A419-75D9FFF73906}"/>
              </a:ext>
            </a:extLst>
          </p:cNvPr>
          <p:cNvPicPr>
            <a:picLocks noChangeAspect="1"/>
          </p:cNvPicPr>
          <p:nvPr/>
        </p:nvPicPr>
        <p:blipFill rotWithShape="1">
          <a:blip r:embed="rId3"/>
          <a:srcRect b="67106"/>
          <a:stretch/>
        </p:blipFill>
        <p:spPr>
          <a:xfrm>
            <a:off x="487925" y="1058080"/>
            <a:ext cx="5982535" cy="2143414"/>
          </a:xfrm>
          <a:prstGeom prst="rect">
            <a:avLst/>
          </a:prstGeom>
        </p:spPr>
      </p:pic>
      <p:pic>
        <p:nvPicPr>
          <p:cNvPr id="21" name="그림 20">
            <a:extLst>
              <a:ext uri="{FF2B5EF4-FFF2-40B4-BE49-F238E27FC236}">
                <a16:creationId xmlns:a16="http://schemas.microsoft.com/office/drawing/2014/main" id="{B20CC877-6CBB-40E7-89E1-69BC775D0587}"/>
              </a:ext>
            </a:extLst>
          </p:cNvPr>
          <p:cNvPicPr>
            <a:picLocks noChangeAspect="1"/>
          </p:cNvPicPr>
          <p:nvPr/>
        </p:nvPicPr>
        <p:blipFill rotWithShape="1">
          <a:blip r:embed="rId3"/>
          <a:srcRect t="85939" b="9810"/>
          <a:stretch/>
        </p:blipFill>
        <p:spPr>
          <a:xfrm>
            <a:off x="487925" y="3108308"/>
            <a:ext cx="5982535" cy="276994"/>
          </a:xfrm>
          <a:prstGeom prst="rect">
            <a:avLst/>
          </a:prstGeom>
        </p:spPr>
      </p:pic>
      <p:pic>
        <p:nvPicPr>
          <p:cNvPr id="22" name="그림 21">
            <a:extLst>
              <a:ext uri="{FF2B5EF4-FFF2-40B4-BE49-F238E27FC236}">
                <a16:creationId xmlns:a16="http://schemas.microsoft.com/office/drawing/2014/main" id="{6A5F6E18-323B-4CE3-8301-CB77EB65704D}"/>
              </a:ext>
            </a:extLst>
          </p:cNvPr>
          <p:cNvPicPr>
            <a:picLocks noChangeAspect="1"/>
          </p:cNvPicPr>
          <p:nvPr/>
        </p:nvPicPr>
        <p:blipFill rotWithShape="1">
          <a:blip r:embed="rId3"/>
          <a:srcRect t="93675"/>
          <a:stretch/>
        </p:blipFill>
        <p:spPr>
          <a:xfrm>
            <a:off x="487925" y="3429800"/>
            <a:ext cx="5982535" cy="412155"/>
          </a:xfrm>
          <a:prstGeom prst="rect">
            <a:avLst/>
          </a:prstGeom>
        </p:spPr>
      </p:pic>
      <p:pic>
        <p:nvPicPr>
          <p:cNvPr id="20" name="그림 19">
            <a:extLst>
              <a:ext uri="{FF2B5EF4-FFF2-40B4-BE49-F238E27FC236}">
                <a16:creationId xmlns:a16="http://schemas.microsoft.com/office/drawing/2014/main" id="{4E47873B-860F-40F6-9949-4877FBC77808}"/>
              </a:ext>
            </a:extLst>
          </p:cNvPr>
          <p:cNvPicPr>
            <a:picLocks noChangeAspect="1"/>
          </p:cNvPicPr>
          <p:nvPr/>
        </p:nvPicPr>
        <p:blipFill>
          <a:blip r:embed="rId4"/>
          <a:stretch>
            <a:fillRect/>
          </a:stretch>
        </p:blipFill>
        <p:spPr>
          <a:xfrm>
            <a:off x="6553200" y="1052736"/>
            <a:ext cx="2515188" cy="1747393"/>
          </a:xfrm>
          <a:prstGeom prst="rect">
            <a:avLst/>
          </a:prstGeom>
        </p:spPr>
      </p:pic>
      <p:pic>
        <p:nvPicPr>
          <p:cNvPr id="5" name="그림 4">
            <a:extLst>
              <a:ext uri="{FF2B5EF4-FFF2-40B4-BE49-F238E27FC236}">
                <a16:creationId xmlns:a16="http://schemas.microsoft.com/office/drawing/2014/main" id="{3C4EF26D-7CF7-4793-89B3-EA97D12BC580}"/>
              </a:ext>
            </a:extLst>
          </p:cNvPr>
          <p:cNvPicPr>
            <a:picLocks noChangeAspect="1"/>
          </p:cNvPicPr>
          <p:nvPr/>
        </p:nvPicPr>
        <p:blipFill>
          <a:blip r:embed="rId5"/>
          <a:stretch>
            <a:fillRect/>
          </a:stretch>
        </p:blipFill>
        <p:spPr>
          <a:xfrm>
            <a:off x="487925" y="3895757"/>
            <a:ext cx="5896798" cy="1667108"/>
          </a:xfrm>
          <a:prstGeom prst="rect">
            <a:avLst/>
          </a:prstGeom>
        </p:spPr>
      </p:pic>
      <p:pic>
        <p:nvPicPr>
          <p:cNvPr id="7" name="그림 6">
            <a:extLst>
              <a:ext uri="{FF2B5EF4-FFF2-40B4-BE49-F238E27FC236}">
                <a16:creationId xmlns:a16="http://schemas.microsoft.com/office/drawing/2014/main" id="{12163E36-8A99-4269-9A59-294B7AEFDABF}"/>
              </a:ext>
            </a:extLst>
          </p:cNvPr>
          <p:cNvPicPr>
            <a:picLocks noChangeAspect="1"/>
          </p:cNvPicPr>
          <p:nvPr/>
        </p:nvPicPr>
        <p:blipFill>
          <a:blip r:embed="rId6"/>
          <a:stretch>
            <a:fillRect/>
          </a:stretch>
        </p:blipFill>
        <p:spPr>
          <a:xfrm>
            <a:off x="6553200" y="3163935"/>
            <a:ext cx="2398930" cy="2398930"/>
          </a:xfrm>
          <a:prstGeom prst="rect">
            <a:avLst/>
          </a:prstGeom>
        </p:spPr>
      </p:pic>
    </p:spTree>
    <p:extLst>
      <p:ext uri="{BB962C8B-B14F-4D97-AF65-F5344CB8AC3E}">
        <p14:creationId xmlns:p14="http://schemas.microsoft.com/office/powerpoint/2010/main" val="30748260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5.1 Goals for this chapter</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2</a:t>
            </a:fld>
            <a:endParaRPr lang="ko-KR" altLang="en-US"/>
          </a:p>
        </p:txBody>
      </p:sp>
      <p:sp>
        <p:nvSpPr>
          <p:cNvPr id="28" name="TextBox 27">
            <a:extLst>
              <a:ext uri="{FF2B5EF4-FFF2-40B4-BE49-F238E27FC236}">
                <a16:creationId xmlns:a16="http://schemas.microsoft.com/office/drawing/2014/main" id="{A8A11306-62BC-430F-9377-7192D28C8075}"/>
              </a:ext>
            </a:extLst>
          </p:cNvPr>
          <p:cNvSpPr txBox="1"/>
          <p:nvPr/>
        </p:nvSpPr>
        <p:spPr>
          <a:xfrm>
            <a:off x="437721" y="990059"/>
            <a:ext cx="8268562" cy="3139321"/>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Study the different types of </a:t>
            </a:r>
            <a:r>
              <a:rPr lang="en-US" altLang="ko-KR" b="1" dirty="0">
                <a:latin typeface="Calibri" panose="020F0502020204030204" pitchFamily="34" charset="0"/>
                <a:ea typeface="Verdana" panose="020B0604030504040204" pitchFamily="34" charset="0"/>
                <a:cs typeface="Calibri" panose="020F0502020204030204" pitchFamily="34" charset="0"/>
              </a:rPr>
              <a:t>data that can be beneficially clustered</a:t>
            </a:r>
            <a:r>
              <a:rPr lang="en-US" altLang="ko-KR" dirty="0">
                <a:latin typeface="Calibri" panose="020F0502020204030204" pitchFamily="34" charset="0"/>
                <a:ea typeface="Verdana" panose="020B0604030504040204" pitchFamily="34" charset="0"/>
                <a:cs typeface="Calibri" panose="020F0502020204030204" pitchFamily="34" charset="0"/>
              </a:rPr>
              <a:t>.</a:t>
            </a: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See </a:t>
            </a:r>
            <a:r>
              <a:rPr lang="en-US" altLang="ko-KR" b="1" dirty="0">
                <a:latin typeface="Calibri" panose="020F0502020204030204" pitchFamily="34" charset="0"/>
                <a:ea typeface="Verdana" panose="020B0604030504040204" pitchFamily="34" charset="0"/>
                <a:cs typeface="Calibri" panose="020F0502020204030204" pitchFamily="34" charset="0"/>
              </a:rPr>
              <a:t>measures of (dis)similarity and distances</a:t>
            </a:r>
            <a:r>
              <a:rPr lang="en-US" altLang="ko-KR" dirty="0">
                <a:latin typeface="Calibri" panose="020F0502020204030204" pitchFamily="34" charset="0"/>
                <a:ea typeface="Verdana" panose="020B0604030504040204" pitchFamily="34" charset="0"/>
                <a:cs typeface="Calibri" panose="020F0502020204030204" pitchFamily="34" charset="0"/>
              </a:rPr>
              <a:t> that help us define clusters.</a:t>
            </a: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r>
              <a:rPr lang="en-US" altLang="ko-KR" b="1" dirty="0">
                <a:latin typeface="Calibri" panose="020F0502020204030204" pitchFamily="34" charset="0"/>
                <a:ea typeface="Verdana" panose="020B0604030504040204" pitchFamily="34" charset="0"/>
                <a:cs typeface="Calibri" panose="020F0502020204030204" pitchFamily="34" charset="0"/>
              </a:rPr>
              <a:t>Uncover hidden or latent clustering </a:t>
            </a:r>
            <a:r>
              <a:rPr lang="en-US" altLang="ko-KR" dirty="0">
                <a:latin typeface="Calibri" panose="020F0502020204030204" pitchFamily="34" charset="0"/>
                <a:ea typeface="Verdana" panose="020B0604030504040204" pitchFamily="34" charset="0"/>
                <a:cs typeface="Calibri" panose="020F0502020204030204" pitchFamily="34" charset="0"/>
              </a:rPr>
              <a:t>by partitioning the data into tighter sets.</a:t>
            </a: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Run </a:t>
            </a:r>
            <a:r>
              <a:rPr lang="en-US" altLang="ko-KR" b="1" dirty="0">
                <a:latin typeface="Calibri" panose="020F0502020204030204" pitchFamily="34" charset="0"/>
                <a:ea typeface="Verdana" panose="020B0604030504040204" pitchFamily="34" charset="0"/>
                <a:cs typeface="Calibri" panose="020F0502020204030204" pitchFamily="34" charset="0"/>
              </a:rPr>
              <a:t>nonparametric algorithms</a:t>
            </a:r>
            <a:r>
              <a:rPr lang="en-US" altLang="ko-KR" dirty="0">
                <a:latin typeface="Calibri" panose="020F0502020204030204" pitchFamily="34" charset="0"/>
                <a:ea typeface="Verdana" panose="020B0604030504040204" pitchFamily="34" charset="0"/>
                <a:cs typeface="Calibri" panose="020F0502020204030204" pitchFamily="34" charset="0"/>
              </a:rPr>
              <a:t> such as </a:t>
            </a:r>
            <a:r>
              <a:rPr lang="en-US" altLang="ko-KR" i="1" dirty="0">
                <a:latin typeface="Calibri" panose="020F0502020204030204" pitchFamily="34" charset="0"/>
                <a:ea typeface="Verdana" panose="020B0604030504040204" pitchFamily="34" charset="0"/>
                <a:cs typeface="Calibri" panose="020F0502020204030204" pitchFamily="34" charset="0"/>
              </a:rPr>
              <a:t>k</a:t>
            </a:r>
            <a:r>
              <a:rPr lang="en-US" altLang="ko-KR" dirty="0">
                <a:latin typeface="Calibri" panose="020F0502020204030204" pitchFamily="34" charset="0"/>
                <a:ea typeface="Verdana" panose="020B0604030504040204" pitchFamily="34" charset="0"/>
                <a:cs typeface="Calibri" panose="020F0502020204030204" pitchFamily="34" charset="0"/>
              </a:rPr>
              <a:t>-means and </a:t>
            </a:r>
            <a:r>
              <a:rPr lang="en-US" altLang="ko-KR" i="1" dirty="0">
                <a:latin typeface="Calibri" panose="020F0502020204030204" pitchFamily="34" charset="0"/>
                <a:ea typeface="Verdana" panose="020B0604030504040204" pitchFamily="34" charset="0"/>
                <a:cs typeface="Calibri" panose="020F0502020204030204" pitchFamily="34" charset="0"/>
              </a:rPr>
              <a:t>k</a:t>
            </a:r>
            <a:r>
              <a:rPr lang="en-US" altLang="ko-KR" dirty="0">
                <a:latin typeface="Calibri" panose="020F0502020204030204" pitchFamily="34" charset="0"/>
                <a:ea typeface="Verdana" panose="020B0604030504040204" pitchFamily="34" charset="0"/>
                <a:cs typeface="Calibri" panose="020F0502020204030204" pitchFamily="34" charset="0"/>
              </a:rPr>
              <a:t>-medoids.</a:t>
            </a: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Experiment with recursive approaches to clustering: </a:t>
            </a:r>
            <a:r>
              <a:rPr lang="en-US" altLang="ko-KR" b="1" dirty="0">
                <a:latin typeface="Calibri" panose="020F0502020204030204" pitchFamily="34" charset="0"/>
                <a:ea typeface="Verdana" panose="020B0604030504040204" pitchFamily="34" charset="0"/>
                <a:cs typeface="Calibri" panose="020F0502020204030204" pitchFamily="34" charset="0"/>
              </a:rPr>
              <a:t>hierarchical clustering</a:t>
            </a:r>
            <a:r>
              <a:rPr lang="en-US" altLang="ko-KR" dirty="0">
                <a:latin typeface="Calibri" panose="020F0502020204030204" pitchFamily="34" charset="0"/>
                <a:ea typeface="Verdana" panose="020B0604030504040204" pitchFamily="34" charset="0"/>
                <a:cs typeface="Calibri" panose="020F0502020204030204" pitchFamily="34" charset="0"/>
              </a:rPr>
              <a:t>.</a:t>
            </a: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Study how to </a:t>
            </a:r>
            <a:r>
              <a:rPr lang="en-US" altLang="ko-KR" b="1" dirty="0">
                <a:latin typeface="Calibri" panose="020F0502020204030204" pitchFamily="34" charset="0"/>
                <a:ea typeface="Verdana" panose="020B0604030504040204" pitchFamily="34" charset="0"/>
                <a:cs typeface="Calibri" panose="020F0502020204030204" pitchFamily="34" charset="0"/>
              </a:rPr>
              <a:t>validate clusters</a:t>
            </a:r>
            <a:r>
              <a:rPr lang="en-US" altLang="ko-KR" dirty="0">
                <a:latin typeface="Calibri" panose="020F0502020204030204" pitchFamily="34" charset="0"/>
                <a:ea typeface="Verdana" panose="020B0604030504040204" pitchFamily="34" charset="0"/>
                <a:cs typeface="Calibri" panose="020F0502020204030204" pitchFamily="34" charset="0"/>
              </a:rPr>
              <a:t>.</a:t>
            </a:r>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Tree>
    <p:extLst>
      <p:ext uri="{BB962C8B-B14F-4D97-AF65-F5344CB8AC3E}">
        <p14:creationId xmlns:p14="http://schemas.microsoft.com/office/powerpoint/2010/main" val="104687879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5.7 Validating and choosing the number of clusters</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20</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
        <p:nvSpPr>
          <p:cNvPr id="36" name="TextBox 35">
            <a:extLst>
              <a:ext uri="{FF2B5EF4-FFF2-40B4-BE49-F238E27FC236}">
                <a16:creationId xmlns:a16="http://schemas.microsoft.com/office/drawing/2014/main" id="{701F5DF4-0432-4B53-A950-37D66F0F5079}"/>
              </a:ext>
            </a:extLst>
          </p:cNvPr>
          <p:cNvSpPr txBox="1"/>
          <p:nvPr/>
        </p:nvSpPr>
        <p:spPr>
          <a:xfrm>
            <a:off x="437721" y="990059"/>
            <a:ext cx="8268562" cy="3416320"/>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b="1" dirty="0">
                <a:latin typeface="Calibri" panose="020F0502020204030204" pitchFamily="34" charset="0"/>
                <a:ea typeface="Verdana" panose="020B0604030504040204" pitchFamily="34" charset="0"/>
                <a:cs typeface="Calibri" panose="020F0502020204030204" pitchFamily="34" charset="0"/>
              </a:rPr>
              <a:t>Methods of quantification</a:t>
            </a:r>
            <a:r>
              <a:rPr lang="en-US" altLang="ko-KR" dirty="0">
                <a:latin typeface="Calibri" panose="020F0502020204030204" pitchFamily="34" charset="0"/>
                <a:ea typeface="Verdana" panose="020B0604030504040204" pitchFamily="34" charset="0"/>
                <a:cs typeface="Calibri" panose="020F0502020204030204" pitchFamily="34" charset="0"/>
              </a:rPr>
              <a:t> whether the clusters are real.</a:t>
            </a:r>
          </a:p>
          <a:p>
            <a:pPr marL="742950" lvl="1"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The quality of a clustering result is to ask to what extent it </a:t>
            </a:r>
            <a:r>
              <a:rPr lang="en-US" altLang="ko-KR" b="1" dirty="0">
                <a:latin typeface="Calibri" panose="020F0502020204030204" pitchFamily="34" charset="0"/>
                <a:ea typeface="Verdana" panose="020B0604030504040204" pitchFamily="34" charset="0"/>
                <a:cs typeface="Calibri" panose="020F0502020204030204" pitchFamily="34" charset="0"/>
              </a:rPr>
              <a:t>maximizes the between group differences</a:t>
            </a:r>
            <a:r>
              <a:rPr lang="en-US" altLang="ko-KR" dirty="0">
                <a:latin typeface="Calibri" panose="020F0502020204030204" pitchFamily="34" charset="0"/>
                <a:ea typeface="Verdana" panose="020B0604030504040204" pitchFamily="34" charset="0"/>
                <a:cs typeface="Calibri" panose="020F0502020204030204" pitchFamily="34" charset="0"/>
              </a:rPr>
              <a:t> while </a:t>
            </a:r>
            <a:r>
              <a:rPr lang="en-US" altLang="ko-KR" b="1" dirty="0">
                <a:latin typeface="Calibri" panose="020F0502020204030204" pitchFamily="34" charset="0"/>
                <a:ea typeface="Verdana" panose="020B0604030504040204" pitchFamily="34" charset="0"/>
                <a:cs typeface="Calibri" panose="020F0502020204030204" pitchFamily="34" charset="0"/>
              </a:rPr>
              <a:t>keeping the within-group distances small</a:t>
            </a:r>
            <a:r>
              <a:rPr lang="en-US" altLang="ko-KR" dirty="0">
                <a:latin typeface="Calibri" panose="020F0502020204030204" pitchFamily="34" charset="0"/>
                <a:ea typeface="Verdana" panose="020B0604030504040204" pitchFamily="34" charset="0"/>
                <a:cs typeface="Calibri" panose="020F0502020204030204" pitchFamily="34" charset="0"/>
              </a:rPr>
              <a:t>.</a:t>
            </a: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742950" lvl="1" indent="-285750">
              <a:buFont typeface="Wingdings" panose="05000000000000000000" pitchFamily="2" charset="2"/>
              <a:buChar char="v"/>
            </a:pPr>
            <a:r>
              <a:rPr lang="en-US" altLang="ko-KR" dirty="0" err="1">
                <a:latin typeface="Calibri" panose="020F0502020204030204" pitchFamily="34" charset="0"/>
                <a:ea typeface="Verdana" panose="020B0604030504040204" pitchFamily="34" charset="0"/>
                <a:cs typeface="Calibri" panose="020F0502020204030204" pitchFamily="34" charset="0"/>
              </a:rPr>
              <a:t>Calinski-Harabasz</a:t>
            </a:r>
            <a:r>
              <a:rPr lang="en-US" altLang="ko-KR" dirty="0">
                <a:latin typeface="Calibri" panose="020F0502020204030204" pitchFamily="34" charset="0"/>
                <a:ea typeface="Verdana" panose="020B0604030504040204" pitchFamily="34" charset="0"/>
                <a:cs typeface="Calibri" panose="020F0502020204030204" pitchFamily="34" charset="0"/>
              </a:rPr>
              <a:t> index</a:t>
            </a:r>
          </a:p>
        </p:txBody>
      </p:sp>
      <p:pic>
        <p:nvPicPr>
          <p:cNvPr id="3" name="그림 2">
            <a:extLst>
              <a:ext uri="{FF2B5EF4-FFF2-40B4-BE49-F238E27FC236}">
                <a16:creationId xmlns:a16="http://schemas.microsoft.com/office/drawing/2014/main" id="{8E8D010B-B0A5-484E-B77E-93596A5EAA33}"/>
              </a:ext>
            </a:extLst>
          </p:cNvPr>
          <p:cNvPicPr>
            <a:picLocks noChangeAspect="1"/>
          </p:cNvPicPr>
          <p:nvPr/>
        </p:nvPicPr>
        <p:blipFill>
          <a:blip r:embed="rId3"/>
          <a:stretch>
            <a:fillRect/>
          </a:stretch>
        </p:blipFill>
        <p:spPr>
          <a:xfrm>
            <a:off x="1483115" y="2146755"/>
            <a:ext cx="2038635" cy="628738"/>
          </a:xfrm>
          <a:prstGeom prst="rect">
            <a:avLst/>
          </a:prstGeom>
        </p:spPr>
      </p:pic>
      <p:pic>
        <p:nvPicPr>
          <p:cNvPr id="13" name="그림 12">
            <a:extLst>
              <a:ext uri="{FF2B5EF4-FFF2-40B4-BE49-F238E27FC236}">
                <a16:creationId xmlns:a16="http://schemas.microsoft.com/office/drawing/2014/main" id="{CA667DDC-21A7-4A62-BD47-42CDD4CDDD62}"/>
              </a:ext>
            </a:extLst>
          </p:cNvPr>
          <p:cNvPicPr>
            <a:picLocks noChangeAspect="1"/>
          </p:cNvPicPr>
          <p:nvPr/>
        </p:nvPicPr>
        <p:blipFill>
          <a:blip r:embed="rId4"/>
          <a:stretch>
            <a:fillRect/>
          </a:stretch>
        </p:blipFill>
        <p:spPr>
          <a:xfrm>
            <a:off x="3551179" y="2209348"/>
            <a:ext cx="2324424" cy="571580"/>
          </a:xfrm>
          <a:prstGeom prst="rect">
            <a:avLst/>
          </a:prstGeom>
        </p:spPr>
      </p:pic>
      <p:sp>
        <p:nvSpPr>
          <p:cNvPr id="18" name="TextBox 17">
            <a:extLst>
              <a:ext uri="{FF2B5EF4-FFF2-40B4-BE49-F238E27FC236}">
                <a16:creationId xmlns:a16="http://schemas.microsoft.com/office/drawing/2014/main" id="{622DE80B-02D0-45E0-BA0D-D3E890FF3CF7}"/>
              </a:ext>
            </a:extLst>
          </p:cNvPr>
          <p:cNvSpPr txBox="1"/>
          <p:nvPr/>
        </p:nvSpPr>
        <p:spPr>
          <a:xfrm>
            <a:off x="1288183" y="2828835"/>
            <a:ext cx="6080013" cy="954107"/>
          </a:xfrm>
          <a:prstGeom prst="rect">
            <a:avLst/>
          </a:prstGeom>
          <a:noFill/>
        </p:spPr>
        <p:txBody>
          <a:bodyPr wrap="square">
            <a:spAutoFit/>
          </a:bodyPr>
          <a:lstStyle/>
          <a:p>
            <a:r>
              <a:rPr lang="en-US" altLang="ko-KR" sz="1400" b="0" i="0" dirty="0">
                <a:solidFill>
                  <a:srgbClr val="222222"/>
                </a:solidFill>
                <a:effectLst/>
                <a:latin typeface="Calibri" panose="020F0502020204030204" pitchFamily="34" charset="0"/>
                <a:cs typeface="Calibri" panose="020F0502020204030204" pitchFamily="34" charset="0"/>
              </a:rPr>
              <a:t>k: the number of clusters</a:t>
            </a:r>
          </a:p>
          <a:p>
            <a:r>
              <a:rPr lang="en-US" altLang="ko-KR" sz="1400" b="0" i="0" dirty="0">
                <a:solidFill>
                  <a:srgbClr val="222222"/>
                </a:solidFill>
                <a:effectLst/>
                <a:latin typeface="Calibri" panose="020F0502020204030204" pitchFamily="34" charset="0"/>
                <a:cs typeface="Calibri" panose="020F0502020204030204" pitchFamily="34" charset="0"/>
              </a:rPr>
              <a:t>C</a:t>
            </a:r>
            <a:r>
              <a:rPr lang="en-US" altLang="ko-KR" sz="1400" b="0" i="0" baseline="-25000" dirty="0">
                <a:solidFill>
                  <a:srgbClr val="222222"/>
                </a:solidFill>
                <a:effectLst/>
                <a:latin typeface="Calibri" panose="020F0502020204030204" pitchFamily="34" charset="0"/>
                <a:cs typeface="Calibri" panose="020F0502020204030204" pitchFamily="34" charset="0"/>
              </a:rPr>
              <a:t>ℓ</a:t>
            </a:r>
            <a:r>
              <a:rPr lang="en-US" altLang="ko-KR" sz="1400" b="0" i="0" dirty="0">
                <a:solidFill>
                  <a:srgbClr val="222222"/>
                </a:solidFill>
                <a:effectLst/>
                <a:latin typeface="Calibri" panose="020F0502020204030204" pitchFamily="34" charset="0"/>
                <a:cs typeface="Calibri" panose="020F0502020204030204" pitchFamily="34" charset="0"/>
              </a:rPr>
              <a:t>: the set of objects in the ℓ-</a:t>
            </a:r>
            <a:r>
              <a:rPr lang="en-US" altLang="ko-KR" sz="1400" b="0" i="0" dirty="0" err="1">
                <a:solidFill>
                  <a:srgbClr val="222222"/>
                </a:solidFill>
                <a:effectLst/>
                <a:latin typeface="Calibri" panose="020F0502020204030204" pitchFamily="34" charset="0"/>
                <a:cs typeface="Calibri" panose="020F0502020204030204" pitchFamily="34" charset="0"/>
              </a:rPr>
              <a:t>th</a:t>
            </a:r>
            <a:r>
              <a:rPr lang="en-US" altLang="ko-KR" sz="1400" b="0" i="0" dirty="0">
                <a:solidFill>
                  <a:srgbClr val="222222"/>
                </a:solidFill>
                <a:effectLst/>
                <a:latin typeface="Calibri" panose="020F0502020204030204" pitchFamily="34" charset="0"/>
                <a:cs typeface="Calibri" panose="020F0502020204030204" pitchFamily="34" charset="0"/>
              </a:rPr>
              <a:t> cluster</a:t>
            </a:r>
          </a:p>
          <a:p>
            <a:r>
              <a:rPr lang="en-US" altLang="ko-KR" sz="1400" b="0" i="0" dirty="0">
                <a:solidFill>
                  <a:srgbClr val="222222"/>
                </a:solidFill>
                <a:effectLst/>
                <a:latin typeface="Calibri" panose="020F0502020204030204" pitchFamily="34" charset="0"/>
                <a:cs typeface="Calibri" panose="020F0502020204030204" pitchFamily="34" charset="0"/>
              </a:rPr>
              <a:t>¯x</a:t>
            </a:r>
            <a:r>
              <a:rPr lang="en-US" altLang="ko-KR" sz="1400" b="0" i="0" baseline="-25000" dirty="0">
                <a:solidFill>
                  <a:srgbClr val="222222"/>
                </a:solidFill>
                <a:effectLst/>
                <a:latin typeface="Calibri" panose="020F0502020204030204" pitchFamily="34" charset="0"/>
                <a:cs typeface="Calibri" panose="020F0502020204030204" pitchFamily="34" charset="0"/>
              </a:rPr>
              <a:t>ℓ</a:t>
            </a:r>
            <a:r>
              <a:rPr lang="en-US" altLang="ko-KR" sz="1400" b="0" i="0" dirty="0">
                <a:solidFill>
                  <a:srgbClr val="222222"/>
                </a:solidFill>
                <a:effectLst/>
                <a:latin typeface="Calibri" panose="020F0502020204030204" pitchFamily="34" charset="0"/>
                <a:cs typeface="Calibri" panose="020F0502020204030204" pitchFamily="34" charset="0"/>
              </a:rPr>
              <a:t>: the center of mass (the average point) in the ℓ-th cluster. </a:t>
            </a:r>
          </a:p>
          <a:p>
            <a:r>
              <a:rPr lang="en-US" altLang="ko-KR" sz="1400" b="0" i="0" dirty="0">
                <a:solidFill>
                  <a:srgbClr val="222222"/>
                </a:solidFill>
                <a:effectLst/>
                <a:latin typeface="Calibri" panose="020F0502020204030204" pitchFamily="34" charset="0"/>
                <a:cs typeface="Calibri" panose="020F0502020204030204" pitchFamily="34" charset="0"/>
              </a:rPr>
              <a:t>n</a:t>
            </a:r>
            <a:r>
              <a:rPr lang="en-US" altLang="ko-KR" sz="1400" b="0" i="0" baseline="-25000" dirty="0">
                <a:solidFill>
                  <a:srgbClr val="222222"/>
                </a:solidFill>
                <a:effectLst/>
                <a:latin typeface="Calibri" panose="020F0502020204030204" pitchFamily="34" charset="0"/>
                <a:cs typeface="Calibri" panose="020F0502020204030204" pitchFamily="34" charset="0"/>
              </a:rPr>
              <a:t>ℓ</a:t>
            </a:r>
            <a:r>
              <a:rPr lang="en-US" altLang="ko-KR" sz="1400" b="0" i="0" dirty="0">
                <a:solidFill>
                  <a:srgbClr val="222222"/>
                </a:solidFill>
                <a:effectLst/>
                <a:latin typeface="Calibri" panose="020F0502020204030204" pitchFamily="34" charset="0"/>
                <a:cs typeface="Calibri" panose="020F0502020204030204" pitchFamily="34" charset="0"/>
              </a:rPr>
              <a:t>: the size of the ℓ-</a:t>
            </a:r>
            <a:r>
              <a:rPr lang="en-US" altLang="ko-KR" sz="1400" b="0" i="0" dirty="0" err="1">
                <a:solidFill>
                  <a:srgbClr val="222222"/>
                </a:solidFill>
                <a:effectLst/>
                <a:latin typeface="Calibri" panose="020F0502020204030204" pitchFamily="34" charset="0"/>
                <a:cs typeface="Calibri" panose="020F0502020204030204" pitchFamily="34" charset="0"/>
              </a:rPr>
              <a:t>th</a:t>
            </a:r>
            <a:r>
              <a:rPr lang="en-US" altLang="ko-KR" sz="1400" b="0" i="0" dirty="0">
                <a:solidFill>
                  <a:srgbClr val="222222"/>
                </a:solidFill>
                <a:effectLst/>
                <a:latin typeface="Calibri" panose="020F0502020204030204" pitchFamily="34" charset="0"/>
                <a:cs typeface="Calibri" panose="020F0502020204030204" pitchFamily="34" charset="0"/>
              </a:rPr>
              <a:t> cluster</a:t>
            </a:r>
            <a:endParaRPr lang="ko-KR" altLang="en-US" sz="1400" dirty="0">
              <a:latin typeface="Calibri" panose="020F0502020204030204" pitchFamily="34" charset="0"/>
              <a:cs typeface="Calibri" panose="020F0502020204030204" pitchFamily="34" charset="0"/>
            </a:endParaRPr>
          </a:p>
        </p:txBody>
      </p:sp>
      <p:pic>
        <p:nvPicPr>
          <p:cNvPr id="5" name="그림 4">
            <a:extLst>
              <a:ext uri="{FF2B5EF4-FFF2-40B4-BE49-F238E27FC236}">
                <a16:creationId xmlns:a16="http://schemas.microsoft.com/office/drawing/2014/main" id="{57E71BA5-1EBC-44AD-808C-9F77839F2FAB}"/>
              </a:ext>
            </a:extLst>
          </p:cNvPr>
          <p:cNvPicPr>
            <a:picLocks noChangeAspect="1"/>
          </p:cNvPicPr>
          <p:nvPr/>
        </p:nvPicPr>
        <p:blipFill>
          <a:blip r:embed="rId5"/>
          <a:stretch>
            <a:fillRect/>
          </a:stretch>
        </p:blipFill>
        <p:spPr>
          <a:xfrm>
            <a:off x="1288183" y="4438257"/>
            <a:ext cx="4763165" cy="628738"/>
          </a:xfrm>
          <a:prstGeom prst="rect">
            <a:avLst/>
          </a:prstGeom>
        </p:spPr>
      </p:pic>
      <p:sp>
        <p:nvSpPr>
          <p:cNvPr id="15" name="TextBox 14">
            <a:extLst>
              <a:ext uri="{FF2B5EF4-FFF2-40B4-BE49-F238E27FC236}">
                <a16:creationId xmlns:a16="http://schemas.microsoft.com/office/drawing/2014/main" id="{0A47703A-722A-4638-A2C7-3D3FFE644282}"/>
              </a:ext>
            </a:extLst>
          </p:cNvPr>
          <p:cNvSpPr txBox="1"/>
          <p:nvPr/>
        </p:nvSpPr>
        <p:spPr>
          <a:xfrm>
            <a:off x="1288182" y="5144664"/>
            <a:ext cx="6080013" cy="307777"/>
          </a:xfrm>
          <a:prstGeom prst="rect">
            <a:avLst/>
          </a:prstGeom>
          <a:noFill/>
        </p:spPr>
        <p:txBody>
          <a:bodyPr wrap="square">
            <a:spAutoFit/>
          </a:bodyPr>
          <a:lstStyle/>
          <a:p>
            <a:r>
              <a:rPr lang="en-US" altLang="ko-KR" sz="1400" b="0" i="0" dirty="0">
                <a:solidFill>
                  <a:srgbClr val="222222"/>
                </a:solidFill>
                <a:effectLst/>
                <a:latin typeface="Calibri" panose="020F0502020204030204" pitchFamily="34" charset="0"/>
                <a:cs typeface="Calibri" panose="020F0502020204030204" pitchFamily="34" charset="0"/>
              </a:rPr>
              <a:t>¯x: the overall center of mass (average point).</a:t>
            </a:r>
            <a:endParaRPr lang="ko-KR"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58630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5.7 Validating and choosing the number of clusters</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21</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pic>
        <p:nvPicPr>
          <p:cNvPr id="6" name="그림 5">
            <a:extLst>
              <a:ext uri="{FF2B5EF4-FFF2-40B4-BE49-F238E27FC236}">
                <a16:creationId xmlns:a16="http://schemas.microsoft.com/office/drawing/2014/main" id="{B82F2305-A977-4BFB-AB3E-8E879BDDF692}"/>
              </a:ext>
            </a:extLst>
          </p:cNvPr>
          <p:cNvPicPr>
            <a:picLocks noChangeAspect="1"/>
          </p:cNvPicPr>
          <p:nvPr/>
        </p:nvPicPr>
        <p:blipFill>
          <a:blip r:embed="rId3"/>
          <a:stretch>
            <a:fillRect/>
          </a:stretch>
        </p:blipFill>
        <p:spPr>
          <a:xfrm>
            <a:off x="437720" y="980728"/>
            <a:ext cx="8636628" cy="2582085"/>
          </a:xfrm>
          <a:prstGeom prst="rect">
            <a:avLst/>
          </a:prstGeom>
        </p:spPr>
      </p:pic>
    </p:spTree>
    <p:extLst>
      <p:ext uri="{BB962C8B-B14F-4D97-AF65-F5344CB8AC3E}">
        <p14:creationId xmlns:p14="http://schemas.microsoft.com/office/powerpoint/2010/main" val="244664819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5.7 Validating and choosing the number of clusters</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22</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
        <p:nvSpPr>
          <p:cNvPr id="36" name="TextBox 35">
            <a:extLst>
              <a:ext uri="{FF2B5EF4-FFF2-40B4-BE49-F238E27FC236}">
                <a16:creationId xmlns:a16="http://schemas.microsoft.com/office/drawing/2014/main" id="{701F5DF4-0432-4B53-A950-37D66F0F5079}"/>
              </a:ext>
            </a:extLst>
          </p:cNvPr>
          <p:cNvSpPr txBox="1"/>
          <p:nvPr/>
        </p:nvSpPr>
        <p:spPr>
          <a:xfrm>
            <a:off x="437721" y="990059"/>
            <a:ext cx="8268562" cy="1477328"/>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b="1" dirty="0">
                <a:latin typeface="Calibri" panose="020F0502020204030204" pitchFamily="34" charset="0"/>
                <a:ea typeface="Verdana" panose="020B0604030504040204" pitchFamily="34" charset="0"/>
                <a:cs typeface="Calibri" panose="020F0502020204030204" pitchFamily="34" charset="0"/>
              </a:rPr>
              <a:t>Methods of quantification</a:t>
            </a:r>
            <a:r>
              <a:rPr lang="en-US" altLang="ko-KR" dirty="0">
                <a:latin typeface="Calibri" panose="020F0502020204030204" pitchFamily="34" charset="0"/>
                <a:ea typeface="Verdana" panose="020B0604030504040204" pitchFamily="34" charset="0"/>
                <a:cs typeface="Calibri" panose="020F0502020204030204" pitchFamily="34" charset="0"/>
              </a:rPr>
              <a:t> whether the clusters are real.</a:t>
            </a:r>
          </a:p>
          <a:p>
            <a:pPr marL="742950" lvl="1" indent="-285750">
              <a:buFont typeface="Wingdings" panose="05000000000000000000" pitchFamily="2" charset="2"/>
              <a:buChar char="v"/>
            </a:pPr>
            <a:r>
              <a:rPr lang="en-US" altLang="ko-KR" b="1" dirty="0">
                <a:latin typeface="Calibri" panose="020F0502020204030204" pitchFamily="34" charset="0"/>
                <a:ea typeface="Verdana" panose="020B0604030504040204" pitchFamily="34" charset="0"/>
                <a:cs typeface="Calibri" panose="020F0502020204030204" pitchFamily="34" charset="0"/>
              </a:rPr>
              <a:t>Gap statistic</a:t>
            </a:r>
          </a:p>
          <a:p>
            <a:pPr marL="742950" lvl="1"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Taking logarithm of the WSS and comparing it to averages from simulated data with less structure.</a:t>
            </a:r>
          </a:p>
          <a:p>
            <a:pPr marL="742950" lvl="1"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p:txBody>
      </p:sp>
      <p:pic>
        <p:nvPicPr>
          <p:cNvPr id="5" name="그림 4">
            <a:extLst>
              <a:ext uri="{FF2B5EF4-FFF2-40B4-BE49-F238E27FC236}">
                <a16:creationId xmlns:a16="http://schemas.microsoft.com/office/drawing/2014/main" id="{F4CFAE18-D40B-41E1-8C4A-9412AE9194FF}"/>
              </a:ext>
            </a:extLst>
          </p:cNvPr>
          <p:cNvPicPr>
            <a:picLocks noChangeAspect="1"/>
          </p:cNvPicPr>
          <p:nvPr/>
        </p:nvPicPr>
        <p:blipFill>
          <a:blip r:embed="rId3"/>
          <a:stretch>
            <a:fillRect/>
          </a:stretch>
        </p:blipFill>
        <p:spPr>
          <a:xfrm>
            <a:off x="437717" y="2396941"/>
            <a:ext cx="4820323" cy="2638793"/>
          </a:xfrm>
          <a:prstGeom prst="rect">
            <a:avLst/>
          </a:prstGeom>
        </p:spPr>
      </p:pic>
      <p:pic>
        <p:nvPicPr>
          <p:cNvPr id="7" name="그림 6">
            <a:extLst>
              <a:ext uri="{FF2B5EF4-FFF2-40B4-BE49-F238E27FC236}">
                <a16:creationId xmlns:a16="http://schemas.microsoft.com/office/drawing/2014/main" id="{13561F2F-32ED-4FDA-B4E5-B2AE027213CD}"/>
              </a:ext>
            </a:extLst>
          </p:cNvPr>
          <p:cNvPicPr>
            <a:picLocks noChangeAspect="1"/>
          </p:cNvPicPr>
          <p:nvPr/>
        </p:nvPicPr>
        <p:blipFill>
          <a:blip r:embed="rId4"/>
          <a:stretch>
            <a:fillRect/>
          </a:stretch>
        </p:blipFill>
        <p:spPr>
          <a:xfrm>
            <a:off x="437717" y="5179608"/>
            <a:ext cx="3238952" cy="409632"/>
          </a:xfrm>
          <a:prstGeom prst="rect">
            <a:avLst/>
          </a:prstGeom>
        </p:spPr>
      </p:pic>
      <p:pic>
        <p:nvPicPr>
          <p:cNvPr id="12" name="그림 11">
            <a:extLst>
              <a:ext uri="{FF2B5EF4-FFF2-40B4-BE49-F238E27FC236}">
                <a16:creationId xmlns:a16="http://schemas.microsoft.com/office/drawing/2014/main" id="{E8BF0B1C-2202-4619-A834-9518BDEFED7D}"/>
              </a:ext>
            </a:extLst>
          </p:cNvPr>
          <p:cNvPicPr>
            <a:picLocks noChangeAspect="1"/>
          </p:cNvPicPr>
          <p:nvPr/>
        </p:nvPicPr>
        <p:blipFill>
          <a:blip r:embed="rId5"/>
          <a:stretch>
            <a:fillRect/>
          </a:stretch>
        </p:blipFill>
        <p:spPr>
          <a:xfrm>
            <a:off x="4056184" y="4653136"/>
            <a:ext cx="4001058" cy="514422"/>
          </a:xfrm>
          <a:prstGeom prst="rect">
            <a:avLst/>
          </a:prstGeom>
        </p:spPr>
      </p:pic>
      <p:pic>
        <p:nvPicPr>
          <p:cNvPr id="15" name="그림 14">
            <a:extLst>
              <a:ext uri="{FF2B5EF4-FFF2-40B4-BE49-F238E27FC236}">
                <a16:creationId xmlns:a16="http://schemas.microsoft.com/office/drawing/2014/main" id="{D9BB67BC-99E0-4B75-BF19-59F170E4D84A}"/>
              </a:ext>
            </a:extLst>
          </p:cNvPr>
          <p:cNvPicPr>
            <a:picLocks noChangeAspect="1"/>
          </p:cNvPicPr>
          <p:nvPr/>
        </p:nvPicPr>
        <p:blipFill>
          <a:blip r:embed="rId6"/>
          <a:stretch>
            <a:fillRect/>
          </a:stretch>
        </p:blipFill>
        <p:spPr>
          <a:xfrm>
            <a:off x="4093447" y="5065292"/>
            <a:ext cx="2638793" cy="638264"/>
          </a:xfrm>
          <a:prstGeom prst="rect">
            <a:avLst/>
          </a:prstGeom>
        </p:spPr>
      </p:pic>
      <p:pic>
        <p:nvPicPr>
          <p:cNvPr id="17" name="그림 16">
            <a:extLst>
              <a:ext uri="{FF2B5EF4-FFF2-40B4-BE49-F238E27FC236}">
                <a16:creationId xmlns:a16="http://schemas.microsoft.com/office/drawing/2014/main" id="{B9433BCA-0374-4B73-883D-8075A462B0F7}"/>
              </a:ext>
            </a:extLst>
          </p:cNvPr>
          <p:cNvPicPr>
            <a:picLocks noChangeAspect="1"/>
          </p:cNvPicPr>
          <p:nvPr/>
        </p:nvPicPr>
        <p:blipFill>
          <a:blip r:embed="rId7"/>
          <a:stretch>
            <a:fillRect/>
          </a:stretch>
        </p:blipFill>
        <p:spPr>
          <a:xfrm>
            <a:off x="1847191" y="5906133"/>
            <a:ext cx="4725059" cy="419158"/>
          </a:xfrm>
          <a:prstGeom prst="rect">
            <a:avLst/>
          </a:prstGeom>
        </p:spPr>
      </p:pic>
    </p:spTree>
    <p:extLst>
      <p:ext uri="{BB962C8B-B14F-4D97-AF65-F5344CB8AC3E}">
        <p14:creationId xmlns:p14="http://schemas.microsoft.com/office/powerpoint/2010/main" val="42893541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5.7 Validating and choosing the number of clusters</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23</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pic>
        <p:nvPicPr>
          <p:cNvPr id="3" name="그림 2">
            <a:extLst>
              <a:ext uri="{FF2B5EF4-FFF2-40B4-BE49-F238E27FC236}">
                <a16:creationId xmlns:a16="http://schemas.microsoft.com/office/drawing/2014/main" id="{B96C34BF-CBB8-41EA-9AB4-7757B7D307D0}"/>
              </a:ext>
            </a:extLst>
          </p:cNvPr>
          <p:cNvPicPr>
            <a:picLocks noChangeAspect="1"/>
          </p:cNvPicPr>
          <p:nvPr/>
        </p:nvPicPr>
        <p:blipFill>
          <a:blip r:embed="rId3"/>
          <a:stretch>
            <a:fillRect/>
          </a:stretch>
        </p:blipFill>
        <p:spPr>
          <a:xfrm>
            <a:off x="437720" y="878483"/>
            <a:ext cx="8268562" cy="3109253"/>
          </a:xfrm>
          <a:prstGeom prst="rect">
            <a:avLst/>
          </a:prstGeom>
        </p:spPr>
      </p:pic>
    </p:spTree>
    <p:extLst>
      <p:ext uri="{BB962C8B-B14F-4D97-AF65-F5344CB8AC3E}">
        <p14:creationId xmlns:p14="http://schemas.microsoft.com/office/powerpoint/2010/main" val="246653194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5.7 Validating and choosing the number of clusters</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24</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pic>
        <p:nvPicPr>
          <p:cNvPr id="5" name="그림 4">
            <a:extLst>
              <a:ext uri="{FF2B5EF4-FFF2-40B4-BE49-F238E27FC236}">
                <a16:creationId xmlns:a16="http://schemas.microsoft.com/office/drawing/2014/main" id="{2DDACFC6-0873-4B67-805F-8C33DC74C0A6}"/>
              </a:ext>
            </a:extLst>
          </p:cNvPr>
          <p:cNvPicPr>
            <a:picLocks noChangeAspect="1"/>
          </p:cNvPicPr>
          <p:nvPr/>
        </p:nvPicPr>
        <p:blipFill rotWithShape="1">
          <a:blip r:embed="rId3"/>
          <a:srcRect t="23070" b="39583"/>
          <a:stretch/>
        </p:blipFill>
        <p:spPr>
          <a:xfrm>
            <a:off x="437720" y="1558815"/>
            <a:ext cx="5906324" cy="1981683"/>
          </a:xfrm>
          <a:prstGeom prst="rect">
            <a:avLst/>
          </a:prstGeom>
        </p:spPr>
      </p:pic>
      <p:pic>
        <p:nvPicPr>
          <p:cNvPr id="12" name="그림 11">
            <a:extLst>
              <a:ext uri="{FF2B5EF4-FFF2-40B4-BE49-F238E27FC236}">
                <a16:creationId xmlns:a16="http://schemas.microsoft.com/office/drawing/2014/main" id="{DACD16E6-1D35-46F0-A9E6-FC76B29A49F5}"/>
              </a:ext>
            </a:extLst>
          </p:cNvPr>
          <p:cNvPicPr>
            <a:picLocks noChangeAspect="1"/>
          </p:cNvPicPr>
          <p:nvPr/>
        </p:nvPicPr>
        <p:blipFill rotWithShape="1">
          <a:blip r:embed="rId3"/>
          <a:srcRect b="89143"/>
          <a:stretch/>
        </p:blipFill>
        <p:spPr>
          <a:xfrm>
            <a:off x="437720" y="948904"/>
            <a:ext cx="5906324" cy="576064"/>
          </a:xfrm>
          <a:prstGeom prst="rect">
            <a:avLst/>
          </a:prstGeom>
        </p:spPr>
      </p:pic>
      <p:sp>
        <p:nvSpPr>
          <p:cNvPr id="11" name="TextBox 10">
            <a:extLst>
              <a:ext uri="{FF2B5EF4-FFF2-40B4-BE49-F238E27FC236}">
                <a16:creationId xmlns:a16="http://schemas.microsoft.com/office/drawing/2014/main" id="{EFDE4F44-0936-4709-A6A5-0203FE9F6A84}"/>
              </a:ext>
            </a:extLst>
          </p:cNvPr>
          <p:cNvSpPr txBox="1"/>
          <p:nvPr/>
        </p:nvSpPr>
        <p:spPr>
          <a:xfrm>
            <a:off x="5014392" y="2242948"/>
            <a:ext cx="3672408" cy="954107"/>
          </a:xfrm>
          <a:prstGeom prst="rect">
            <a:avLst/>
          </a:prstGeom>
          <a:noFill/>
        </p:spPr>
        <p:txBody>
          <a:bodyPr wrap="square" rtlCol="0">
            <a:spAutoFit/>
          </a:bodyPr>
          <a:lstStyle/>
          <a:p>
            <a:r>
              <a:rPr lang="en-US" altLang="ko-KR" sz="1400" dirty="0"/>
              <a:t>k1: The first value of k for which the gap is not larger than the first local maximum minus a </a:t>
            </a:r>
            <a:r>
              <a:rPr lang="en-US" altLang="ko-KR" sz="1400" b="1" dirty="0"/>
              <a:t>standard error</a:t>
            </a:r>
            <a:r>
              <a:rPr lang="en-US" altLang="ko-KR" sz="1400" dirty="0"/>
              <a:t>.</a:t>
            </a:r>
          </a:p>
          <a:p>
            <a:r>
              <a:rPr lang="en-US" altLang="ko-KR" sz="1400" dirty="0"/>
              <a:t>k2: The smallest k such that </a:t>
            </a:r>
            <a:endParaRPr lang="ko-KR" altLang="en-US" sz="1400" dirty="0"/>
          </a:p>
        </p:txBody>
      </p:sp>
      <p:pic>
        <p:nvPicPr>
          <p:cNvPr id="14" name="그림 13">
            <a:extLst>
              <a:ext uri="{FF2B5EF4-FFF2-40B4-BE49-F238E27FC236}">
                <a16:creationId xmlns:a16="http://schemas.microsoft.com/office/drawing/2014/main" id="{7EE0C4A7-9818-473D-B4DD-D2EDAFF3857D}"/>
              </a:ext>
            </a:extLst>
          </p:cNvPr>
          <p:cNvPicPr>
            <a:picLocks noChangeAspect="1"/>
          </p:cNvPicPr>
          <p:nvPr/>
        </p:nvPicPr>
        <p:blipFill rotWithShape="1">
          <a:blip r:embed="rId4"/>
          <a:srcRect r="54090"/>
          <a:stretch/>
        </p:blipFill>
        <p:spPr>
          <a:xfrm>
            <a:off x="5050185" y="3124019"/>
            <a:ext cx="2169283" cy="419158"/>
          </a:xfrm>
          <a:prstGeom prst="rect">
            <a:avLst/>
          </a:prstGeom>
        </p:spPr>
      </p:pic>
      <p:pic>
        <p:nvPicPr>
          <p:cNvPr id="15" name="그림 14">
            <a:extLst>
              <a:ext uri="{FF2B5EF4-FFF2-40B4-BE49-F238E27FC236}">
                <a16:creationId xmlns:a16="http://schemas.microsoft.com/office/drawing/2014/main" id="{0DBDAF6C-B171-496B-91CF-5054B97E0B8E}"/>
              </a:ext>
            </a:extLst>
          </p:cNvPr>
          <p:cNvPicPr>
            <a:picLocks noChangeAspect="1"/>
          </p:cNvPicPr>
          <p:nvPr/>
        </p:nvPicPr>
        <p:blipFill rotWithShape="1">
          <a:blip r:embed="rId5"/>
          <a:srcRect r="35523"/>
          <a:stretch/>
        </p:blipFill>
        <p:spPr>
          <a:xfrm>
            <a:off x="437720" y="3643865"/>
            <a:ext cx="5286408" cy="3032825"/>
          </a:xfrm>
          <a:prstGeom prst="rect">
            <a:avLst/>
          </a:prstGeom>
        </p:spPr>
      </p:pic>
      <p:pic>
        <p:nvPicPr>
          <p:cNvPr id="17" name="그림 16">
            <a:extLst>
              <a:ext uri="{FF2B5EF4-FFF2-40B4-BE49-F238E27FC236}">
                <a16:creationId xmlns:a16="http://schemas.microsoft.com/office/drawing/2014/main" id="{71727CDF-6CD6-451E-8F91-15931597D025}"/>
              </a:ext>
            </a:extLst>
          </p:cNvPr>
          <p:cNvPicPr>
            <a:picLocks noChangeAspect="1"/>
          </p:cNvPicPr>
          <p:nvPr/>
        </p:nvPicPr>
        <p:blipFill rotWithShape="1">
          <a:blip r:embed="rId5"/>
          <a:srcRect l="70625" t="14319" b="16861"/>
          <a:stretch/>
        </p:blipFill>
        <p:spPr>
          <a:xfrm>
            <a:off x="6228184" y="4078126"/>
            <a:ext cx="2408444" cy="2087178"/>
          </a:xfrm>
          <a:prstGeom prst="rect">
            <a:avLst/>
          </a:prstGeom>
        </p:spPr>
      </p:pic>
    </p:spTree>
    <p:extLst>
      <p:ext uri="{BB962C8B-B14F-4D97-AF65-F5344CB8AC3E}">
        <p14:creationId xmlns:p14="http://schemas.microsoft.com/office/powerpoint/2010/main" val="148007747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5.7 Validating and choosing the number of clusters</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25</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
        <p:nvSpPr>
          <p:cNvPr id="36" name="TextBox 35">
            <a:extLst>
              <a:ext uri="{FF2B5EF4-FFF2-40B4-BE49-F238E27FC236}">
                <a16:creationId xmlns:a16="http://schemas.microsoft.com/office/drawing/2014/main" id="{701F5DF4-0432-4B53-A950-37D66F0F5079}"/>
              </a:ext>
            </a:extLst>
          </p:cNvPr>
          <p:cNvSpPr txBox="1"/>
          <p:nvPr/>
        </p:nvSpPr>
        <p:spPr>
          <a:xfrm>
            <a:off x="437721" y="990059"/>
            <a:ext cx="8268562" cy="1754326"/>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b="1" dirty="0">
                <a:latin typeface="Calibri" panose="020F0502020204030204" pitchFamily="34" charset="0"/>
                <a:ea typeface="Verdana" panose="020B0604030504040204" pitchFamily="34" charset="0"/>
                <a:cs typeface="Calibri" panose="020F0502020204030204" pitchFamily="34" charset="0"/>
              </a:rPr>
              <a:t>Methods of quantification</a:t>
            </a:r>
            <a:r>
              <a:rPr lang="en-US" altLang="ko-KR" dirty="0">
                <a:latin typeface="Calibri" panose="020F0502020204030204" pitchFamily="34" charset="0"/>
                <a:ea typeface="Verdana" panose="020B0604030504040204" pitchFamily="34" charset="0"/>
                <a:cs typeface="Calibri" panose="020F0502020204030204" pitchFamily="34" charset="0"/>
              </a:rPr>
              <a:t> whether the clusters are real.</a:t>
            </a:r>
          </a:p>
          <a:p>
            <a:pPr marL="742950" lvl="1"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Bootstrap</a:t>
            </a:r>
          </a:p>
          <a:p>
            <a:pPr marL="1200150" lvl="2"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In </a:t>
            </a:r>
            <a:r>
              <a:rPr lang="en-US" altLang="ko-KR" dirty="0" err="1">
                <a:latin typeface="Calibri" panose="020F0502020204030204" pitchFamily="34" charset="0"/>
                <a:ea typeface="Verdana" panose="020B0604030504040204" pitchFamily="34" charset="0"/>
                <a:cs typeface="Calibri" panose="020F0502020204030204" pitchFamily="34" charset="0"/>
              </a:rPr>
              <a:t>Hiiragi</a:t>
            </a:r>
            <a:r>
              <a:rPr lang="en-US" altLang="ko-KR" dirty="0">
                <a:latin typeface="Calibri" panose="020F0502020204030204" pitchFamily="34" charset="0"/>
                <a:ea typeface="Verdana" panose="020B0604030504040204" pitchFamily="34" charset="0"/>
                <a:cs typeface="Calibri" panose="020F0502020204030204" pitchFamily="34" charset="0"/>
              </a:rPr>
              <a:t>, the inner cell mass of the mouse blastocyst in  embryonic day 3.5 (E3.5) falls “naturally” into two clusters corresponding to pluripotent epiblast (EPI) versus primitive endoderm (PE), while the data for embryonic day 3.25 (E3.25) do not yet show this symmetry breaking.</a:t>
            </a:r>
          </a:p>
        </p:txBody>
      </p:sp>
      <p:pic>
        <p:nvPicPr>
          <p:cNvPr id="3" name="그림 2">
            <a:extLst>
              <a:ext uri="{FF2B5EF4-FFF2-40B4-BE49-F238E27FC236}">
                <a16:creationId xmlns:a16="http://schemas.microsoft.com/office/drawing/2014/main" id="{11C5DB1F-B1BD-4AB5-AA4C-8A619960C98C}"/>
              </a:ext>
            </a:extLst>
          </p:cNvPr>
          <p:cNvPicPr>
            <a:picLocks noChangeAspect="1"/>
          </p:cNvPicPr>
          <p:nvPr/>
        </p:nvPicPr>
        <p:blipFill>
          <a:blip r:embed="rId3"/>
          <a:stretch>
            <a:fillRect/>
          </a:stretch>
        </p:blipFill>
        <p:spPr>
          <a:xfrm>
            <a:off x="437720" y="2770731"/>
            <a:ext cx="5953956" cy="3924848"/>
          </a:xfrm>
          <a:prstGeom prst="rect">
            <a:avLst/>
          </a:prstGeom>
        </p:spPr>
      </p:pic>
    </p:spTree>
    <p:extLst>
      <p:ext uri="{BB962C8B-B14F-4D97-AF65-F5344CB8AC3E}">
        <p14:creationId xmlns:p14="http://schemas.microsoft.com/office/powerpoint/2010/main" val="5475896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5.7 Validating and choosing the number of clusters</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26</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pic>
        <p:nvPicPr>
          <p:cNvPr id="5" name="그림 4">
            <a:extLst>
              <a:ext uri="{FF2B5EF4-FFF2-40B4-BE49-F238E27FC236}">
                <a16:creationId xmlns:a16="http://schemas.microsoft.com/office/drawing/2014/main" id="{B6F39D36-0E1C-41C1-955A-F791D53C8275}"/>
              </a:ext>
            </a:extLst>
          </p:cNvPr>
          <p:cNvPicPr>
            <a:picLocks noChangeAspect="1"/>
          </p:cNvPicPr>
          <p:nvPr/>
        </p:nvPicPr>
        <p:blipFill rotWithShape="1">
          <a:blip r:embed="rId3"/>
          <a:srcRect b="82271"/>
          <a:stretch/>
        </p:blipFill>
        <p:spPr>
          <a:xfrm>
            <a:off x="437720" y="1052737"/>
            <a:ext cx="5944430" cy="792088"/>
          </a:xfrm>
          <a:prstGeom prst="rect">
            <a:avLst/>
          </a:prstGeom>
        </p:spPr>
      </p:pic>
      <p:pic>
        <p:nvPicPr>
          <p:cNvPr id="11" name="그림 10">
            <a:extLst>
              <a:ext uri="{FF2B5EF4-FFF2-40B4-BE49-F238E27FC236}">
                <a16:creationId xmlns:a16="http://schemas.microsoft.com/office/drawing/2014/main" id="{E5427912-767B-473F-9F3A-243C62A3D801}"/>
              </a:ext>
            </a:extLst>
          </p:cNvPr>
          <p:cNvPicPr>
            <a:picLocks noChangeAspect="1"/>
          </p:cNvPicPr>
          <p:nvPr/>
        </p:nvPicPr>
        <p:blipFill rotWithShape="1">
          <a:blip r:embed="rId3"/>
          <a:srcRect t="38680"/>
          <a:stretch/>
        </p:blipFill>
        <p:spPr>
          <a:xfrm>
            <a:off x="437720" y="1834531"/>
            <a:ext cx="5944430" cy="2739657"/>
          </a:xfrm>
          <a:prstGeom prst="rect">
            <a:avLst/>
          </a:prstGeom>
        </p:spPr>
      </p:pic>
      <p:pic>
        <p:nvPicPr>
          <p:cNvPr id="7" name="그림 6">
            <a:extLst>
              <a:ext uri="{FF2B5EF4-FFF2-40B4-BE49-F238E27FC236}">
                <a16:creationId xmlns:a16="http://schemas.microsoft.com/office/drawing/2014/main" id="{2D984469-E481-4BE8-90A3-B701CAB55432}"/>
              </a:ext>
            </a:extLst>
          </p:cNvPr>
          <p:cNvPicPr>
            <a:picLocks noChangeAspect="1"/>
          </p:cNvPicPr>
          <p:nvPr/>
        </p:nvPicPr>
        <p:blipFill>
          <a:blip r:embed="rId4"/>
          <a:stretch>
            <a:fillRect/>
          </a:stretch>
        </p:blipFill>
        <p:spPr>
          <a:xfrm>
            <a:off x="6553200" y="1052737"/>
            <a:ext cx="1630969" cy="2655552"/>
          </a:xfrm>
          <a:prstGeom prst="rect">
            <a:avLst/>
          </a:prstGeom>
        </p:spPr>
      </p:pic>
      <p:pic>
        <p:nvPicPr>
          <p:cNvPr id="13" name="그림 12">
            <a:extLst>
              <a:ext uri="{FF2B5EF4-FFF2-40B4-BE49-F238E27FC236}">
                <a16:creationId xmlns:a16="http://schemas.microsoft.com/office/drawing/2014/main" id="{035374E1-FC07-4A45-9870-B34D500CAF00}"/>
              </a:ext>
            </a:extLst>
          </p:cNvPr>
          <p:cNvPicPr>
            <a:picLocks noChangeAspect="1"/>
          </p:cNvPicPr>
          <p:nvPr/>
        </p:nvPicPr>
        <p:blipFill>
          <a:blip r:embed="rId5"/>
          <a:stretch>
            <a:fillRect/>
          </a:stretch>
        </p:blipFill>
        <p:spPr>
          <a:xfrm>
            <a:off x="6386992" y="3755505"/>
            <a:ext cx="2561353" cy="2602889"/>
          </a:xfrm>
          <a:prstGeom prst="rect">
            <a:avLst/>
          </a:prstGeom>
        </p:spPr>
      </p:pic>
    </p:spTree>
    <p:extLst>
      <p:ext uri="{BB962C8B-B14F-4D97-AF65-F5344CB8AC3E}">
        <p14:creationId xmlns:p14="http://schemas.microsoft.com/office/powerpoint/2010/main" val="331368401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5.8 Clustering as a means for denoising</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27</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
        <p:nvSpPr>
          <p:cNvPr id="12" name="TextBox 11">
            <a:extLst>
              <a:ext uri="{FF2B5EF4-FFF2-40B4-BE49-F238E27FC236}">
                <a16:creationId xmlns:a16="http://schemas.microsoft.com/office/drawing/2014/main" id="{E96A180D-C5B2-4C5C-827B-B0F963A0A2B6}"/>
              </a:ext>
            </a:extLst>
          </p:cNvPr>
          <p:cNvSpPr txBox="1"/>
          <p:nvPr/>
        </p:nvSpPr>
        <p:spPr>
          <a:xfrm>
            <a:off x="437721" y="990059"/>
            <a:ext cx="8268562" cy="3970318"/>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Noisy observations with </a:t>
            </a:r>
            <a:r>
              <a:rPr lang="en-US" altLang="ko-KR" b="1" dirty="0">
                <a:latin typeface="Calibri" panose="020F0502020204030204" pitchFamily="34" charset="0"/>
                <a:ea typeface="Verdana" panose="020B0604030504040204" pitchFamily="34" charset="0"/>
                <a:cs typeface="Calibri" panose="020F0502020204030204" pitchFamily="34" charset="0"/>
              </a:rPr>
              <a:t>different baseline frequencies</a:t>
            </a:r>
          </a:p>
          <a:p>
            <a:pPr marL="285750" indent="-285750">
              <a:buFont typeface="Wingdings" panose="05000000000000000000" pitchFamily="2" charset="2"/>
              <a:buChar char="v"/>
            </a:pPr>
            <a:endParaRPr lang="en-US" altLang="ko-KR" b="1"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b="1"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b="1"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b="1"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b="1"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b="1"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b="1"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b="1"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b="1"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b="1"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The methods based on similarities suffer from the biases inherent in the </a:t>
            </a:r>
            <a:r>
              <a:rPr lang="en-US" altLang="ko-KR" b="1" dirty="0">
                <a:latin typeface="Calibri" panose="020F0502020204030204" pitchFamily="34" charset="0"/>
                <a:ea typeface="Verdana" panose="020B0604030504040204" pitchFamily="34" charset="0"/>
                <a:cs typeface="Calibri" panose="020F0502020204030204" pitchFamily="34" charset="0"/>
              </a:rPr>
              <a:t>representativeness</a:t>
            </a:r>
            <a:r>
              <a:rPr lang="en-US" altLang="ko-KR" dirty="0">
                <a:latin typeface="Calibri" panose="020F0502020204030204" pitchFamily="34" charset="0"/>
                <a:ea typeface="Verdana" panose="020B0604030504040204" pitchFamily="34" charset="0"/>
                <a:cs typeface="Calibri" panose="020F0502020204030204" pitchFamily="34" charset="0"/>
              </a:rPr>
              <a:t> heuristic.</a:t>
            </a:r>
          </a:p>
        </p:txBody>
      </p:sp>
      <p:pic>
        <p:nvPicPr>
          <p:cNvPr id="3" name="그림 2">
            <a:extLst>
              <a:ext uri="{FF2B5EF4-FFF2-40B4-BE49-F238E27FC236}">
                <a16:creationId xmlns:a16="http://schemas.microsoft.com/office/drawing/2014/main" id="{CEF898B1-20D0-4C18-A28D-4CE4EED95B1E}"/>
              </a:ext>
            </a:extLst>
          </p:cNvPr>
          <p:cNvPicPr>
            <a:picLocks noChangeAspect="1"/>
          </p:cNvPicPr>
          <p:nvPr/>
        </p:nvPicPr>
        <p:blipFill>
          <a:blip r:embed="rId3"/>
          <a:stretch>
            <a:fillRect/>
          </a:stretch>
        </p:blipFill>
        <p:spPr>
          <a:xfrm>
            <a:off x="437720" y="1484784"/>
            <a:ext cx="5982535" cy="2781688"/>
          </a:xfrm>
          <a:prstGeom prst="rect">
            <a:avLst/>
          </a:prstGeom>
        </p:spPr>
      </p:pic>
      <p:pic>
        <p:nvPicPr>
          <p:cNvPr id="15" name="그림 14">
            <a:extLst>
              <a:ext uri="{FF2B5EF4-FFF2-40B4-BE49-F238E27FC236}">
                <a16:creationId xmlns:a16="http://schemas.microsoft.com/office/drawing/2014/main" id="{85B8FBB9-CFA3-4B9E-AAAB-57E9908F1DEF}"/>
              </a:ext>
            </a:extLst>
          </p:cNvPr>
          <p:cNvPicPr>
            <a:picLocks noChangeAspect="1"/>
          </p:cNvPicPr>
          <p:nvPr/>
        </p:nvPicPr>
        <p:blipFill>
          <a:blip r:embed="rId4"/>
          <a:stretch>
            <a:fillRect/>
          </a:stretch>
        </p:blipFill>
        <p:spPr>
          <a:xfrm>
            <a:off x="6420255" y="1844824"/>
            <a:ext cx="2538440" cy="1974342"/>
          </a:xfrm>
          <a:prstGeom prst="rect">
            <a:avLst/>
          </a:prstGeom>
        </p:spPr>
      </p:pic>
    </p:spTree>
    <p:extLst>
      <p:ext uri="{BB962C8B-B14F-4D97-AF65-F5344CB8AC3E}">
        <p14:creationId xmlns:p14="http://schemas.microsoft.com/office/powerpoint/2010/main" val="150400537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5.8 Clustering as a means for denoising</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28</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pic>
        <p:nvPicPr>
          <p:cNvPr id="5" name="그림 4">
            <a:extLst>
              <a:ext uri="{FF2B5EF4-FFF2-40B4-BE49-F238E27FC236}">
                <a16:creationId xmlns:a16="http://schemas.microsoft.com/office/drawing/2014/main" id="{D5010C68-6A07-45B5-9CAA-393CCF62A87C}"/>
              </a:ext>
            </a:extLst>
          </p:cNvPr>
          <p:cNvPicPr>
            <a:picLocks noChangeAspect="1"/>
          </p:cNvPicPr>
          <p:nvPr/>
        </p:nvPicPr>
        <p:blipFill rotWithShape="1">
          <a:blip r:embed="rId3"/>
          <a:srcRect r="37400" b="83104"/>
          <a:stretch/>
        </p:blipFill>
        <p:spPr>
          <a:xfrm>
            <a:off x="425566" y="1318159"/>
            <a:ext cx="5724128" cy="918790"/>
          </a:xfrm>
          <a:prstGeom prst="rect">
            <a:avLst/>
          </a:prstGeom>
        </p:spPr>
      </p:pic>
      <p:pic>
        <p:nvPicPr>
          <p:cNvPr id="13" name="그림 12">
            <a:extLst>
              <a:ext uri="{FF2B5EF4-FFF2-40B4-BE49-F238E27FC236}">
                <a16:creationId xmlns:a16="http://schemas.microsoft.com/office/drawing/2014/main" id="{5946068F-4A00-424D-BE38-D28F9FF2065B}"/>
              </a:ext>
            </a:extLst>
          </p:cNvPr>
          <p:cNvPicPr>
            <a:picLocks noChangeAspect="1"/>
          </p:cNvPicPr>
          <p:nvPr/>
        </p:nvPicPr>
        <p:blipFill rotWithShape="1">
          <a:blip r:embed="rId3"/>
          <a:srcRect l="68900" t="57945"/>
          <a:stretch/>
        </p:blipFill>
        <p:spPr>
          <a:xfrm>
            <a:off x="6156176" y="2288283"/>
            <a:ext cx="2843808" cy="2286933"/>
          </a:xfrm>
          <a:prstGeom prst="rect">
            <a:avLst/>
          </a:prstGeom>
        </p:spPr>
      </p:pic>
      <p:pic>
        <p:nvPicPr>
          <p:cNvPr id="14" name="그림 13">
            <a:extLst>
              <a:ext uri="{FF2B5EF4-FFF2-40B4-BE49-F238E27FC236}">
                <a16:creationId xmlns:a16="http://schemas.microsoft.com/office/drawing/2014/main" id="{DABDC4C7-FBD5-4C50-A388-10C0CD3B528A}"/>
              </a:ext>
            </a:extLst>
          </p:cNvPr>
          <p:cNvPicPr>
            <a:picLocks noChangeAspect="1"/>
          </p:cNvPicPr>
          <p:nvPr/>
        </p:nvPicPr>
        <p:blipFill rotWithShape="1">
          <a:blip r:embed="rId3"/>
          <a:srcRect t="28813" r="37400" b="65890"/>
          <a:stretch/>
        </p:blipFill>
        <p:spPr>
          <a:xfrm>
            <a:off x="425566" y="2276873"/>
            <a:ext cx="5724128" cy="288032"/>
          </a:xfrm>
          <a:prstGeom prst="rect">
            <a:avLst/>
          </a:prstGeom>
        </p:spPr>
      </p:pic>
      <p:pic>
        <p:nvPicPr>
          <p:cNvPr id="16" name="그림 15">
            <a:extLst>
              <a:ext uri="{FF2B5EF4-FFF2-40B4-BE49-F238E27FC236}">
                <a16:creationId xmlns:a16="http://schemas.microsoft.com/office/drawing/2014/main" id="{6F07DAB6-EA55-4FE7-8AAF-8B5472033776}"/>
              </a:ext>
            </a:extLst>
          </p:cNvPr>
          <p:cNvPicPr>
            <a:picLocks noChangeAspect="1"/>
          </p:cNvPicPr>
          <p:nvPr/>
        </p:nvPicPr>
        <p:blipFill rotWithShape="1">
          <a:blip r:embed="rId3"/>
          <a:srcRect t="57945" r="37400" b="8951"/>
          <a:stretch/>
        </p:blipFill>
        <p:spPr>
          <a:xfrm>
            <a:off x="425566" y="2652454"/>
            <a:ext cx="5724128" cy="1800192"/>
          </a:xfrm>
          <a:prstGeom prst="rect">
            <a:avLst/>
          </a:prstGeom>
        </p:spPr>
      </p:pic>
    </p:spTree>
    <p:extLst>
      <p:ext uri="{BB962C8B-B14F-4D97-AF65-F5344CB8AC3E}">
        <p14:creationId xmlns:p14="http://schemas.microsoft.com/office/powerpoint/2010/main" val="57220799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5.8 Clustering as a means for denoising</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29</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
        <p:nvSpPr>
          <p:cNvPr id="12" name="TextBox 11">
            <a:extLst>
              <a:ext uri="{FF2B5EF4-FFF2-40B4-BE49-F238E27FC236}">
                <a16:creationId xmlns:a16="http://schemas.microsoft.com/office/drawing/2014/main" id="{E96A180D-C5B2-4C5C-827B-B0F963A0A2B6}"/>
              </a:ext>
            </a:extLst>
          </p:cNvPr>
          <p:cNvSpPr txBox="1"/>
          <p:nvPr/>
        </p:nvSpPr>
        <p:spPr>
          <a:xfrm>
            <a:off x="437721" y="990059"/>
            <a:ext cx="8268562" cy="1200329"/>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Denoising sequencing errors</a:t>
            </a:r>
          </a:p>
          <a:p>
            <a:pPr marL="742950" lvl="1"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DADA method (Divisive Amplicon Denoising Algorithm)</a:t>
            </a:r>
          </a:p>
          <a:p>
            <a:pPr marL="742950" lvl="1"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A parameterized model of substitution errors that distinguishes sequencing errors from real biological variation.</a:t>
            </a:r>
          </a:p>
        </p:txBody>
      </p:sp>
      <p:pic>
        <p:nvPicPr>
          <p:cNvPr id="5" name="그림 4">
            <a:extLst>
              <a:ext uri="{FF2B5EF4-FFF2-40B4-BE49-F238E27FC236}">
                <a16:creationId xmlns:a16="http://schemas.microsoft.com/office/drawing/2014/main" id="{2CA00846-F8E0-49E1-8D45-C09EBFC7EC6B}"/>
              </a:ext>
            </a:extLst>
          </p:cNvPr>
          <p:cNvPicPr>
            <a:picLocks noChangeAspect="1"/>
          </p:cNvPicPr>
          <p:nvPr/>
        </p:nvPicPr>
        <p:blipFill>
          <a:blip r:embed="rId3"/>
          <a:stretch>
            <a:fillRect/>
          </a:stretch>
        </p:blipFill>
        <p:spPr>
          <a:xfrm>
            <a:off x="437720" y="2196651"/>
            <a:ext cx="5934903" cy="1228896"/>
          </a:xfrm>
          <a:prstGeom prst="rect">
            <a:avLst/>
          </a:prstGeom>
        </p:spPr>
      </p:pic>
      <p:pic>
        <p:nvPicPr>
          <p:cNvPr id="7" name="그림 6">
            <a:extLst>
              <a:ext uri="{FF2B5EF4-FFF2-40B4-BE49-F238E27FC236}">
                <a16:creationId xmlns:a16="http://schemas.microsoft.com/office/drawing/2014/main" id="{F66B3B66-D504-4973-B94E-369CE3C32F97}"/>
              </a:ext>
            </a:extLst>
          </p:cNvPr>
          <p:cNvPicPr>
            <a:picLocks noChangeAspect="1"/>
          </p:cNvPicPr>
          <p:nvPr/>
        </p:nvPicPr>
        <p:blipFill rotWithShape="1">
          <a:blip r:embed="rId4"/>
          <a:srcRect b="93758"/>
          <a:stretch/>
        </p:blipFill>
        <p:spPr>
          <a:xfrm>
            <a:off x="467544" y="3425547"/>
            <a:ext cx="5744377" cy="290791"/>
          </a:xfrm>
          <a:prstGeom prst="rect">
            <a:avLst/>
          </a:prstGeom>
        </p:spPr>
      </p:pic>
      <p:pic>
        <p:nvPicPr>
          <p:cNvPr id="14" name="그림 13">
            <a:extLst>
              <a:ext uri="{FF2B5EF4-FFF2-40B4-BE49-F238E27FC236}">
                <a16:creationId xmlns:a16="http://schemas.microsoft.com/office/drawing/2014/main" id="{61392A08-3099-4523-9BF3-A71597D3F42D}"/>
              </a:ext>
            </a:extLst>
          </p:cNvPr>
          <p:cNvPicPr>
            <a:picLocks noChangeAspect="1"/>
          </p:cNvPicPr>
          <p:nvPr/>
        </p:nvPicPr>
        <p:blipFill rotWithShape="1">
          <a:blip r:embed="rId4"/>
          <a:srcRect t="8696"/>
          <a:stretch/>
        </p:blipFill>
        <p:spPr>
          <a:xfrm>
            <a:off x="4658085" y="2213527"/>
            <a:ext cx="4378411" cy="3241868"/>
          </a:xfrm>
          <a:prstGeom prst="rect">
            <a:avLst/>
          </a:prstGeom>
        </p:spPr>
      </p:pic>
    </p:spTree>
    <p:extLst>
      <p:ext uri="{BB962C8B-B14F-4D97-AF65-F5344CB8AC3E}">
        <p14:creationId xmlns:p14="http://schemas.microsoft.com/office/powerpoint/2010/main" val="40580597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5.2 What are the data and why do we cluster them?</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3</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pic>
        <p:nvPicPr>
          <p:cNvPr id="1026" name="Picture 2" descr="&#10;This map of London was created by John Snow in 1854. London was experiencing a deadly cholera epidemic, when Snow tracked the cases on this map. The cholera cases are highlighted in black. Using this map, Snow and other scientists were able to trace the cholera outbreak to a single infected water pump.">
            <a:extLst>
              <a:ext uri="{FF2B5EF4-FFF2-40B4-BE49-F238E27FC236}">
                <a16:creationId xmlns:a16="http://schemas.microsoft.com/office/drawing/2014/main" id="{433EC81A-FAB7-4052-B7E3-7685893113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372" y="2668221"/>
            <a:ext cx="3954710" cy="296809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E5F4C5D-E7FC-44D0-9169-8DB6CC68C77C}"/>
              </a:ext>
            </a:extLst>
          </p:cNvPr>
          <p:cNvSpPr txBox="1"/>
          <p:nvPr/>
        </p:nvSpPr>
        <p:spPr>
          <a:xfrm>
            <a:off x="579379" y="5636315"/>
            <a:ext cx="3960440" cy="230832"/>
          </a:xfrm>
          <a:prstGeom prst="rect">
            <a:avLst/>
          </a:prstGeom>
          <a:noFill/>
        </p:spPr>
        <p:txBody>
          <a:bodyPr wrap="square">
            <a:spAutoFit/>
          </a:bodyPr>
          <a:lstStyle/>
          <a:p>
            <a:r>
              <a:rPr lang="ko-KR" altLang="en-US" sz="900" dirty="0"/>
              <a:t>https://www.nationalgeographic.org/activity/mapping-london-epidemic/</a:t>
            </a:r>
          </a:p>
        </p:txBody>
      </p:sp>
      <p:sp>
        <p:nvSpPr>
          <p:cNvPr id="16" name="TextBox 15">
            <a:extLst>
              <a:ext uri="{FF2B5EF4-FFF2-40B4-BE49-F238E27FC236}">
                <a16:creationId xmlns:a16="http://schemas.microsoft.com/office/drawing/2014/main" id="{DE032C85-EE5C-4959-B6D8-AD251C266407}"/>
              </a:ext>
            </a:extLst>
          </p:cNvPr>
          <p:cNvSpPr txBox="1"/>
          <p:nvPr/>
        </p:nvSpPr>
        <p:spPr>
          <a:xfrm>
            <a:off x="437721" y="990059"/>
            <a:ext cx="8268562" cy="923330"/>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John Snow made a map of Cholera cases and identified the proximity of dense clusters of cases to the </a:t>
            </a:r>
            <a:r>
              <a:rPr lang="en-US" altLang="ko-KR" dirty="0" err="1">
                <a:latin typeface="Calibri" panose="020F0502020204030204" pitchFamily="34" charset="0"/>
                <a:ea typeface="Verdana" panose="020B0604030504040204" pitchFamily="34" charset="0"/>
                <a:cs typeface="Calibri" panose="020F0502020204030204" pitchFamily="34" charset="0"/>
              </a:rPr>
              <a:t>Broadstreet</a:t>
            </a:r>
            <a:r>
              <a:rPr lang="en-US" altLang="ko-KR" dirty="0">
                <a:latin typeface="Calibri" panose="020F0502020204030204" pitchFamily="34" charset="0"/>
                <a:ea typeface="Verdana" panose="020B0604030504040204" pitchFamily="34" charset="0"/>
                <a:cs typeface="Calibri" panose="020F0502020204030204" pitchFamily="34" charset="0"/>
              </a:rPr>
              <a:t> pump.</a:t>
            </a:r>
          </a:p>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In World War II, the bombings were randomly distributed without any patterns.</a:t>
            </a:r>
          </a:p>
        </p:txBody>
      </p:sp>
      <p:pic>
        <p:nvPicPr>
          <p:cNvPr id="1028" name="Picture 4">
            <a:extLst>
              <a:ext uri="{FF2B5EF4-FFF2-40B4-BE49-F238E27FC236}">
                <a16:creationId xmlns:a16="http://schemas.microsoft.com/office/drawing/2014/main" id="{308362AF-7702-4DDE-B381-23DA523096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672" y="2668220"/>
            <a:ext cx="3954710" cy="2968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2205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5.9 Summary of this chapter</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30</a:t>
            </a:fld>
            <a:endParaRPr lang="ko-KR" altLang="en-US"/>
          </a:p>
        </p:txBody>
      </p:sp>
      <p:sp>
        <p:nvSpPr>
          <p:cNvPr id="28" name="TextBox 27">
            <a:extLst>
              <a:ext uri="{FF2B5EF4-FFF2-40B4-BE49-F238E27FC236}">
                <a16:creationId xmlns:a16="http://schemas.microsoft.com/office/drawing/2014/main" id="{A8A11306-62BC-430F-9377-7192D28C8075}"/>
              </a:ext>
            </a:extLst>
          </p:cNvPr>
          <p:cNvSpPr txBox="1"/>
          <p:nvPr/>
        </p:nvSpPr>
        <p:spPr>
          <a:xfrm>
            <a:off x="437721" y="990059"/>
            <a:ext cx="8268562" cy="3970318"/>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How to compare observations</a:t>
            </a: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742950" lvl="1"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How finding the right distance</a:t>
            </a:r>
          </a:p>
          <a:p>
            <a:pPr marL="742950" lvl="1"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742950" lvl="1"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Two ways of clustering</a:t>
            </a:r>
          </a:p>
          <a:p>
            <a:pPr marL="1200150" lvl="2"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Iterative partitioning approaches (k-means / k-medoids)</a:t>
            </a:r>
          </a:p>
          <a:p>
            <a:pPr marL="1200150" lvl="2"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Hierarchical clustering</a:t>
            </a:r>
          </a:p>
          <a:p>
            <a:pPr marL="1200150" lvl="2"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742950" lvl="1"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Biological examples</a:t>
            </a:r>
          </a:p>
          <a:p>
            <a:pPr marL="742950" lvl="1"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742950" lvl="1"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Validation the clusters</a:t>
            </a:r>
          </a:p>
          <a:p>
            <a:pPr marL="742950" lvl="1"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742950" lvl="1"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Distances and probabilities</a:t>
            </a:r>
          </a:p>
          <a:p>
            <a:pPr marL="1200150" lvl="2"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Distances are not everything.</a:t>
            </a:r>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Tree>
    <p:extLst>
      <p:ext uri="{BB962C8B-B14F-4D97-AF65-F5344CB8AC3E}">
        <p14:creationId xmlns:p14="http://schemas.microsoft.com/office/powerpoint/2010/main" val="249757115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5.2 What are the data and why do we cluster them?</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4</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
        <p:nvSpPr>
          <p:cNvPr id="16" name="TextBox 15">
            <a:extLst>
              <a:ext uri="{FF2B5EF4-FFF2-40B4-BE49-F238E27FC236}">
                <a16:creationId xmlns:a16="http://schemas.microsoft.com/office/drawing/2014/main" id="{DE032C85-EE5C-4959-B6D8-AD251C266407}"/>
              </a:ext>
            </a:extLst>
          </p:cNvPr>
          <p:cNvSpPr txBox="1"/>
          <p:nvPr/>
        </p:nvSpPr>
        <p:spPr>
          <a:xfrm>
            <a:off x="437721" y="990059"/>
            <a:ext cx="8268562" cy="1200329"/>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Clustering is a useful technique for understanding </a:t>
            </a:r>
            <a:r>
              <a:rPr lang="en-US" altLang="ko-KR" b="1" dirty="0">
                <a:latin typeface="Calibri" panose="020F0502020204030204" pitchFamily="34" charset="0"/>
                <a:ea typeface="Verdana" panose="020B0604030504040204" pitchFamily="34" charset="0"/>
                <a:cs typeface="Calibri" panose="020F0502020204030204" pitchFamily="34" charset="0"/>
              </a:rPr>
              <a:t>complex multivariate data</a:t>
            </a:r>
            <a:r>
              <a:rPr lang="en-US" altLang="ko-KR" dirty="0">
                <a:latin typeface="Calibri" panose="020F0502020204030204" pitchFamily="34" charset="0"/>
                <a:ea typeface="Verdana" panose="020B0604030504040204" pitchFamily="34" charset="0"/>
                <a:cs typeface="Calibri" panose="020F0502020204030204" pitchFamily="34" charset="0"/>
              </a:rPr>
              <a:t>.</a:t>
            </a:r>
          </a:p>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Clustering is an </a:t>
            </a:r>
            <a:r>
              <a:rPr lang="en-US" altLang="ko-KR" b="1" dirty="0">
                <a:latin typeface="Calibri" panose="020F0502020204030204" pitchFamily="34" charset="0"/>
                <a:ea typeface="Verdana" panose="020B0604030504040204" pitchFamily="34" charset="0"/>
                <a:cs typeface="Calibri" panose="020F0502020204030204" pitchFamily="34" charset="0"/>
              </a:rPr>
              <a:t>unsupervised</a:t>
            </a:r>
            <a:r>
              <a:rPr lang="en-US" altLang="ko-KR" dirty="0">
                <a:latin typeface="Calibri" panose="020F0502020204030204" pitchFamily="34" charset="0"/>
                <a:ea typeface="Verdana" panose="020B0604030504040204" pitchFamily="34" charset="0"/>
                <a:cs typeface="Calibri" panose="020F0502020204030204" pitchFamily="34" charset="0"/>
              </a:rPr>
              <a:t> method using exploratory techniques.</a:t>
            </a:r>
          </a:p>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For instance, clustering has enabled researcher to enhance their understanding of cancer biology.</a:t>
            </a:r>
          </a:p>
        </p:txBody>
      </p:sp>
      <p:grpSp>
        <p:nvGrpSpPr>
          <p:cNvPr id="5" name="그룹 4">
            <a:extLst>
              <a:ext uri="{FF2B5EF4-FFF2-40B4-BE49-F238E27FC236}">
                <a16:creationId xmlns:a16="http://schemas.microsoft.com/office/drawing/2014/main" id="{A8D6292E-8C1D-458D-B528-6AD494AECF8F}"/>
              </a:ext>
            </a:extLst>
          </p:cNvPr>
          <p:cNvGrpSpPr/>
          <p:nvPr/>
        </p:nvGrpSpPr>
        <p:grpSpPr>
          <a:xfrm>
            <a:off x="251520" y="2803223"/>
            <a:ext cx="8464561" cy="3284984"/>
            <a:chOff x="-305702" y="3096346"/>
            <a:chExt cx="9692817" cy="3761654"/>
          </a:xfrm>
        </p:grpSpPr>
        <p:pic>
          <p:nvPicPr>
            <p:cNvPr id="3" name="그림 2">
              <a:extLst>
                <a:ext uri="{FF2B5EF4-FFF2-40B4-BE49-F238E27FC236}">
                  <a16:creationId xmlns:a16="http://schemas.microsoft.com/office/drawing/2014/main" id="{658C0A1E-0BE1-4F4A-B253-A9E8AE8AF3E0}"/>
                </a:ext>
              </a:extLst>
            </p:cNvPr>
            <p:cNvPicPr>
              <a:picLocks noChangeAspect="1"/>
            </p:cNvPicPr>
            <p:nvPr/>
          </p:nvPicPr>
          <p:blipFill rotWithShape="1">
            <a:blip r:embed="rId3"/>
            <a:srcRect r="50000" b="51050"/>
            <a:stretch/>
          </p:blipFill>
          <p:spPr>
            <a:xfrm>
              <a:off x="-305702" y="3096346"/>
              <a:ext cx="2438851" cy="3356990"/>
            </a:xfrm>
            <a:prstGeom prst="rect">
              <a:avLst/>
            </a:prstGeom>
          </p:spPr>
        </p:pic>
        <p:pic>
          <p:nvPicPr>
            <p:cNvPr id="13" name="그림 12">
              <a:extLst>
                <a:ext uri="{FF2B5EF4-FFF2-40B4-BE49-F238E27FC236}">
                  <a16:creationId xmlns:a16="http://schemas.microsoft.com/office/drawing/2014/main" id="{72FBEAA2-C090-42D7-9D4D-AEBB27EBD420}"/>
                </a:ext>
              </a:extLst>
            </p:cNvPr>
            <p:cNvPicPr>
              <a:picLocks noChangeAspect="1"/>
            </p:cNvPicPr>
            <p:nvPr/>
          </p:nvPicPr>
          <p:blipFill rotWithShape="1">
            <a:blip r:embed="rId3"/>
            <a:srcRect t="47900" r="50000"/>
            <a:stretch/>
          </p:blipFill>
          <p:spPr>
            <a:xfrm>
              <a:off x="2133149" y="3284984"/>
              <a:ext cx="2438851" cy="3573016"/>
            </a:xfrm>
            <a:prstGeom prst="rect">
              <a:avLst/>
            </a:prstGeom>
          </p:spPr>
        </p:pic>
        <p:pic>
          <p:nvPicPr>
            <p:cNvPr id="14" name="그림 13">
              <a:extLst>
                <a:ext uri="{FF2B5EF4-FFF2-40B4-BE49-F238E27FC236}">
                  <a16:creationId xmlns:a16="http://schemas.microsoft.com/office/drawing/2014/main" id="{803D018F-F45F-4745-AE5A-4943D0501094}"/>
                </a:ext>
              </a:extLst>
            </p:cNvPr>
            <p:cNvPicPr>
              <a:picLocks noChangeAspect="1"/>
            </p:cNvPicPr>
            <p:nvPr/>
          </p:nvPicPr>
          <p:blipFill rotWithShape="1">
            <a:blip r:embed="rId3"/>
            <a:srcRect l="58858" b="51050"/>
            <a:stretch/>
          </p:blipFill>
          <p:spPr>
            <a:xfrm>
              <a:off x="5004047" y="3118606"/>
              <a:ext cx="2006803" cy="3356990"/>
            </a:xfrm>
            <a:prstGeom prst="rect">
              <a:avLst/>
            </a:prstGeom>
          </p:spPr>
        </p:pic>
        <p:pic>
          <p:nvPicPr>
            <p:cNvPr id="17" name="그림 16">
              <a:extLst>
                <a:ext uri="{FF2B5EF4-FFF2-40B4-BE49-F238E27FC236}">
                  <a16:creationId xmlns:a16="http://schemas.microsoft.com/office/drawing/2014/main" id="{0B13D2A9-855C-49C8-B0F9-7A23FB3B9B8E}"/>
                </a:ext>
              </a:extLst>
            </p:cNvPr>
            <p:cNvPicPr>
              <a:picLocks noChangeAspect="1"/>
            </p:cNvPicPr>
            <p:nvPr/>
          </p:nvPicPr>
          <p:blipFill rotWithShape="1">
            <a:blip r:embed="rId3"/>
            <a:srcRect l="50000" t="47900"/>
            <a:stretch/>
          </p:blipFill>
          <p:spPr>
            <a:xfrm>
              <a:off x="6948264" y="3284984"/>
              <a:ext cx="2438851" cy="3573016"/>
            </a:xfrm>
            <a:prstGeom prst="rect">
              <a:avLst/>
            </a:prstGeom>
          </p:spPr>
        </p:pic>
      </p:grpSp>
    </p:spTree>
    <p:extLst>
      <p:ext uri="{BB962C8B-B14F-4D97-AF65-F5344CB8AC3E}">
        <p14:creationId xmlns:p14="http://schemas.microsoft.com/office/powerpoint/2010/main" val="21468632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5.3 How do we measure similarity?</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5</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
        <p:nvSpPr>
          <p:cNvPr id="16" name="TextBox 15">
            <a:extLst>
              <a:ext uri="{FF2B5EF4-FFF2-40B4-BE49-F238E27FC236}">
                <a16:creationId xmlns:a16="http://schemas.microsoft.com/office/drawing/2014/main" id="{DE032C85-EE5C-4959-B6D8-AD251C266407}"/>
              </a:ext>
            </a:extLst>
          </p:cNvPr>
          <p:cNvSpPr txBox="1"/>
          <p:nvPr/>
        </p:nvSpPr>
        <p:spPr>
          <a:xfrm>
            <a:off x="437721" y="990059"/>
            <a:ext cx="8268562" cy="923330"/>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First step is to decide what we mean by </a:t>
            </a:r>
            <a:r>
              <a:rPr lang="en-US" altLang="ko-KR" i="1" dirty="0">
                <a:latin typeface="Calibri" panose="020F0502020204030204" pitchFamily="34" charset="0"/>
                <a:ea typeface="Verdana" panose="020B0604030504040204" pitchFamily="34" charset="0"/>
                <a:cs typeface="Calibri" panose="020F0502020204030204" pitchFamily="34" charset="0"/>
              </a:rPr>
              <a:t>similar</a:t>
            </a:r>
            <a:r>
              <a:rPr lang="en-US" altLang="ko-KR" dirty="0">
                <a:latin typeface="Calibri" panose="020F0502020204030204" pitchFamily="34" charset="0"/>
                <a:ea typeface="Verdana" panose="020B0604030504040204" pitchFamily="34" charset="0"/>
                <a:cs typeface="Calibri" panose="020F0502020204030204" pitchFamily="34" charset="0"/>
              </a:rPr>
              <a:t>.</a:t>
            </a:r>
          </a:p>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After selecting the relevant features, we have to decide how we combine differences between the multiple features.</a:t>
            </a:r>
          </a:p>
        </p:txBody>
      </p:sp>
      <p:pic>
        <p:nvPicPr>
          <p:cNvPr id="6" name="그림 5">
            <a:extLst>
              <a:ext uri="{FF2B5EF4-FFF2-40B4-BE49-F238E27FC236}">
                <a16:creationId xmlns:a16="http://schemas.microsoft.com/office/drawing/2014/main" id="{BCA355CC-A5BD-4407-A682-473B59DF50C6}"/>
              </a:ext>
            </a:extLst>
          </p:cNvPr>
          <p:cNvPicPr>
            <a:picLocks noChangeAspect="1"/>
          </p:cNvPicPr>
          <p:nvPr/>
        </p:nvPicPr>
        <p:blipFill rotWithShape="1">
          <a:blip r:embed="rId3"/>
          <a:srcRect r="85493" b="94315"/>
          <a:stretch/>
        </p:blipFill>
        <p:spPr>
          <a:xfrm>
            <a:off x="467544" y="2066175"/>
            <a:ext cx="843004" cy="264824"/>
          </a:xfrm>
          <a:prstGeom prst="rect">
            <a:avLst/>
          </a:prstGeom>
        </p:spPr>
      </p:pic>
      <p:pic>
        <p:nvPicPr>
          <p:cNvPr id="15" name="그림 14">
            <a:extLst>
              <a:ext uri="{FF2B5EF4-FFF2-40B4-BE49-F238E27FC236}">
                <a16:creationId xmlns:a16="http://schemas.microsoft.com/office/drawing/2014/main" id="{B5D51BCD-0165-4B33-8A80-8275331A531A}"/>
              </a:ext>
            </a:extLst>
          </p:cNvPr>
          <p:cNvPicPr>
            <a:picLocks noChangeAspect="1"/>
          </p:cNvPicPr>
          <p:nvPr/>
        </p:nvPicPr>
        <p:blipFill rotWithShape="1">
          <a:blip r:embed="rId3"/>
          <a:srcRect t="27326" r="32210" b="61854"/>
          <a:stretch/>
        </p:blipFill>
        <p:spPr>
          <a:xfrm>
            <a:off x="1582687" y="1879887"/>
            <a:ext cx="3939348" cy="504056"/>
          </a:xfrm>
          <a:prstGeom prst="rect">
            <a:avLst/>
          </a:prstGeom>
        </p:spPr>
      </p:pic>
      <p:pic>
        <p:nvPicPr>
          <p:cNvPr id="18" name="그림 17">
            <a:extLst>
              <a:ext uri="{FF2B5EF4-FFF2-40B4-BE49-F238E27FC236}">
                <a16:creationId xmlns:a16="http://schemas.microsoft.com/office/drawing/2014/main" id="{8CD2EB19-74D8-40F9-A53B-6AFB066ED180}"/>
              </a:ext>
            </a:extLst>
          </p:cNvPr>
          <p:cNvPicPr>
            <a:picLocks noChangeAspect="1"/>
          </p:cNvPicPr>
          <p:nvPr/>
        </p:nvPicPr>
        <p:blipFill rotWithShape="1">
          <a:blip r:embed="rId3"/>
          <a:srcRect t="41238" r="84254" b="52579"/>
          <a:stretch/>
        </p:blipFill>
        <p:spPr>
          <a:xfrm>
            <a:off x="467544" y="2552081"/>
            <a:ext cx="915012" cy="288032"/>
          </a:xfrm>
          <a:prstGeom prst="rect">
            <a:avLst/>
          </a:prstGeom>
        </p:spPr>
      </p:pic>
      <p:pic>
        <p:nvPicPr>
          <p:cNvPr id="19" name="그림 18">
            <a:extLst>
              <a:ext uri="{FF2B5EF4-FFF2-40B4-BE49-F238E27FC236}">
                <a16:creationId xmlns:a16="http://schemas.microsoft.com/office/drawing/2014/main" id="{4CCC7B72-8751-47DC-918E-146100CC6E1C}"/>
              </a:ext>
            </a:extLst>
          </p:cNvPr>
          <p:cNvPicPr>
            <a:picLocks noChangeAspect="1"/>
          </p:cNvPicPr>
          <p:nvPr/>
        </p:nvPicPr>
        <p:blipFill rotWithShape="1">
          <a:blip r:embed="rId3"/>
          <a:srcRect t="56695" r="39644" b="37122"/>
          <a:stretch/>
        </p:blipFill>
        <p:spPr>
          <a:xfrm>
            <a:off x="1582687" y="2527679"/>
            <a:ext cx="3507300" cy="288033"/>
          </a:xfrm>
          <a:prstGeom prst="rect">
            <a:avLst/>
          </a:prstGeom>
        </p:spPr>
      </p:pic>
      <p:pic>
        <p:nvPicPr>
          <p:cNvPr id="20" name="그림 19">
            <a:extLst>
              <a:ext uri="{FF2B5EF4-FFF2-40B4-BE49-F238E27FC236}">
                <a16:creationId xmlns:a16="http://schemas.microsoft.com/office/drawing/2014/main" id="{A252EB2F-2AB2-4CD4-AF29-A601D9BE3BB9}"/>
              </a:ext>
            </a:extLst>
          </p:cNvPr>
          <p:cNvPicPr>
            <a:picLocks noChangeAspect="1"/>
          </p:cNvPicPr>
          <p:nvPr/>
        </p:nvPicPr>
        <p:blipFill rotWithShape="1">
          <a:blip r:embed="rId3"/>
          <a:srcRect t="67516" r="85493" b="26301"/>
          <a:stretch/>
        </p:blipFill>
        <p:spPr>
          <a:xfrm>
            <a:off x="467544" y="3061195"/>
            <a:ext cx="843004" cy="288034"/>
          </a:xfrm>
          <a:prstGeom prst="rect">
            <a:avLst/>
          </a:prstGeom>
        </p:spPr>
      </p:pic>
      <p:pic>
        <p:nvPicPr>
          <p:cNvPr id="21" name="그림 20">
            <a:extLst>
              <a:ext uri="{FF2B5EF4-FFF2-40B4-BE49-F238E27FC236}">
                <a16:creationId xmlns:a16="http://schemas.microsoft.com/office/drawing/2014/main" id="{DA44C4CC-85EE-4491-8C04-22D71FAA963A}"/>
              </a:ext>
            </a:extLst>
          </p:cNvPr>
          <p:cNvPicPr>
            <a:picLocks noChangeAspect="1"/>
          </p:cNvPicPr>
          <p:nvPr/>
        </p:nvPicPr>
        <p:blipFill rotWithShape="1">
          <a:blip r:embed="rId3"/>
          <a:srcRect l="10790" t="81428" r="55753" b="9298"/>
          <a:stretch/>
        </p:blipFill>
        <p:spPr>
          <a:xfrm>
            <a:off x="1582687" y="2989188"/>
            <a:ext cx="1944217" cy="432048"/>
          </a:xfrm>
          <a:prstGeom prst="rect">
            <a:avLst/>
          </a:prstGeom>
        </p:spPr>
      </p:pic>
      <p:pic>
        <p:nvPicPr>
          <p:cNvPr id="22" name="그림 21">
            <a:extLst>
              <a:ext uri="{FF2B5EF4-FFF2-40B4-BE49-F238E27FC236}">
                <a16:creationId xmlns:a16="http://schemas.microsoft.com/office/drawing/2014/main" id="{323A8358-ED93-43CD-95BD-F21B9437CA29}"/>
              </a:ext>
            </a:extLst>
          </p:cNvPr>
          <p:cNvPicPr>
            <a:picLocks noChangeAspect="1"/>
          </p:cNvPicPr>
          <p:nvPr/>
        </p:nvPicPr>
        <p:blipFill rotWithShape="1">
          <a:blip r:embed="rId3"/>
          <a:srcRect t="94804" r="58232"/>
          <a:stretch/>
        </p:blipFill>
        <p:spPr>
          <a:xfrm>
            <a:off x="467544" y="3570311"/>
            <a:ext cx="2427180" cy="242065"/>
          </a:xfrm>
          <a:prstGeom prst="rect">
            <a:avLst/>
          </a:prstGeom>
        </p:spPr>
      </p:pic>
      <p:pic>
        <p:nvPicPr>
          <p:cNvPr id="11" name="그림 10">
            <a:extLst>
              <a:ext uri="{FF2B5EF4-FFF2-40B4-BE49-F238E27FC236}">
                <a16:creationId xmlns:a16="http://schemas.microsoft.com/office/drawing/2014/main" id="{45C26789-2A45-4DD1-B41A-448734315B05}"/>
              </a:ext>
            </a:extLst>
          </p:cNvPr>
          <p:cNvPicPr>
            <a:picLocks noChangeAspect="1"/>
          </p:cNvPicPr>
          <p:nvPr/>
        </p:nvPicPr>
        <p:blipFill rotWithShape="1">
          <a:blip r:embed="rId4"/>
          <a:srcRect r="84470" b="95313"/>
          <a:stretch/>
        </p:blipFill>
        <p:spPr>
          <a:xfrm>
            <a:off x="467544" y="4033458"/>
            <a:ext cx="908359" cy="252246"/>
          </a:xfrm>
          <a:prstGeom prst="rect">
            <a:avLst/>
          </a:prstGeom>
        </p:spPr>
      </p:pic>
      <p:pic>
        <p:nvPicPr>
          <p:cNvPr id="23" name="그림 22">
            <a:extLst>
              <a:ext uri="{FF2B5EF4-FFF2-40B4-BE49-F238E27FC236}">
                <a16:creationId xmlns:a16="http://schemas.microsoft.com/office/drawing/2014/main" id="{E7B95526-377B-4876-86F3-594B7F8F76A2}"/>
              </a:ext>
            </a:extLst>
          </p:cNvPr>
          <p:cNvPicPr>
            <a:picLocks noChangeAspect="1"/>
          </p:cNvPicPr>
          <p:nvPr/>
        </p:nvPicPr>
        <p:blipFill rotWithShape="1">
          <a:blip r:embed="rId4"/>
          <a:srcRect l="14298" t="20567" r="16128" b="72964"/>
          <a:stretch/>
        </p:blipFill>
        <p:spPr>
          <a:xfrm>
            <a:off x="1582687" y="3991678"/>
            <a:ext cx="4069433" cy="348172"/>
          </a:xfrm>
          <a:prstGeom prst="rect">
            <a:avLst/>
          </a:prstGeom>
        </p:spPr>
      </p:pic>
      <p:pic>
        <p:nvPicPr>
          <p:cNvPr id="24" name="그림 23">
            <a:extLst>
              <a:ext uri="{FF2B5EF4-FFF2-40B4-BE49-F238E27FC236}">
                <a16:creationId xmlns:a16="http://schemas.microsoft.com/office/drawing/2014/main" id="{64A8D4CE-27FF-42DC-8388-B13FD15FABC3}"/>
              </a:ext>
            </a:extLst>
          </p:cNvPr>
          <p:cNvPicPr>
            <a:picLocks noChangeAspect="1"/>
          </p:cNvPicPr>
          <p:nvPr/>
        </p:nvPicPr>
        <p:blipFill rotWithShape="1">
          <a:blip r:embed="rId4"/>
          <a:srcRect t="29868" r="77825" b="64781"/>
          <a:stretch/>
        </p:blipFill>
        <p:spPr>
          <a:xfrm>
            <a:off x="467544" y="4506786"/>
            <a:ext cx="1297047" cy="288032"/>
          </a:xfrm>
          <a:prstGeom prst="rect">
            <a:avLst/>
          </a:prstGeom>
        </p:spPr>
      </p:pic>
      <p:pic>
        <p:nvPicPr>
          <p:cNvPr id="25" name="그림 24">
            <a:extLst>
              <a:ext uri="{FF2B5EF4-FFF2-40B4-BE49-F238E27FC236}">
                <a16:creationId xmlns:a16="http://schemas.microsoft.com/office/drawing/2014/main" id="{FE10F854-4EA8-4CC5-99AF-4F3DA8FA41F4}"/>
              </a:ext>
            </a:extLst>
          </p:cNvPr>
          <p:cNvPicPr>
            <a:picLocks noChangeAspect="1"/>
          </p:cNvPicPr>
          <p:nvPr/>
        </p:nvPicPr>
        <p:blipFill rotWithShape="1">
          <a:blip r:embed="rId4"/>
          <a:srcRect l="-267" t="71565" r="89662" b="23937"/>
          <a:stretch/>
        </p:blipFill>
        <p:spPr>
          <a:xfrm>
            <a:off x="467544" y="5015900"/>
            <a:ext cx="620327" cy="242065"/>
          </a:xfrm>
          <a:prstGeom prst="rect">
            <a:avLst/>
          </a:prstGeom>
        </p:spPr>
      </p:pic>
      <p:pic>
        <p:nvPicPr>
          <p:cNvPr id="26" name="그림 25">
            <a:extLst>
              <a:ext uri="{FF2B5EF4-FFF2-40B4-BE49-F238E27FC236}">
                <a16:creationId xmlns:a16="http://schemas.microsoft.com/office/drawing/2014/main" id="{59E6F828-245C-4EAD-AF8E-182D74381B66}"/>
              </a:ext>
            </a:extLst>
          </p:cNvPr>
          <p:cNvPicPr>
            <a:picLocks noChangeAspect="1"/>
          </p:cNvPicPr>
          <p:nvPr/>
        </p:nvPicPr>
        <p:blipFill rotWithShape="1">
          <a:blip r:embed="rId4"/>
          <a:srcRect t="95503" r="75363"/>
          <a:stretch/>
        </p:blipFill>
        <p:spPr>
          <a:xfrm>
            <a:off x="467544" y="5479047"/>
            <a:ext cx="1441064" cy="242066"/>
          </a:xfrm>
          <a:prstGeom prst="rect">
            <a:avLst/>
          </a:prstGeom>
        </p:spPr>
      </p:pic>
      <p:pic>
        <p:nvPicPr>
          <p:cNvPr id="27" name="그림 26">
            <a:extLst>
              <a:ext uri="{FF2B5EF4-FFF2-40B4-BE49-F238E27FC236}">
                <a16:creationId xmlns:a16="http://schemas.microsoft.com/office/drawing/2014/main" id="{1430189A-59B5-45C2-BBB9-1F637AB4D801}"/>
              </a:ext>
            </a:extLst>
          </p:cNvPr>
          <p:cNvPicPr>
            <a:picLocks noChangeAspect="1"/>
          </p:cNvPicPr>
          <p:nvPr/>
        </p:nvPicPr>
        <p:blipFill rotWithShape="1">
          <a:blip r:embed="rId5"/>
          <a:srcRect l="42043" r="13865" b="83149"/>
          <a:stretch/>
        </p:blipFill>
        <p:spPr>
          <a:xfrm>
            <a:off x="2072812" y="5348051"/>
            <a:ext cx="1995132" cy="504057"/>
          </a:xfrm>
          <a:prstGeom prst="rect">
            <a:avLst/>
          </a:prstGeom>
        </p:spPr>
      </p:pic>
      <p:pic>
        <p:nvPicPr>
          <p:cNvPr id="29" name="그림 28">
            <a:extLst>
              <a:ext uri="{FF2B5EF4-FFF2-40B4-BE49-F238E27FC236}">
                <a16:creationId xmlns:a16="http://schemas.microsoft.com/office/drawing/2014/main" id="{D5A5FE59-DFF7-4BFA-B40C-8634E9FCC302}"/>
              </a:ext>
            </a:extLst>
          </p:cNvPr>
          <p:cNvPicPr>
            <a:picLocks noChangeAspect="1"/>
          </p:cNvPicPr>
          <p:nvPr/>
        </p:nvPicPr>
        <p:blipFill rotWithShape="1">
          <a:blip r:embed="rId5"/>
          <a:srcRect t="73440" r="50000" b="18468"/>
          <a:stretch/>
        </p:blipFill>
        <p:spPr>
          <a:xfrm>
            <a:off x="467544" y="5942194"/>
            <a:ext cx="2262503" cy="242065"/>
          </a:xfrm>
          <a:prstGeom prst="rect">
            <a:avLst/>
          </a:prstGeom>
        </p:spPr>
      </p:pic>
      <p:pic>
        <p:nvPicPr>
          <p:cNvPr id="30" name="그림 29">
            <a:extLst>
              <a:ext uri="{FF2B5EF4-FFF2-40B4-BE49-F238E27FC236}">
                <a16:creationId xmlns:a16="http://schemas.microsoft.com/office/drawing/2014/main" id="{DACE6B3D-479C-46D9-9BF2-58557FE791BE}"/>
              </a:ext>
            </a:extLst>
          </p:cNvPr>
          <p:cNvPicPr>
            <a:picLocks noChangeAspect="1"/>
          </p:cNvPicPr>
          <p:nvPr/>
        </p:nvPicPr>
        <p:blipFill rotWithShape="1">
          <a:blip r:embed="rId5"/>
          <a:srcRect l="10217" t="88360" r="40451"/>
          <a:stretch/>
        </p:blipFill>
        <p:spPr>
          <a:xfrm>
            <a:off x="2987824" y="5889140"/>
            <a:ext cx="2232248" cy="348172"/>
          </a:xfrm>
          <a:prstGeom prst="rect">
            <a:avLst/>
          </a:prstGeom>
        </p:spPr>
      </p:pic>
      <p:pic>
        <p:nvPicPr>
          <p:cNvPr id="2050" name="Picture 2">
            <a:extLst>
              <a:ext uri="{FF2B5EF4-FFF2-40B4-BE49-F238E27FC236}">
                <a16:creationId xmlns:a16="http://schemas.microsoft.com/office/drawing/2014/main" id="{4E83DD9F-314C-4682-8C17-1B6A2350A2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8304" y="1680275"/>
            <a:ext cx="1458188" cy="14581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87980C1-BD01-4ED3-A044-4B4AD332C8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5710" y="4988481"/>
            <a:ext cx="1463377" cy="14581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2048487-7FB1-463D-98BB-DB1C2865CC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2166" y="1680275"/>
            <a:ext cx="1463377" cy="14581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6D92191C-44D8-4038-B9F8-FE01F8F62A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38304" y="3334378"/>
            <a:ext cx="1458188" cy="145818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1FD40446-4A44-4A6F-B975-E59D44B561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2166" y="3333081"/>
            <a:ext cx="1463377" cy="14581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4BAB89CD-E201-4687-9360-98734EF79F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4760" y="4985887"/>
            <a:ext cx="1458188" cy="146337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5ABDD7EA-A1F0-47C9-BFAF-61BF8173859D}"/>
              </a:ext>
            </a:extLst>
          </p:cNvPr>
          <p:cNvSpPr txBox="1"/>
          <p:nvPr/>
        </p:nvSpPr>
        <p:spPr>
          <a:xfrm>
            <a:off x="5652120" y="6426793"/>
            <a:ext cx="3312368" cy="369332"/>
          </a:xfrm>
          <a:prstGeom prst="rect">
            <a:avLst/>
          </a:prstGeom>
          <a:noFill/>
        </p:spPr>
        <p:txBody>
          <a:bodyPr wrap="square">
            <a:spAutoFit/>
          </a:bodyPr>
          <a:lstStyle/>
          <a:p>
            <a:r>
              <a:rPr lang="ko-KR" altLang="en-US" sz="900" dirty="0"/>
              <a:t>https://web.stanford.edu/class/bios221/book/Chap-Clustering.html#fig:bombings</a:t>
            </a:r>
          </a:p>
        </p:txBody>
      </p:sp>
    </p:spTree>
    <p:extLst>
      <p:ext uri="{BB962C8B-B14F-4D97-AF65-F5344CB8AC3E}">
        <p14:creationId xmlns:p14="http://schemas.microsoft.com/office/powerpoint/2010/main" val="383819318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5.3 How do we measure similarity?</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6</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
        <p:nvSpPr>
          <p:cNvPr id="16" name="TextBox 15">
            <a:extLst>
              <a:ext uri="{FF2B5EF4-FFF2-40B4-BE49-F238E27FC236}">
                <a16:creationId xmlns:a16="http://schemas.microsoft.com/office/drawing/2014/main" id="{DE032C85-EE5C-4959-B6D8-AD251C266407}"/>
              </a:ext>
            </a:extLst>
          </p:cNvPr>
          <p:cNvSpPr txBox="1"/>
          <p:nvPr/>
        </p:nvSpPr>
        <p:spPr>
          <a:xfrm>
            <a:off x="437721" y="990059"/>
            <a:ext cx="8268562" cy="369332"/>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dirty="0" err="1">
                <a:latin typeface="Calibri" panose="020F0502020204030204" pitchFamily="34" charset="0"/>
                <a:ea typeface="Verdana" panose="020B0604030504040204" pitchFamily="34" charset="0"/>
                <a:cs typeface="Calibri" panose="020F0502020204030204" pitchFamily="34" charset="0"/>
              </a:rPr>
              <a:t>Mahalanobis</a:t>
            </a:r>
            <a:r>
              <a:rPr lang="en-US" altLang="ko-KR" dirty="0">
                <a:latin typeface="Calibri" panose="020F0502020204030204" pitchFamily="34" charset="0"/>
                <a:ea typeface="Verdana" panose="020B0604030504040204" pitchFamily="34" charset="0"/>
                <a:cs typeface="Calibri" panose="020F0502020204030204" pitchFamily="34" charset="0"/>
              </a:rPr>
              <a:t> distance</a:t>
            </a:r>
          </a:p>
        </p:txBody>
      </p:sp>
      <p:pic>
        <p:nvPicPr>
          <p:cNvPr id="3" name="그림 2">
            <a:extLst>
              <a:ext uri="{FF2B5EF4-FFF2-40B4-BE49-F238E27FC236}">
                <a16:creationId xmlns:a16="http://schemas.microsoft.com/office/drawing/2014/main" id="{C8133F4D-7E73-48B2-8C31-BDAB8D292987}"/>
              </a:ext>
            </a:extLst>
          </p:cNvPr>
          <p:cNvPicPr>
            <a:picLocks noChangeAspect="1"/>
          </p:cNvPicPr>
          <p:nvPr/>
        </p:nvPicPr>
        <p:blipFill>
          <a:blip r:embed="rId3"/>
          <a:stretch>
            <a:fillRect/>
          </a:stretch>
        </p:blipFill>
        <p:spPr>
          <a:xfrm>
            <a:off x="437720" y="1515756"/>
            <a:ext cx="2667372" cy="2200582"/>
          </a:xfrm>
          <a:prstGeom prst="rect">
            <a:avLst/>
          </a:prstGeom>
        </p:spPr>
      </p:pic>
      <p:pic>
        <p:nvPicPr>
          <p:cNvPr id="7" name="그림 6">
            <a:extLst>
              <a:ext uri="{FF2B5EF4-FFF2-40B4-BE49-F238E27FC236}">
                <a16:creationId xmlns:a16="http://schemas.microsoft.com/office/drawing/2014/main" id="{DA9C9B84-F7D7-465D-B2CC-D9A75FD52231}"/>
              </a:ext>
            </a:extLst>
          </p:cNvPr>
          <p:cNvPicPr>
            <a:picLocks noChangeAspect="1"/>
          </p:cNvPicPr>
          <p:nvPr/>
        </p:nvPicPr>
        <p:blipFill>
          <a:blip r:embed="rId4"/>
          <a:stretch>
            <a:fillRect/>
          </a:stretch>
        </p:blipFill>
        <p:spPr>
          <a:xfrm>
            <a:off x="3563888" y="1700808"/>
            <a:ext cx="4324954" cy="1390844"/>
          </a:xfrm>
          <a:prstGeom prst="rect">
            <a:avLst/>
          </a:prstGeom>
        </p:spPr>
      </p:pic>
    </p:spTree>
    <p:extLst>
      <p:ext uri="{BB962C8B-B14F-4D97-AF65-F5344CB8AC3E}">
        <p14:creationId xmlns:p14="http://schemas.microsoft.com/office/powerpoint/2010/main" val="30097157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5.3 How do we measure similarity?</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7</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pic>
        <p:nvPicPr>
          <p:cNvPr id="7" name="그림 6">
            <a:extLst>
              <a:ext uri="{FF2B5EF4-FFF2-40B4-BE49-F238E27FC236}">
                <a16:creationId xmlns:a16="http://schemas.microsoft.com/office/drawing/2014/main" id="{38214EE3-2791-408F-94DF-A6750A02B5EB}"/>
              </a:ext>
            </a:extLst>
          </p:cNvPr>
          <p:cNvPicPr>
            <a:picLocks noChangeAspect="1"/>
          </p:cNvPicPr>
          <p:nvPr/>
        </p:nvPicPr>
        <p:blipFill rotWithShape="1">
          <a:blip r:embed="rId3"/>
          <a:srcRect r="57907"/>
          <a:stretch/>
        </p:blipFill>
        <p:spPr>
          <a:xfrm>
            <a:off x="437720" y="2276872"/>
            <a:ext cx="2478096" cy="3315163"/>
          </a:xfrm>
          <a:prstGeom prst="rect">
            <a:avLst/>
          </a:prstGeom>
        </p:spPr>
      </p:pic>
      <p:sp>
        <p:nvSpPr>
          <p:cNvPr id="36" name="TextBox 35">
            <a:extLst>
              <a:ext uri="{FF2B5EF4-FFF2-40B4-BE49-F238E27FC236}">
                <a16:creationId xmlns:a16="http://schemas.microsoft.com/office/drawing/2014/main" id="{701F5DF4-0432-4B53-A950-37D66F0F5079}"/>
              </a:ext>
            </a:extLst>
          </p:cNvPr>
          <p:cNvSpPr txBox="1"/>
          <p:nvPr/>
        </p:nvSpPr>
        <p:spPr>
          <a:xfrm>
            <a:off x="437721" y="990059"/>
            <a:ext cx="8268562" cy="1200329"/>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The “</a:t>
            </a:r>
            <a:r>
              <a:rPr lang="en-US" altLang="ko-KR" dirty="0" err="1">
                <a:latin typeface="Calibri" panose="020F0502020204030204" pitchFamily="34" charset="0"/>
                <a:ea typeface="Verdana" panose="020B0604030504040204" pitchFamily="34" charset="0"/>
                <a:cs typeface="Calibri" panose="020F0502020204030204" pitchFamily="34" charset="0"/>
              </a:rPr>
              <a:t>dist</a:t>
            </a:r>
            <a:r>
              <a:rPr lang="en-US" altLang="ko-KR" dirty="0">
                <a:latin typeface="Calibri" panose="020F0502020204030204" pitchFamily="34" charset="0"/>
                <a:ea typeface="Verdana" panose="020B0604030504040204" pitchFamily="34" charset="0"/>
                <a:cs typeface="Calibri" panose="020F0502020204030204" pitchFamily="34" charset="0"/>
              </a:rPr>
              <a:t>” function computes one of six choices of distance (</a:t>
            </a:r>
            <a:r>
              <a:rPr lang="en-US" altLang="ko-KR" dirty="0" err="1">
                <a:latin typeface="Calibri" panose="020F0502020204030204" pitchFamily="34" charset="0"/>
                <a:ea typeface="Verdana" panose="020B0604030504040204" pitchFamily="34" charset="0"/>
                <a:cs typeface="Calibri" panose="020F0502020204030204" pitchFamily="34" charset="0"/>
              </a:rPr>
              <a:t>euclidean</a:t>
            </a:r>
            <a:r>
              <a:rPr lang="en-US" altLang="ko-KR" dirty="0">
                <a:latin typeface="Calibri" panose="020F0502020204030204" pitchFamily="34" charset="0"/>
                <a:ea typeface="Verdana" panose="020B0604030504040204" pitchFamily="34" charset="0"/>
                <a:cs typeface="Calibri" panose="020F0502020204030204" pitchFamily="34" charset="0"/>
              </a:rPr>
              <a:t>, maximum, </a:t>
            </a:r>
            <a:r>
              <a:rPr lang="en-US" altLang="ko-KR" dirty="0" err="1">
                <a:latin typeface="Calibri" panose="020F0502020204030204" pitchFamily="34" charset="0"/>
                <a:ea typeface="Verdana" panose="020B0604030504040204" pitchFamily="34" charset="0"/>
                <a:cs typeface="Calibri" panose="020F0502020204030204" pitchFamily="34" charset="0"/>
              </a:rPr>
              <a:t>manhattan</a:t>
            </a:r>
            <a:r>
              <a:rPr lang="en-US" altLang="ko-KR" dirty="0">
                <a:latin typeface="Calibri" panose="020F0502020204030204" pitchFamily="34" charset="0"/>
                <a:ea typeface="Verdana" panose="020B0604030504040204" pitchFamily="34" charset="0"/>
                <a:cs typeface="Calibri" panose="020F0502020204030204" pitchFamily="34" charset="0"/>
              </a:rPr>
              <a:t>, </a:t>
            </a:r>
            <a:r>
              <a:rPr lang="en-US" altLang="ko-KR" dirty="0" err="1">
                <a:latin typeface="Calibri" panose="020F0502020204030204" pitchFamily="34" charset="0"/>
                <a:ea typeface="Verdana" panose="020B0604030504040204" pitchFamily="34" charset="0"/>
                <a:cs typeface="Calibri" panose="020F0502020204030204" pitchFamily="34" charset="0"/>
              </a:rPr>
              <a:t>canberra</a:t>
            </a:r>
            <a:r>
              <a:rPr lang="en-US" altLang="ko-KR" dirty="0">
                <a:latin typeface="Calibri" panose="020F0502020204030204" pitchFamily="34" charset="0"/>
                <a:ea typeface="Verdana" panose="020B0604030504040204" pitchFamily="34" charset="0"/>
                <a:cs typeface="Calibri" panose="020F0502020204030204" pitchFamily="34" charset="0"/>
              </a:rPr>
              <a:t>, binary, </a:t>
            </a:r>
            <a:r>
              <a:rPr lang="en-US" altLang="ko-KR" dirty="0" err="1">
                <a:latin typeface="Calibri" panose="020F0502020204030204" pitchFamily="34" charset="0"/>
                <a:ea typeface="Verdana" panose="020B0604030504040204" pitchFamily="34" charset="0"/>
                <a:cs typeface="Calibri" panose="020F0502020204030204" pitchFamily="34" charset="0"/>
              </a:rPr>
              <a:t>minkowski</a:t>
            </a:r>
            <a:r>
              <a:rPr lang="en-US" altLang="ko-KR" dirty="0">
                <a:latin typeface="Calibri" panose="020F0502020204030204" pitchFamily="34" charset="0"/>
                <a:ea typeface="Verdana" panose="020B0604030504040204" pitchFamily="34" charset="0"/>
                <a:cs typeface="Calibri" panose="020F0502020204030204" pitchFamily="34" charset="0"/>
              </a:rPr>
              <a:t>) and outputs distance matrix.</a:t>
            </a:r>
          </a:p>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The function returns a special object of class “</a:t>
            </a:r>
            <a:r>
              <a:rPr lang="en-US" altLang="ko-KR" dirty="0" err="1">
                <a:latin typeface="Calibri" panose="020F0502020204030204" pitchFamily="34" charset="0"/>
                <a:ea typeface="Verdana" panose="020B0604030504040204" pitchFamily="34" charset="0"/>
                <a:cs typeface="Calibri" panose="020F0502020204030204" pitchFamily="34" charset="0"/>
              </a:rPr>
              <a:t>dist</a:t>
            </a:r>
            <a:r>
              <a:rPr lang="en-US" altLang="ko-KR" dirty="0">
                <a:latin typeface="Calibri" panose="020F0502020204030204" pitchFamily="34" charset="0"/>
                <a:ea typeface="Verdana" panose="020B0604030504040204" pitchFamily="34" charset="0"/>
                <a:cs typeface="Calibri" panose="020F0502020204030204" pitchFamily="34" charset="0"/>
              </a:rPr>
              <a:t>” that encodes the relevant vector of size n x (n-1) / 2.</a:t>
            </a:r>
          </a:p>
        </p:txBody>
      </p:sp>
      <p:pic>
        <p:nvPicPr>
          <p:cNvPr id="17" name="그림 16">
            <a:extLst>
              <a:ext uri="{FF2B5EF4-FFF2-40B4-BE49-F238E27FC236}">
                <a16:creationId xmlns:a16="http://schemas.microsoft.com/office/drawing/2014/main" id="{CE363138-B865-4B0C-919F-BE9248178617}"/>
              </a:ext>
            </a:extLst>
          </p:cNvPr>
          <p:cNvPicPr>
            <a:picLocks noChangeAspect="1"/>
          </p:cNvPicPr>
          <p:nvPr/>
        </p:nvPicPr>
        <p:blipFill>
          <a:blip r:embed="rId4"/>
          <a:stretch>
            <a:fillRect/>
          </a:stretch>
        </p:blipFill>
        <p:spPr>
          <a:xfrm>
            <a:off x="3275856" y="2276872"/>
            <a:ext cx="3353268" cy="1724266"/>
          </a:xfrm>
          <a:prstGeom prst="rect">
            <a:avLst/>
          </a:prstGeom>
        </p:spPr>
      </p:pic>
    </p:spTree>
    <p:extLst>
      <p:ext uri="{BB962C8B-B14F-4D97-AF65-F5344CB8AC3E}">
        <p14:creationId xmlns:p14="http://schemas.microsoft.com/office/powerpoint/2010/main" val="36490252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5.4 Nonparametric mixture detection by </a:t>
            </a:r>
            <a:r>
              <a:rPr lang="en-US" altLang="ko-KR" sz="2400" i="1" dirty="0">
                <a:latin typeface="Calibri" panose="020F0502020204030204" pitchFamily="34" charset="0"/>
                <a:ea typeface="Verdana" panose="020B0604030504040204" pitchFamily="34" charset="0"/>
                <a:cs typeface="Calibri" panose="020F0502020204030204" pitchFamily="34" charset="0"/>
              </a:rPr>
              <a:t>k</a:t>
            </a:r>
            <a:r>
              <a:rPr lang="en-US" altLang="ko-KR" sz="2400" dirty="0">
                <a:latin typeface="Calibri" panose="020F0502020204030204" pitchFamily="34" charset="0"/>
                <a:ea typeface="Verdana" panose="020B0604030504040204" pitchFamily="34" charset="0"/>
                <a:cs typeface="Calibri" panose="020F0502020204030204" pitchFamily="34" charset="0"/>
              </a:rPr>
              <a:t>-methods</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8</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
        <p:nvSpPr>
          <p:cNvPr id="36" name="TextBox 35">
            <a:extLst>
              <a:ext uri="{FF2B5EF4-FFF2-40B4-BE49-F238E27FC236}">
                <a16:creationId xmlns:a16="http://schemas.microsoft.com/office/drawing/2014/main" id="{701F5DF4-0432-4B53-A950-37D66F0F5079}"/>
              </a:ext>
            </a:extLst>
          </p:cNvPr>
          <p:cNvSpPr txBox="1"/>
          <p:nvPr/>
        </p:nvSpPr>
        <p:spPr>
          <a:xfrm>
            <a:off x="437721" y="990059"/>
            <a:ext cx="8268562" cy="1200329"/>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b="1" dirty="0">
                <a:latin typeface="Calibri" panose="020F0502020204030204" pitchFamily="34" charset="0"/>
                <a:ea typeface="Verdana" panose="020B0604030504040204" pitchFamily="34" charset="0"/>
                <a:cs typeface="Calibri" panose="020F0502020204030204" pitchFamily="34" charset="0"/>
              </a:rPr>
              <a:t>Partitioning or iterative relocation methods</a:t>
            </a:r>
            <a:r>
              <a:rPr lang="en-US" altLang="ko-KR" dirty="0">
                <a:latin typeface="Calibri" panose="020F0502020204030204" pitchFamily="34" charset="0"/>
                <a:ea typeface="Verdana" panose="020B0604030504040204" pitchFamily="34" charset="0"/>
                <a:cs typeface="Calibri" panose="020F0502020204030204" pitchFamily="34" charset="0"/>
              </a:rPr>
              <a:t> work well in high-dimensional settings, where we cannot easily use probability densities, the EM algorithm and parametric mixture modeling.</a:t>
            </a:r>
          </a:p>
          <a:p>
            <a:pPr marL="285750" indent="-285750">
              <a:buFont typeface="Wingdings" panose="05000000000000000000" pitchFamily="2" charset="2"/>
              <a:buChar char="v"/>
            </a:pPr>
            <a:r>
              <a:rPr lang="en-US" altLang="ko-KR" i="1" dirty="0">
                <a:latin typeface="Calibri" panose="020F0502020204030204" pitchFamily="34" charset="0"/>
                <a:ea typeface="Verdana" panose="020B0604030504040204" pitchFamily="34" charset="0"/>
                <a:cs typeface="Calibri" panose="020F0502020204030204" pitchFamily="34" charset="0"/>
              </a:rPr>
              <a:t>k</a:t>
            </a:r>
            <a:r>
              <a:rPr lang="en-US" altLang="ko-KR" dirty="0">
                <a:latin typeface="Calibri" panose="020F0502020204030204" pitchFamily="34" charset="0"/>
                <a:ea typeface="Verdana" panose="020B0604030504040204" pitchFamily="34" charset="0"/>
                <a:cs typeface="Calibri" panose="020F0502020204030204" pitchFamily="34" charset="0"/>
              </a:rPr>
              <a:t>-medoids and PAM (partitioning around medoids)</a:t>
            </a:r>
          </a:p>
        </p:txBody>
      </p:sp>
      <p:pic>
        <p:nvPicPr>
          <p:cNvPr id="3" name="그림 2">
            <a:extLst>
              <a:ext uri="{FF2B5EF4-FFF2-40B4-BE49-F238E27FC236}">
                <a16:creationId xmlns:a16="http://schemas.microsoft.com/office/drawing/2014/main" id="{211CFAF0-2F66-48B2-98E9-9490793D0FF3}"/>
              </a:ext>
            </a:extLst>
          </p:cNvPr>
          <p:cNvPicPr>
            <a:picLocks noChangeAspect="1"/>
          </p:cNvPicPr>
          <p:nvPr/>
        </p:nvPicPr>
        <p:blipFill>
          <a:blip r:embed="rId3"/>
          <a:stretch>
            <a:fillRect/>
          </a:stretch>
        </p:blipFill>
        <p:spPr>
          <a:xfrm>
            <a:off x="755576" y="2348880"/>
            <a:ext cx="5010849" cy="3686689"/>
          </a:xfrm>
          <a:prstGeom prst="rect">
            <a:avLst/>
          </a:prstGeom>
        </p:spPr>
      </p:pic>
    </p:spTree>
    <p:extLst>
      <p:ext uri="{BB962C8B-B14F-4D97-AF65-F5344CB8AC3E}">
        <p14:creationId xmlns:p14="http://schemas.microsoft.com/office/powerpoint/2010/main" val="38705046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507372" y="307646"/>
            <a:ext cx="8129256" cy="434250"/>
          </a:xfrm>
          <a:prstGeom prst="rect">
            <a:avLst/>
          </a:prstGeom>
          <a:ln w="12700">
            <a:miter lim="400000"/>
          </a:ln>
          <a:extLst>
            <a:ext uri="{C572A759-6A51-4108-AA02-DFA0A04FC94B}">
              <ma14:wrappingTextBoxFlag xmlns="" xmlns:ma14="http://schemas.microsoft.com/office/mac/drawingml/2011/main" val="1"/>
            </a:ext>
          </a:extLst>
        </p:spPr>
        <p:txBody>
          <a:bodyPr lIns="32145" tIns="32145" rIns="32145" bIns="32145" anchor="ctr">
            <a:spAutoFit/>
          </a:bodyPr>
          <a:lstStyle>
            <a:lvl1pPr algn="l" defTabSz="914400">
              <a:defRPr sz="3000" b="1">
                <a:uFill>
                  <a:solidFill/>
                </a:uFill>
              </a:defRPr>
            </a:lvl1pPr>
          </a:lstStyle>
          <a:p>
            <a:pPr lvl="0">
              <a:defRPr sz="1800" b="0">
                <a:uFillTx/>
              </a:defRPr>
            </a:pPr>
            <a:r>
              <a:rPr lang="en-US" altLang="ko-KR" sz="2400" dirty="0">
                <a:latin typeface="Calibri" panose="020F0502020204030204" pitchFamily="34" charset="0"/>
                <a:ea typeface="Verdana" panose="020B0604030504040204" pitchFamily="34" charset="0"/>
                <a:cs typeface="Calibri" panose="020F0502020204030204" pitchFamily="34" charset="0"/>
              </a:rPr>
              <a:t>5.4 Nonparametric mixture detection by </a:t>
            </a:r>
            <a:r>
              <a:rPr lang="en-US" altLang="ko-KR" sz="2400" i="1" dirty="0">
                <a:latin typeface="Calibri" panose="020F0502020204030204" pitchFamily="34" charset="0"/>
                <a:ea typeface="Verdana" panose="020B0604030504040204" pitchFamily="34" charset="0"/>
                <a:cs typeface="Calibri" panose="020F0502020204030204" pitchFamily="34" charset="0"/>
              </a:rPr>
              <a:t>k</a:t>
            </a:r>
            <a:r>
              <a:rPr lang="en-US" altLang="ko-KR" sz="2400" dirty="0">
                <a:latin typeface="Calibri" panose="020F0502020204030204" pitchFamily="34" charset="0"/>
                <a:ea typeface="Verdana" panose="020B0604030504040204" pitchFamily="34" charset="0"/>
                <a:cs typeface="Calibri" panose="020F0502020204030204" pitchFamily="34" charset="0"/>
              </a:rPr>
              <a:t>-methods</a:t>
            </a:r>
          </a:p>
        </p:txBody>
      </p:sp>
      <p:sp>
        <p:nvSpPr>
          <p:cNvPr id="4" name="슬라이드 번호 개체 틀 3"/>
          <p:cNvSpPr>
            <a:spLocks noGrp="1"/>
          </p:cNvSpPr>
          <p:nvPr>
            <p:ph type="sldNum" sz="quarter" idx="2"/>
          </p:nvPr>
        </p:nvSpPr>
        <p:spPr/>
        <p:txBody>
          <a:bodyPr/>
          <a:lstStyle/>
          <a:p>
            <a:pPr lvl="0"/>
            <a:fld id="{86CB4B4D-7CA3-9044-876B-883B54F8677D}" type="slidenum">
              <a:rPr lang="en-US" altLang="ko-KR" smtClean="0"/>
              <a:t>9</a:t>
            </a:fld>
            <a:endParaRPr lang="ko-KR" altLang="en-US"/>
          </a:p>
        </p:txBody>
      </p:sp>
      <p:grpSp>
        <p:nvGrpSpPr>
          <p:cNvPr id="8" name="그룹 7">
            <a:extLst>
              <a:ext uri="{FF2B5EF4-FFF2-40B4-BE49-F238E27FC236}">
                <a16:creationId xmlns:a16="http://schemas.microsoft.com/office/drawing/2014/main" id="{F806B360-0141-44E7-8172-614A5BA86E26}"/>
              </a:ext>
            </a:extLst>
          </p:cNvPr>
          <p:cNvGrpSpPr/>
          <p:nvPr/>
        </p:nvGrpSpPr>
        <p:grpSpPr>
          <a:xfrm>
            <a:off x="437720" y="775742"/>
            <a:ext cx="8268562" cy="1"/>
            <a:chOff x="437720" y="775742"/>
            <a:chExt cx="8268562" cy="1"/>
          </a:xfrm>
        </p:grpSpPr>
        <p:sp>
          <p:nvSpPr>
            <p:cNvPr id="9" name="Shape 49">
              <a:extLst>
                <a:ext uri="{FF2B5EF4-FFF2-40B4-BE49-F238E27FC236}">
                  <a16:creationId xmlns:a16="http://schemas.microsoft.com/office/drawing/2014/main" id="{C623CD99-40A5-403C-BED5-F852485FB689}"/>
                </a:ext>
              </a:extLst>
            </p:cNvPr>
            <p:cNvSpPr/>
            <p:nvPr/>
          </p:nvSpPr>
          <p:spPr>
            <a:xfrm>
              <a:off x="437720" y="775742"/>
              <a:ext cx="8268562" cy="1"/>
            </a:xfrm>
            <a:prstGeom prst="line">
              <a:avLst/>
            </a:prstGeom>
            <a:ln w="38100">
              <a:solidFill>
                <a:schemeClr val="tx2"/>
              </a:solidFill>
              <a:miter lim="400000"/>
            </a:ln>
          </p:spPr>
          <p:txBody>
            <a:bodyPr lIns="0" tIns="0" rIns="0" bIns="0"/>
            <a:lstStyle/>
            <a:p>
              <a:pPr defTabSz="321457">
                <a:defRPr sz="1200">
                  <a:latin typeface="+mj-lt"/>
                  <a:ea typeface="+mj-ea"/>
                  <a:cs typeface="+mj-cs"/>
                  <a:sym typeface="Helvetica"/>
                </a:defRPr>
              </a:pPr>
              <a:endParaRPr sz="844"/>
            </a:p>
          </p:txBody>
        </p:sp>
        <p:sp>
          <p:nvSpPr>
            <p:cNvPr id="10" name="Shape 49">
              <a:extLst>
                <a:ext uri="{FF2B5EF4-FFF2-40B4-BE49-F238E27FC236}">
                  <a16:creationId xmlns:a16="http://schemas.microsoft.com/office/drawing/2014/main" id="{364E8EB9-3FCE-48FF-88F8-BD75E4A90219}"/>
                </a:ext>
              </a:extLst>
            </p:cNvPr>
            <p:cNvSpPr/>
            <p:nvPr/>
          </p:nvSpPr>
          <p:spPr>
            <a:xfrm>
              <a:off x="437720" y="775742"/>
              <a:ext cx="821912" cy="0"/>
            </a:xfrm>
            <a:prstGeom prst="line">
              <a:avLst/>
            </a:prstGeom>
            <a:ln w="38100">
              <a:solidFill>
                <a:schemeClr val="accent5">
                  <a:lumMod val="60000"/>
                  <a:lumOff val="40000"/>
                </a:schemeClr>
              </a:solidFill>
              <a:miter lim="400000"/>
            </a:ln>
          </p:spPr>
          <p:txBody>
            <a:bodyPr lIns="0" tIns="0" rIns="0" bIns="0"/>
            <a:lstStyle/>
            <a:p>
              <a:pPr defTabSz="321457">
                <a:defRPr sz="1200">
                  <a:latin typeface="+mj-lt"/>
                  <a:ea typeface="+mj-ea"/>
                  <a:cs typeface="+mj-cs"/>
                  <a:sym typeface="Helvetica"/>
                </a:defRPr>
              </a:pPr>
              <a:endParaRPr sz="844"/>
            </a:p>
          </p:txBody>
        </p:sp>
      </p:grpSp>
      <p:sp>
        <p:nvSpPr>
          <p:cNvPr id="36" name="TextBox 35">
            <a:extLst>
              <a:ext uri="{FF2B5EF4-FFF2-40B4-BE49-F238E27FC236}">
                <a16:creationId xmlns:a16="http://schemas.microsoft.com/office/drawing/2014/main" id="{701F5DF4-0432-4B53-A950-37D66F0F5079}"/>
              </a:ext>
            </a:extLst>
          </p:cNvPr>
          <p:cNvSpPr txBox="1"/>
          <p:nvPr/>
        </p:nvSpPr>
        <p:spPr>
          <a:xfrm>
            <a:off x="437721" y="990059"/>
            <a:ext cx="8268562" cy="3139321"/>
          </a:xfrm>
          <a:prstGeom prst="rect">
            <a:avLst/>
          </a:prstGeom>
          <a:noFill/>
        </p:spPr>
        <p:txBody>
          <a:bodyPr wrap="square" rtlCol="0" anchor="t">
            <a:spAutoFit/>
          </a:bodyPr>
          <a:lstStyle/>
          <a:p>
            <a:pPr marL="285750" indent="-285750">
              <a:buFont typeface="Wingdings" panose="05000000000000000000" pitchFamily="2" charset="2"/>
              <a:buChar char="v"/>
            </a:pPr>
            <a:r>
              <a:rPr lang="en-US" altLang="ko-KR" i="1" dirty="0">
                <a:latin typeface="Calibri" panose="020F0502020204030204" pitchFamily="34" charset="0"/>
                <a:ea typeface="Verdana" panose="020B0604030504040204" pitchFamily="34" charset="0"/>
                <a:cs typeface="Calibri" panose="020F0502020204030204" pitchFamily="34" charset="0"/>
              </a:rPr>
              <a:t>K</a:t>
            </a:r>
            <a:r>
              <a:rPr lang="en-US" altLang="ko-KR" dirty="0">
                <a:latin typeface="Calibri" panose="020F0502020204030204" pitchFamily="34" charset="0"/>
                <a:ea typeface="Verdana" panose="020B0604030504040204" pitchFamily="34" charset="0"/>
                <a:cs typeface="Calibri" panose="020F0502020204030204" pitchFamily="34" charset="0"/>
              </a:rPr>
              <a:t>-means</a:t>
            </a: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endParaRPr lang="en-US" altLang="ko-KR" dirty="0">
              <a:latin typeface="Calibri" panose="020F0502020204030204" pitchFamily="34" charset="0"/>
              <a:ea typeface="Verdana" panose="020B0604030504040204" pitchFamily="34" charset="0"/>
              <a:cs typeface="Calibri" panose="020F0502020204030204" pitchFamily="34" charset="0"/>
            </a:endParaRPr>
          </a:p>
          <a:p>
            <a:endParaRPr lang="en-US" altLang="ko-KR" dirty="0">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v"/>
            </a:pPr>
            <a:r>
              <a:rPr lang="en-US" altLang="ko-KR" dirty="0">
                <a:latin typeface="Calibri" panose="020F0502020204030204" pitchFamily="34" charset="0"/>
                <a:ea typeface="Verdana" panose="020B0604030504040204" pitchFamily="34" charset="0"/>
                <a:cs typeface="Calibri" panose="020F0502020204030204" pitchFamily="34" charset="0"/>
              </a:rPr>
              <a:t>In the EM algorithm, each point participates in the computation of the mean of all the groups. In the k-means method, each point participates only in the computation of the center of one cluster.</a:t>
            </a:r>
          </a:p>
        </p:txBody>
      </p:sp>
      <p:pic>
        <p:nvPicPr>
          <p:cNvPr id="5" name="그림 4">
            <a:extLst>
              <a:ext uri="{FF2B5EF4-FFF2-40B4-BE49-F238E27FC236}">
                <a16:creationId xmlns:a16="http://schemas.microsoft.com/office/drawing/2014/main" id="{F75E623C-6357-409E-ADAD-32A197217291}"/>
              </a:ext>
            </a:extLst>
          </p:cNvPr>
          <p:cNvPicPr>
            <a:picLocks noChangeAspect="1"/>
          </p:cNvPicPr>
          <p:nvPr/>
        </p:nvPicPr>
        <p:blipFill>
          <a:blip r:embed="rId3"/>
          <a:stretch>
            <a:fillRect/>
          </a:stretch>
        </p:blipFill>
        <p:spPr>
          <a:xfrm>
            <a:off x="683568" y="1421077"/>
            <a:ext cx="5658640" cy="1724266"/>
          </a:xfrm>
          <a:prstGeom prst="rect">
            <a:avLst/>
          </a:prstGeom>
        </p:spPr>
      </p:pic>
    </p:spTree>
    <p:extLst>
      <p:ext uri="{BB962C8B-B14F-4D97-AF65-F5344CB8AC3E}">
        <p14:creationId xmlns:p14="http://schemas.microsoft.com/office/powerpoint/2010/main" val="3353772007"/>
      </p:ext>
    </p:extLst>
  </p:cSld>
  <p:clrMapOvr>
    <a:masterClrMapping/>
  </p:clrMapOvr>
  <p:transition spd="med"/>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사용자 지정 1">
      <a:majorFont>
        <a:latin typeface="Calibri"/>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354747</TotalTime>
  <Words>1122</Words>
  <Application>Microsoft Office PowerPoint</Application>
  <PresentationFormat>화면 슬라이드 쇼(4:3)</PresentationFormat>
  <Paragraphs>183</Paragraphs>
  <Slides>30</Slides>
  <Notes>30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30</vt:i4>
      </vt:variant>
    </vt:vector>
  </HeadingPairs>
  <TitlesOfParts>
    <vt:vector size="37" baseType="lpstr">
      <vt:lpstr>Adobe Heiti Std R</vt:lpstr>
      <vt:lpstr>맑은 고딕</vt:lpstr>
      <vt:lpstr>Arial</vt:lpstr>
      <vt:lpstr>Calibri</vt:lpstr>
      <vt:lpstr>Verdana</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Choi</dc:creator>
  <cp:lastModifiedBy>박 석주</cp:lastModifiedBy>
  <cp:revision>4944</cp:revision>
  <cp:lastPrinted>2019-06-28T02:40:18Z</cp:lastPrinted>
  <dcterms:created xsi:type="dcterms:W3CDTF">2013-10-05T14:33:56Z</dcterms:created>
  <dcterms:modified xsi:type="dcterms:W3CDTF">2021-07-15T18:39:06Z</dcterms:modified>
</cp:coreProperties>
</file>