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45" r:id="rId2"/>
    <p:sldId id="370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5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i Minhak" initials="CM" lastIdx="2" clrIdx="0">
    <p:extLst>
      <p:ext uri="{19B8F6BF-5375-455C-9EA6-DF929625EA0E}">
        <p15:presenceInfo xmlns:p15="http://schemas.microsoft.com/office/powerpoint/2012/main" userId="5b2857f5a787929e" providerId="Windows Live"/>
      </p:ext>
    </p:extLst>
  </p:cmAuthor>
  <p:cmAuthor id="2" name="최민학" initials="최" lastIdx="1" clrIdx="1">
    <p:extLst>
      <p:ext uri="{19B8F6BF-5375-455C-9EA6-DF929625EA0E}">
        <p15:presenceInfo xmlns:p15="http://schemas.microsoft.com/office/powerpoint/2012/main" userId="최민학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1294" autoAdjust="0"/>
  </p:normalViewPr>
  <p:slideViewPr>
    <p:cSldViewPr snapToGrid="0" showGuides="1">
      <p:cViewPr varScale="1">
        <p:scale>
          <a:sx n="100" d="100"/>
          <a:sy n="100" d="100"/>
        </p:scale>
        <p:origin x="2274" y="90"/>
      </p:cViewPr>
      <p:guideLst>
        <p:guide pos="2880"/>
        <p:guide orient="horz"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72AD8DC-7881-4696-A7EA-1AC515C3C7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F53A0B5-1A13-4E6F-86F6-EA0CFA4270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30778-0A59-4160-B3AF-D14D3C66432B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19EEE3E-5AE0-4EAB-B405-6109222EC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27A832-3893-4436-ACD5-22369B16CD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E3A8A-8A75-4DC8-A83A-73E8E3EE7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91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F3E7F-AA40-4783-B18A-C205D10E6254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3A98D-8059-4F3A-98D4-F2663F4D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13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817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1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9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656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615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326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17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6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425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453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66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225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559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857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09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030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975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328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617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503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616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40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90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88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82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82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00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103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56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989F-202E-4488-9B57-912F80C95A99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84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9546-4265-4298-BC1E-60F0BE5BA8CD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8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B604-78BC-4B22-ABDC-A20579F87C41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5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72529"/>
            <a:ext cx="8635042" cy="664234"/>
          </a:xfrm>
        </p:spPr>
        <p:txBody>
          <a:bodyPr>
            <a:normAutofit/>
          </a:bodyPr>
          <a:lstStyle>
            <a:lvl1pPr>
              <a:defRPr sz="2800">
                <a:latin typeface="Abadi" panose="020B0604020104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40" y="1178643"/>
            <a:ext cx="8627493" cy="4877099"/>
          </a:xfrm>
        </p:spPr>
        <p:txBody>
          <a:bodyPr>
            <a:normAutofit/>
          </a:bodyPr>
          <a:lstStyle>
            <a:lvl1pPr>
              <a:defRPr sz="1800">
                <a:latin typeface="Abadi" panose="020B0604020104020204" pitchFamily="34" charset="0"/>
              </a:defRPr>
            </a:lvl1pPr>
            <a:lvl2pPr>
              <a:defRPr sz="1800">
                <a:latin typeface="Abadi" panose="020B0604020104020204" pitchFamily="34" charset="0"/>
              </a:defRPr>
            </a:lvl2pPr>
            <a:lvl3pPr>
              <a:defRPr sz="1800">
                <a:latin typeface="Abadi" panose="020B0604020104020204" pitchFamily="34" charset="0"/>
              </a:defRPr>
            </a:lvl3pPr>
            <a:lvl4pPr>
              <a:defRPr sz="1800">
                <a:latin typeface="Abadi" panose="020B0604020104020204" pitchFamily="34" charset="0"/>
              </a:defRPr>
            </a:lvl4pPr>
            <a:lvl5pPr>
              <a:defRPr sz="1800">
                <a:latin typeface="Abadi" panose="020B0604020104020204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AB07-7BD5-4B40-9A3F-288736A538F3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1926" y="6428418"/>
            <a:ext cx="142335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badi" panose="020B0604020104020204" pitchFamily="34" charset="0"/>
              </a:defRPr>
            </a:lvl1pPr>
          </a:lstStyle>
          <a:p>
            <a:fld id="{BF4D7186-D674-4F22-B56A-6DFE4AFDB46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C3F0BE4-3128-48A4-A4D3-864B1AF66BCC}"/>
              </a:ext>
            </a:extLst>
          </p:cNvPr>
          <p:cNvGrpSpPr/>
          <p:nvPr userDrawn="1"/>
        </p:nvGrpSpPr>
        <p:grpSpPr>
          <a:xfrm>
            <a:off x="276044" y="879899"/>
            <a:ext cx="8599457" cy="103068"/>
            <a:chOff x="258792" y="1035170"/>
            <a:chExt cx="8599457" cy="103068"/>
          </a:xfrm>
        </p:grpSpPr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9858E7F7-0BDD-4F0C-B240-F3968ECD32C1}"/>
                </a:ext>
              </a:extLst>
            </p:cNvPr>
            <p:cNvSpPr/>
            <p:nvPr userDrawn="1"/>
          </p:nvSpPr>
          <p:spPr>
            <a:xfrm>
              <a:off x="258792" y="1035170"/>
              <a:ext cx="940280" cy="94890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AB87DC53-0304-4244-B610-D7B01530123F}"/>
                </a:ext>
              </a:extLst>
            </p:cNvPr>
            <p:cNvSpPr/>
            <p:nvPr userDrawn="1"/>
          </p:nvSpPr>
          <p:spPr>
            <a:xfrm>
              <a:off x="3712757" y="1035170"/>
              <a:ext cx="733516" cy="9830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2989DC1B-0AE4-4414-B52C-AB7574256DD9}"/>
                </a:ext>
              </a:extLst>
            </p:cNvPr>
            <p:cNvSpPr/>
            <p:nvPr userDrawn="1"/>
          </p:nvSpPr>
          <p:spPr>
            <a:xfrm>
              <a:off x="4476160" y="1035170"/>
              <a:ext cx="258793" cy="98305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평행 사변형 11">
              <a:extLst>
                <a:ext uri="{FF2B5EF4-FFF2-40B4-BE49-F238E27FC236}">
                  <a16:creationId xmlns:a16="http://schemas.microsoft.com/office/drawing/2014/main" id="{810B87F7-B230-404D-BEA3-68D4D1B5C327}"/>
                </a:ext>
              </a:extLst>
            </p:cNvPr>
            <p:cNvSpPr/>
            <p:nvPr userDrawn="1"/>
          </p:nvSpPr>
          <p:spPr>
            <a:xfrm>
              <a:off x="4764840" y="1035170"/>
              <a:ext cx="1560303" cy="103068"/>
            </a:xfrm>
            <a:prstGeom prst="parallelogram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A610D924-AAF6-4593-9E2F-74F1D2768F8F}"/>
                </a:ext>
              </a:extLst>
            </p:cNvPr>
            <p:cNvSpPr/>
            <p:nvPr userDrawn="1"/>
          </p:nvSpPr>
          <p:spPr>
            <a:xfrm>
              <a:off x="6355030" y="1035170"/>
              <a:ext cx="2503219" cy="103068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338529EC-D895-450C-8531-AC4A6320A0A8}"/>
                </a:ext>
              </a:extLst>
            </p:cNvPr>
            <p:cNvSpPr/>
            <p:nvPr userDrawn="1"/>
          </p:nvSpPr>
          <p:spPr>
            <a:xfrm>
              <a:off x="1228959" y="1035170"/>
              <a:ext cx="474454" cy="94890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454E6A30-047D-4CA3-B687-2A566617021D}"/>
                </a:ext>
              </a:extLst>
            </p:cNvPr>
            <p:cNvSpPr/>
            <p:nvPr userDrawn="1"/>
          </p:nvSpPr>
          <p:spPr>
            <a:xfrm>
              <a:off x="1733300" y="1035170"/>
              <a:ext cx="1949570" cy="98304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F66704A3-CC35-40F9-90D3-11BD225E2803}"/>
              </a:ext>
            </a:extLst>
          </p:cNvPr>
          <p:cNvSpPr/>
          <p:nvPr userDrawn="1"/>
        </p:nvSpPr>
        <p:spPr>
          <a:xfrm>
            <a:off x="215660" y="1112807"/>
            <a:ext cx="8704053" cy="5297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85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FC72-6029-4033-9759-036B0F109192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25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A3D-DBF5-4CA1-BB1F-DF496567CF8D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74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7FE-AD83-4570-AA56-E888739F2400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88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C870-19DB-4CD6-8D9A-D681FE6CDDC1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6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4748-FA4B-4EF4-8FBF-8909469ECF91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8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6D11-A36E-45B7-A47F-AD4787633196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5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1A91-D185-454F-B4AA-DD729EE8D60A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12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34A8-2AFB-4096-B0CD-D30F8B938D2C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95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hyperlink" Target="https://web.stanford.edu/class/bios221/book/Chap-Graphs.html#ref-YuGXN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stanford.edu/class/bios221/book/Chap-Graphs.html#ref-GXNA" TargetMode="External"/><Relationship Id="rId5" Type="http://schemas.openxmlformats.org/officeDocument/2006/relationships/hyperlink" Target="https://web.stanford.edu/class/bios221/book/Chap-Graphs.html#fig:completechemokine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ductor.org/packages/BioN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web.stanford.edu/class/bios221/book/Chap-Graphs.html#ref-Bio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bios221/book/Chap-Clustering.html#Chap:Cluster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igraph/" TargetMode="External"/><Relationship Id="rId7" Type="http://schemas.openxmlformats.org/officeDocument/2006/relationships/hyperlink" Target="https://cran.r-project.org/web/packages/ggtre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n.r-project.org/web/packages/ape/" TargetMode="External"/><Relationship Id="rId5" Type="http://schemas.openxmlformats.org/officeDocument/2006/relationships/hyperlink" Target="https://cran.r-project.org/web/packages/ggnetwork/" TargetMode="External"/><Relationship Id="rId4" Type="http://schemas.openxmlformats.org/officeDocument/2006/relationships/hyperlink" Target="https://bioconductor.org/packages/ggplot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5F2ADF-E4F2-43C2-834B-DC75BBA5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1</a:t>
            </a:fld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7038880-639B-4A83-A44D-5CC50319B2C2}"/>
              </a:ext>
            </a:extLst>
          </p:cNvPr>
          <p:cNvGrpSpPr/>
          <p:nvPr/>
        </p:nvGrpSpPr>
        <p:grpSpPr>
          <a:xfrm>
            <a:off x="276044" y="3403588"/>
            <a:ext cx="8599457" cy="103068"/>
            <a:chOff x="258792" y="1035170"/>
            <a:chExt cx="8599457" cy="103068"/>
          </a:xfrm>
        </p:grpSpPr>
        <p:sp>
          <p:nvSpPr>
            <p:cNvPr id="6" name="평행 사변형 5">
              <a:extLst>
                <a:ext uri="{FF2B5EF4-FFF2-40B4-BE49-F238E27FC236}">
                  <a16:creationId xmlns:a16="http://schemas.microsoft.com/office/drawing/2014/main" id="{DF1C66FA-21AD-4A0A-999C-FDB3D585D6FD}"/>
                </a:ext>
              </a:extLst>
            </p:cNvPr>
            <p:cNvSpPr/>
            <p:nvPr userDrawn="1"/>
          </p:nvSpPr>
          <p:spPr>
            <a:xfrm>
              <a:off x="258792" y="1035170"/>
              <a:ext cx="940280" cy="94890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평행 사변형 6">
              <a:extLst>
                <a:ext uri="{FF2B5EF4-FFF2-40B4-BE49-F238E27FC236}">
                  <a16:creationId xmlns:a16="http://schemas.microsoft.com/office/drawing/2014/main" id="{ADD49DA5-BA1B-400D-AC20-C28974D3CA72}"/>
                </a:ext>
              </a:extLst>
            </p:cNvPr>
            <p:cNvSpPr/>
            <p:nvPr userDrawn="1"/>
          </p:nvSpPr>
          <p:spPr>
            <a:xfrm>
              <a:off x="3712757" y="1035170"/>
              <a:ext cx="733516" cy="9830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B02A18E4-3F8C-4C57-A4E8-C26900EA3FAD}"/>
                </a:ext>
              </a:extLst>
            </p:cNvPr>
            <p:cNvSpPr/>
            <p:nvPr userDrawn="1"/>
          </p:nvSpPr>
          <p:spPr>
            <a:xfrm>
              <a:off x="4476160" y="1035170"/>
              <a:ext cx="258793" cy="98305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50A7085D-70B8-43B9-B8DD-823375841C86}"/>
                </a:ext>
              </a:extLst>
            </p:cNvPr>
            <p:cNvSpPr/>
            <p:nvPr userDrawn="1"/>
          </p:nvSpPr>
          <p:spPr>
            <a:xfrm>
              <a:off x="4764840" y="1035170"/>
              <a:ext cx="1560303" cy="103068"/>
            </a:xfrm>
            <a:prstGeom prst="parallelogram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2DCF1C20-30B2-4FA3-96A0-AA43A819B186}"/>
                </a:ext>
              </a:extLst>
            </p:cNvPr>
            <p:cNvSpPr/>
            <p:nvPr userDrawn="1"/>
          </p:nvSpPr>
          <p:spPr>
            <a:xfrm>
              <a:off x="6355030" y="1035170"/>
              <a:ext cx="2503219" cy="103068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770A7D1A-86A3-4795-AD66-2271C7A31091}"/>
                </a:ext>
              </a:extLst>
            </p:cNvPr>
            <p:cNvSpPr/>
            <p:nvPr userDrawn="1"/>
          </p:nvSpPr>
          <p:spPr>
            <a:xfrm>
              <a:off x="1228959" y="1035170"/>
              <a:ext cx="474454" cy="94890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평행 사변형 11">
              <a:extLst>
                <a:ext uri="{FF2B5EF4-FFF2-40B4-BE49-F238E27FC236}">
                  <a16:creationId xmlns:a16="http://schemas.microsoft.com/office/drawing/2014/main" id="{B15602F0-F3A8-43D9-AAA6-58956BFCAEF6}"/>
                </a:ext>
              </a:extLst>
            </p:cNvPr>
            <p:cNvSpPr/>
            <p:nvPr userDrawn="1"/>
          </p:nvSpPr>
          <p:spPr>
            <a:xfrm>
              <a:off x="1733300" y="1035170"/>
              <a:ext cx="1949570" cy="98304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Picture 2" descr="ëë³´ê¸°ì ëí ì´ë¯¸ì§ ê²ìê²°ê³¼">
            <a:extLst>
              <a:ext uri="{FF2B5EF4-FFF2-40B4-BE49-F238E27FC236}">
                <a16:creationId xmlns:a16="http://schemas.microsoft.com/office/drawing/2014/main" id="{8A5D5E42-6E07-4966-A001-B6AA6FF10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476" r="11539" b="19524"/>
          <a:stretch/>
        </p:blipFill>
        <p:spPr bwMode="auto">
          <a:xfrm rot="912837">
            <a:off x="689397" y="2764845"/>
            <a:ext cx="813747" cy="7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부제목 18">
            <a:extLst>
              <a:ext uri="{FF2B5EF4-FFF2-40B4-BE49-F238E27FC236}">
                <a16:creationId xmlns:a16="http://schemas.microsoft.com/office/drawing/2014/main" id="{DD53A3CB-1D41-4B66-8860-9883195197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74817" y="3976503"/>
            <a:ext cx="6858000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/>
              <a:t>BIG lab, </a:t>
            </a:r>
            <a:r>
              <a:rPr lang="en-US" altLang="ko-KR" sz="2200" dirty="0" err="1"/>
              <a:t>Hanyang</a:t>
            </a:r>
            <a:r>
              <a:rPr lang="en-US" altLang="ko-KR" sz="2200" dirty="0"/>
              <a:t> University</a:t>
            </a:r>
          </a:p>
          <a:p>
            <a:pPr algn="r"/>
            <a:r>
              <a:rPr lang="en-US" altLang="ko-KR" sz="2200" dirty="0"/>
              <a:t>Min-</a:t>
            </a:r>
            <a:r>
              <a:rPr lang="en-US" altLang="ko-KR" sz="2200" dirty="0" err="1"/>
              <a:t>hak</a:t>
            </a:r>
            <a:r>
              <a:rPr lang="en-US" altLang="ko-KR" sz="2200" dirty="0"/>
              <a:t> Choi</a:t>
            </a:r>
            <a:br>
              <a:rPr lang="en-US" altLang="ko-KR" sz="2200" dirty="0"/>
            </a:br>
            <a:r>
              <a:rPr lang="en-US" altLang="ko-KR" sz="2200" dirty="0"/>
              <a:t>2021-07-26</a:t>
            </a:r>
            <a:endParaRPr lang="ko-KR" altLang="en-US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3F2E58-0DE4-4BD0-BB08-83B251E9E8A9}"/>
              </a:ext>
            </a:extLst>
          </p:cNvPr>
          <p:cNvSpPr txBox="1"/>
          <p:nvPr/>
        </p:nvSpPr>
        <p:spPr>
          <a:xfrm>
            <a:off x="1876425" y="2050215"/>
            <a:ext cx="81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Modern</a:t>
            </a:r>
            <a:r>
              <a:rPr lang="ko-KR" altLang="en-US" sz="3600" dirty="0"/>
              <a:t> </a:t>
            </a:r>
            <a:r>
              <a:rPr lang="en-US" altLang="ko-KR" sz="3600" dirty="0"/>
              <a:t>Statistics for Modern Biology</a:t>
            </a:r>
            <a:endParaRPr lang="en-US" altLang="ko-KR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45677-01A8-4956-B5EC-B7C27A8F6DF5}"/>
              </a:ext>
            </a:extLst>
          </p:cNvPr>
          <p:cNvSpPr txBox="1"/>
          <p:nvPr/>
        </p:nvSpPr>
        <p:spPr>
          <a:xfrm>
            <a:off x="2543175" y="2707440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10. Networks and Trees</a:t>
            </a:r>
          </a:p>
        </p:txBody>
      </p:sp>
    </p:spTree>
    <p:extLst>
      <p:ext uri="{BB962C8B-B14F-4D97-AF65-F5344CB8AC3E}">
        <p14:creationId xmlns:p14="http://schemas.microsoft.com/office/powerpoint/2010/main" val="43626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89585" y="1200785"/>
            <a:ext cx="8561070" cy="243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Graphs from data</a:t>
            </a:r>
            <a:br>
              <a:rPr lang="en-US" altLang="ko-KR" sz="1600" b="1" dirty="0"/>
            </a:br>
            <a:r>
              <a:rPr lang="en-US" altLang="ko-KR" sz="1600" b="1" dirty="0"/>
              <a:t>  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Usually data do not arrive in the form of graphs.</a:t>
            </a: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rgbClr val="222222"/>
                </a:solidFill>
              </a:rPr>
              <a:t>   From distance:</a:t>
            </a:r>
            <a:r>
              <a:rPr lang="en-US" altLang="ko-KR" sz="1600" dirty="0">
                <a:solidFill>
                  <a:srgbClr val="222222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Graphs can simplify distance matrices by rounding the smaller distances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down to zero. This requires defining a threshold t and then making edges between points</a:t>
            </a:r>
          </a:p>
          <a:p>
            <a:pPr>
              <a:lnSpc>
                <a:spcPct val="120000"/>
              </a:lnSpc>
            </a:pPr>
            <a:endParaRPr lang="en-US" altLang="ko-KR" sz="1600" dirty="0">
              <a:solidFill>
                <a:srgbClr val="22222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rgbClr val="222222"/>
                </a:solidFill>
              </a:rPr>
              <a:t>   Binary data:</a:t>
            </a:r>
            <a:r>
              <a:rPr lang="en-US" altLang="ko-KR" sz="1600" dirty="0">
                <a:solidFill>
                  <a:srgbClr val="222222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Some data arrive naturally as 0/1 matrices,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for instance presence or absence of the different finches in the Galapagos archipelago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can be encoded with a 0/1 table.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157D53-51E4-4F87-BD86-9D77FF71A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272" y="3429000"/>
            <a:ext cx="2630487" cy="2780009"/>
          </a:xfrm>
          <a:prstGeom prst="rect">
            <a:avLst/>
          </a:prstGeom>
        </p:spPr>
      </p:pic>
      <p:pic>
        <p:nvPicPr>
          <p:cNvPr id="9218" name="Picture 2" descr="Finches: List of Types With Pictures &amp;amp; Care Tips | Singing-Wings-Aviary.com  in 2021 | Finches bird, Backyard birds watching, Bird species">
            <a:extLst>
              <a:ext uri="{FF2B5EF4-FFF2-40B4-BE49-F238E27FC236}">
                <a16:creationId xmlns:a16="http://schemas.microsoft.com/office/drawing/2014/main" id="{6F928FE0-9134-43D1-96E4-9BD9B1FF8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1" y="4176714"/>
            <a:ext cx="276225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1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89585" y="1200785"/>
            <a:ext cx="8561070" cy="125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Graphs from data</a:t>
            </a:r>
            <a:br>
              <a:rPr lang="en-US" altLang="ko-KR" sz="1600" b="1" dirty="0"/>
            </a:br>
            <a:r>
              <a:rPr lang="en-US" altLang="ko-KR" sz="1600" b="1" dirty="0">
                <a:solidFill>
                  <a:srgbClr val="222222"/>
                </a:solidFill>
              </a:rPr>
              <a:t>   Binary data:</a:t>
            </a:r>
            <a:r>
              <a:rPr lang="en-US" altLang="ko-KR" sz="1600" dirty="0">
                <a:solidFill>
                  <a:srgbClr val="222222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Some data arrive naturally as 0/1 matrices,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for instance presence or absence of the different finches in the Galapagos archipelago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can be encoded with a 0/1 table.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3D2A855-620B-45D3-A995-A3FFC226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54" y="2481263"/>
            <a:ext cx="6932772" cy="147425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2595694-3BB4-4E62-A7A2-A60B00229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682" y="2516505"/>
            <a:ext cx="2276475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16D968D-5F01-4C20-899C-7A2D3F046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78" y="3990975"/>
            <a:ext cx="370457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89585" y="1200785"/>
            <a:ext cx="8561070" cy="125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Graphs from data</a:t>
            </a:r>
            <a:br>
              <a:rPr lang="en-US" altLang="ko-KR" sz="1600" b="1" dirty="0"/>
            </a:br>
            <a:r>
              <a:rPr lang="en-US" altLang="ko-KR" sz="1600" b="1" dirty="0">
                <a:solidFill>
                  <a:srgbClr val="222222"/>
                </a:solidFill>
              </a:rPr>
              <a:t>   Binary data:</a:t>
            </a:r>
            <a:r>
              <a:rPr lang="en-US" altLang="ko-KR" sz="1600" dirty="0">
                <a:solidFill>
                  <a:srgbClr val="222222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Some data arrive naturally as 0/1 matrices,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for instance presence or absence of the different finches in the Galapagos archipelago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can be encoded with a 0/1 table.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0CE14C-A3E3-4C06-B9BA-3CE94D32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2519362"/>
            <a:ext cx="7815263" cy="164215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8A11D67-6D0B-437C-AF6A-DEC330D2C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0" y="3948114"/>
            <a:ext cx="2398983" cy="23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89585" y="1200785"/>
            <a:ext cx="8561070" cy="95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An example: a four state Markov chain</a:t>
            </a:r>
            <a:br>
              <a:rPr lang="en-US" altLang="ko-KR" sz="1600" b="1" dirty="0"/>
            </a:br>
            <a:r>
              <a:rPr lang="en-US" altLang="ko-KR" sz="1600" b="1" dirty="0"/>
              <a:t>  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In Chapter </a:t>
            </a:r>
            <a:r>
              <a:rPr lang="en-US" altLang="ko-KR" sz="1600" b="0" i="0" u="none" strike="noStrike" dirty="0">
                <a:effectLst/>
              </a:rPr>
              <a:t>2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 we saw how a Markov chain can summarize transitions between nucleotides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(considered the states of the system).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E331DB-E58C-4A78-9889-C109CE31B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371725"/>
            <a:ext cx="2437125" cy="12150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C5C2691-BD12-4DD8-8ECA-39CFCE0F8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3662363"/>
            <a:ext cx="2971800" cy="12934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923CC07-6C72-4974-9064-C4C1CDC8C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012" y="2376487"/>
            <a:ext cx="5264643" cy="21859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D3A45D9-AA30-4EAC-B08B-7ACF8C904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3" y="2371725"/>
            <a:ext cx="3200752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10.2.2 Graph with many layers: labels on edges and nodes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89585" y="1200785"/>
            <a:ext cx="8561070" cy="66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Here is an example of plotting a graph downloaded from the </a:t>
            </a:r>
            <a:r>
              <a:rPr lang="en-US" altLang="ko-KR" sz="1600" b="1" i="0" u="none" strike="noStrike" dirty="0">
                <a:effectLst/>
              </a:rPr>
              <a:t>STRING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 database with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annotations at the vertices.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C0BA3A-014C-4B8B-A994-08AF7E5BD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68918"/>
            <a:ext cx="5548313" cy="292016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EE1CEB2-4BC7-490E-A3B2-6AA710FD2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576" y="1968972"/>
            <a:ext cx="4380673" cy="2907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08256-383E-4D36-8466-7B413DB5ACBA}"/>
              </a:ext>
            </a:extLst>
          </p:cNvPr>
          <p:cNvSpPr txBox="1"/>
          <p:nvPr/>
        </p:nvSpPr>
        <p:spPr>
          <a:xfrm>
            <a:off x="582930" y="5239385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Calibri (본문)"/>
              </a:rPr>
              <a:t> </a:t>
            </a:r>
            <a:r>
              <a:rPr lang="en-US" altLang="ko-KR" sz="1600" dirty="0">
                <a:latin typeface="Calibri (본문)"/>
              </a:rPr>
              <a:t>Figure </a:t>
            </a:r>
            <a:r>
              <a:rPr lang="en-US" altLang="ko-KR" sz="1600" dirty="0">
                <a:latin typeface="Calibri (본문)"/>
                <a:hlinkClick r:id="rId5"/>
              </a:rPr>
              <a:t>10.8</a:t>
            </a:r>
            <a:r>
              <a:rPr lang="en-US" altLang="ko-KR" sz="1600" dirty="0">
                <a:latin typeface="Calibri (본문)"/>
              </a:rPr>
              <a:t> shows the full perturbed chemokine subnetwork discovered in the study of  </a:t>
            </a:r>
            <a:br>
              <a:rPr lang="en-US" altLang="ko-KR" sz="1600" dirty="0">
                <a:latin typeface="Calibri (본문)"/>
              </a:rPr>
            </a:br>
            <a:r>
              <a:rPr lang="en-US" altLang="ko-KR" sz="1600" dirty="0">
                <a:latin typeface="Calibri (본문)"/>
              </a:rPr>
              <a:t>   breast cancer metastasis using GXNA (</a:t>
            </a:r>
            <a:r>
              <a:rPr lang="en-US" altLang="ko-KR" sz="1600" dirty="0" err="1">
                <a:latin typeface="Calibri (본문)"/>
              </a:rPr>
              <a:t>Nacu</a:t>
            </a:r>
            <a:r>
              <a:rPr lang="en-US" altLang="ko-KR" sz="1600" dirty="0">
                <a:latin typeface="Calibri (본문)"/>
              </a:rPr>
              <a:t> et al. </a:t>
            </a:r>
            <a:r>
              <a:rPr lang="en-US" altLang="ko-KR" sz="1600" dirty="0">
                <a:latin typeface="Calibri (본문)"/>
                <a:hlinkClick r:id="rId6"/>
              </a:rPr>
              <a:t>2007</a:t>
            </a:r>
            <a:r>
              <a:rPr lang="en-US" altLang="ko-KR" sz="1600" dirty="0">
                <a:latin typeface="Calibri (본문)"/>
              </a:rPr>
              <a:t>) and reported by Yu et al. (</a:t>
            </a:r>
            <a:r>
              <a:rPr lang="en-US" altLang="ko-KR" sz="1600" dirty="0">
                <a:latin typeface="Calibri (본문)"/>
                <a:hlinkClick r:id="rId7"/>
              </a:rPr>
              <a:t>2012</a:t>
            </a:r>
            <a:r>
              <a:rPr lang="en-US" altLang="ko-KR" sz="1600" dirty="0">
                <a:latin typeface="Calibri (본문)"/>
              </a:rPr>
              <a:t>).</a:t>
            </a:r>
            <a:endParaRPr lang="en-US" altLang="ko-KR" sz="1600" dirty="0">
              <a:solidFill>
                <a:srgbClr val="222222"/>
              </a:solidFill>
              <a:latin typeface="Calibri (본문)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64627DD-567A-48B2-9E71-7EC3885DD2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9113" y="1633094"/>
            <a:ext cx="4405312" cy="35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10.3 From gene set enrichment to networks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13385" y="1343660"/>
            <a:ext cx="8561070" cy="30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en-US" altLang="ko-KR" sz="1600" b="1" i="0" dirty="0">
                <a:solidFill>
                  <a:srgbClr val="000000"/>
                </a:solidFill>
                <a:effectLst/>
              </a:rPr>
              <a:t>Gene Set Enrichment Analysis</a:t>
            </a:r>
            <a:r>
              <a:rPr lang="en-US" altLang="ko-KR" sz="1600" b="0" i="0" dirty="0">
                <a:solidFill>
                  <a:srgbClr val="000000"/>
                </a:solidFill>
                <a:effectLst/>
              </a:rPr>
              <a:t> (GSEA) is a computational method that determines </a:t>
            </a:r>
            <a:br>
              <a:rPr lang="en-US" altLang="ko-KR" sz="1600" b="0" i="0" dirty="0">
                <a:solidFill>
                  <a:srgbClr val="000000"/>
                </a:solidFill>
                <a:effectLst/>
              </a:rPr>
            </a:br>
            <a:r>
              <a:rPr lang="en-US" altLang="ko-KR" sz="1600" b="0" i="0" dirty="0">
                <a:solidFill>
                  <a:srgbClr val="000000"/>
                </a:solidFill>
                <a:effectLst/>
              </a:rPr>
              <a:t>   whether an a priori defined set of genes shows statistically significant, </a:t>
            </a:r>
            <a:br>
              <a:rPr lang="en-US" altLang="ko-KR" sz="1600" b="0" i="0" dirty="0">
                <a:solidFill>
                  <a:srgbClr val="000000"/>
                </a:solidFill>
                <a:effectLst/>
              </a:rPr>
            </a:br>
            <a:r>
              <a:rPr lang="en-US" altLang="ko-KR" sz="1600" b="0" i="0" dirty="0">
                <a:solidFill>
                  <a:srgbClr val="000000"/>
                </a:solidFill>
                <a:effectLst/>
              </a:rPr>
              <a:t>   concordant differences between two biological states (e.g. phenotypes).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The Gene Ontology (GO) is a collection of three ontologies that describe genes and gene products.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</a:t>
            </a:r>
            <a:r>
              <a:rPr lang="en-US" altLang="ko-KR" sz="1600" dirty="0">
                <a:solidFill>
                  <a:srgbClr val="222222"/>
                </a:solidFill>
              </a:rPr>
              <a:t>- Molecular function, Biological process, Cellular component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solidFill>
                <a:srgbClr val="222222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222222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The main purpose of using GO annotations for a particular set of Genes designated as significant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in an experiment is to look for the 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enrichment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 of a GO term in this list,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we will give this term a statistical meaning below.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252ADBE-38DC-4FAB-B6F1-AA494B53883F}"/>
              </a:ext>
            </a:extLst>
          </p:cNvPr>
          <p:cNvGrpSpPr/>
          <p:nvPr/>
        </p:nvGrpSpPr>
        <p:grpSpPr>
          <a:xfrm>
            <a:off x="388620" y="4344353"/>
            <a:ext cx="8417847" cy="1886630"/>
            <a:chOff x="388620" y="4344353"/>
            <a:chExt cx="8417847" cy="188663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FDD6C809-1D0B-47D5-A27B-05F3C9E45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" y="4433887"/>
              <a:ext cx="4183380" cy="1444351"/>
            </a:xfrm>
            <a:prstGeom prst="rect">
              <a:avLst/>
            </a:prstGeom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F9A28BF2-0937-4F0A-BCF3-0BA7C38903F1}"/>
                </a:ext>
              </a:extLst>
            </p:cNvPr>
            <p:cNvGrpSpPr/>
            <p:nvPr/>
          </p:nvGrpSpPr>
          <p:grpSpPr>
            <a:xfrm>
              <a:off x="4572000" y="4344353"/>
              <a:ext cx="4234467" cy="1886630"/>
              <a:chOff x="4572000" y="4344353"/>
              <a:chExt cx="4234467" cy="1886630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41012F39-8BB1-4D45-B4DD-847F97D2C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0" y="4344353"/>
                <a:ext cx="2729188" cy="852488"/>
              </a:xfrm>
              <a:prstGeom prst="rect">
                <a:avLst/>
              </a:prstGeom>
            </p:spPr>
          </p:pic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8DB900CB-6EFD-4375-80D1-90EFD5006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134" y="5244012"/>
                <a:ext cx="4127333" cy="9869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64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10.3.2 Gene set analysis with two-way table tests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13385" y="1343660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Here, we start by explaining a basic approach often called or </a:t>
            </a:r>
            <a:r>
              <a:rPr lang="en-US" altLang="ko-KR" sz="1600" b="1" dirty="0"/>
              <a:t>hypergeometric test</a:t>
            </a:r>
            <a:r>
              <a:rPr lang="en-US" altLang="ko-KR" sz="1600" dirty="0"/>
              <a:t>ing.</a:t>
            </a:r>
            <a:br>
              <a:rPr lang="en-US" altLang="ko-KR" sz="1600" dirty="0"/>
            </a:br>
            <a:r>
              <a:rPr lang="en-US" altLang="ko-KR" sz="1600" dirty="0"/>
              <a:t>   - </a:t>
            </a:r>
            <a:r>
              <a:rPr lang="en-US" altLang="ko-KR" sz="1600" i="1" dirty="0"/>
              <a:t>X</a:t>
            </a:r>
            <a:r>
              <a:rPr lang="en-US" altLang="ko-KR" sz="1600" dirty="0"/>
              <a:t> = (M, K, n)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691CAED-F2EC-4F02-B9D9-B12989D49F76}"/>
              </a:ext>
            </a:extLst>
          </p:cNvPr>
          <p:cNvGrpSpPr/>
          <p:nvPr/>
        </p:nvGrpSpPr>
        <p:grpSpPr>
          <a:xfrm>
            <a:off x="263525" y="2056653"/>
            <a:ext cx="4018915" cy="3943771"/>
            <a:chOff x="553085" y="2209053"/>
            <a:chExt cx="4018915" cy="3943771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E1DED41D-026A-4FFE-B156-D0A14DE72877}"/>
                </a:ext>
              </a:extLst>
            </p:cNvPr>
            <p:cNvGrpSpPr/>
            <p:nvPr/>
          </p:nvGrpSpPr>
          <p:grpSpPr>
            <a:xfrm>
              <a:off x="553085" y="2209053"/>
              <a:ext cx="4018915" cy="3943771"/>
              <a:chOff x="578485" y="1891553"/>
              <a:chExt cx="4908091" cy="4816319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97F0DA04-CC05-4375-B7A0-F675371E7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840" y="1891553"/>
                <a:ext cx="4861736" cy="1715907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10CB1F-35A6-4F44-93BE-C51B6431647C}"/>
                  </a:ext>
                </a:extLst>
              </p:cNvPr>
              <p:cNvSpPr txBox="1"/>
              <p:nvPr/>
            </p:nvSpPr>
            <p:spPr>
              <a:xfrm>
                <a:off x="578485" y="6468802"/>
                <a:ext cx="4690953" cy="239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600" dirty="0"/>
                  <a:t>https://m.blog.naver.com/PostView.naver?isHttpsRedirect=true&amp;blogId=sw4r&amp;logNo=110159926579</a:t>
                </a:r>
                <a:endParaRPr lang="en-US" altLang="ko-KR" sz="600" dirty="0">
                  <a:solidFill>
                    <a:srgbClr val="222222"/>
                  </a:solidFill>
                </a:endParaRPr>
              </a:p>
            </p:txBody>
          </p:sp>
        </p:grp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03BC96E9-AEC6-4E2B-8446-072C1FA56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498" y="3681358"/>
              <a:ext cx="3992502" cy="227494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00087E8-9F40-45D8-AD58-7160F6E8DFD8}"/>
              </a:ext>
            </a:extLst>
          </p:cNvPr>
          <p:cNvSpPr txBox="1"/>
          <p:nvPr/>
        </p:nvSpPr>
        <p:spPr>
          <a:xfrm>
            <a:off x="4625340" y="3289074"/>
            <a:ext cx="407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N=1,000, m=75 (genes are labeled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as 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significant)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,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Is the blue category enriched or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overrepresented?</a:t>
            </a:r>
          </a:p>
        </p:txBody>
      </p:sp>
      <p:graphicFrame>
        <p:nvGraphicFramePr>
          <p:cNvPr id="18" name="표 18">
            <a:extLst>
              <a:ext uri="{FF2B5EF4-FFF2-40B4-BE49-F238E27FC236}">
                <a16:creationId xmlns:a16="http://schemas.microsoft.com/office/drawing/2014/main" id="{49793BB8-0F28-4DA9-97D1-D5CE82429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57578"/>
              </p:ext>
            </p:extLst>
          </p:nvPr>
        </p:nvGraphicFramePr>
        <p:xfrm>
          <a:off x="4572000" y="2029460"/>
          <a:ext cx="419862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49655">
                  <a:extLst>
                    <a:ext uri="{9D8B030D-6E8A-4147-A177-3AD203B41FA5}">
                      <a16:colId xmlns:a16="http://schemas.microsoft.com/office/drawing/2014/main" val="2252303618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137583575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1901744254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198217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Yellow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Blue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Red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Significant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6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Universe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500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100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400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66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9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10.3.2 Gene set analysis with two-way table tests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1A105AB-496A-4F81-979F-D16A8A0F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519238"/>
            <a:ext cx="5862638" cy="14365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EA349D5-6108-4612-ACD8-F371B6487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3033712"/>
            <a:ext cx="5457825" cy="5810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8D75DDC-EC04-40F0-96B1-833C88225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813" y="2976562"/>
            <a:ext cx="2634686" cy="2938463"/>
          </a:xfrm>
          <a:prstGeom prst="rect">
            <a:avLst/>
          </a:prstGeom>
        </p:spPr>
      </p:pic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DAF609FB-F17C-4EAF-B8DA-CEB4BBCF6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10589"/>
              </p:ext>
            </p:extLst>
          </p:nvPr>
        </p:nvGraphicFramePr>
        <p:xfrm>
          <a:off x="609600" y="3772535"/>
          <a:ext cx="419862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49655">
                  <a:extLst>
                    <a:ext uri="{9D8B030D-6E8A-4147-A177-3AD203B41FA5}">
                      <a16:colId xmlns:a16="http://schemas.microsoft.com/office/drawing/2014/main" val="2252303618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137583575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1901744254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198217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Yellow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Blue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Red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Significant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6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Universe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500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100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400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66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2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10.3.2 Gene set analysis with two-way table tests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D6A3DCC-659C-43F0-BA90-8CC356067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86" y="1287687"/>
            <a:ext cx="4743828" cy="506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1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10.3.3 Significant subgraphs and high scoring modules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F4814-E642-4F35-9887-3E22F5D24224}"/>
              </a:ext>
            </a:extLst>
          </p:cNvPr>
          <p:cNvSpPr txBox="1"/>
          <p:nvPr/>
        </p:nvSpPr>
        <p:spPr>
          <a:xfrm>
            <a:off x="482600" y="1283038"/>
            <a:ext cx="8242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A careful implementation with many improvements is available as the Bioconductor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package </a:t>
            </a:r>
            <a:r>
              <a:rPr lang="en-US" altLang="ko-KR" sz="1600" b="1" i="0" u="none" strike="noStrike" dirty="0" err="1">
                <a:solidFill>
                  <a:srgbClr val="222222"/>
                </a:solidFill>
                <a:effectLst/>
                <a:hlinkClick r:id="rId3"/>
              </a:rPr>
              <a:t>BioNet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 (</a:t>
            </a:r>
            <a:r>
              <a:rPr lang="en-US" altLang="ko-KR" sz="1600" b="0" i="0" dirty="0" err="1">
                <a:solidFill>
                  <a:srgbClr val="222222"/>
                </a:solidFill>
                <a:effectLst/>
              </a:rPr>
              <a:t>Beisser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et al. </a:t>
            </a:r>
            <a:r>
              <a:rPr lang="en-US" altLang="ko-KR" sz="1600" b="0" i="0" u="none" strike="noStrike" dirty="0">
                <a:solidFill>
                  <a:srgbClr val="222222"/>
                </a:solidFill>
                <a:effectLst/>
                <a:hlinkClick r:id="rId4"/>
              </a:rPr>
              <a:t>2010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). These methods all search for the subgraphs or modules of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a scored-skeleton network that seem to be particularly 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perturbed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.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Each gene-node in the network is assigned a score that can either be calculated from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   a t-statistic or a p-value.</a:t>
            </a:r>
            <a:endParaRPr lang="ko-KR" altLang="en-US" sz="1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C125108-9149-4A89-935E-90F3EFDD3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280" y="3173730"/>
            <a:ext cx="1847850" cy="1295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50012FC-F9FF-4BA9-8C26-9F2CADB0B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500" y="3176587"/>
            <a:ext cx="3152900" cy="22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4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514350" y="1233170"/>
            <a:ext cx="8134350" cy="214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Calibri (본문)"/>
              </a:rPr>
              <a:t> 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Calibri (본문)"/>
              </a:rPr>
              <a:t>Networks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and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Calibri (본문)"/>
              </a:rPr>
              <a:t> trees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are often used to represent both biological data and knowledge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  about a system.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  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Calibri (본문)"/>
              </a:rPr>
              <a:t>Phylogenetic trees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were used to represent family relationships between species even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  before Darwin’s famous notebook sketch.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  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Calibri (본문)"/>
              </a:rPr>
              <a:t>Networks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are often used to schematize complex interactions between proteins involved in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  diseases as in Figure </a:t>
            </a:r>
            <a:r>
              <a:rPr lang="en-US" altLang="ko-KR" sz="1600" dirty="0">
                <a:latin typeface="Calibri (본문)"/>
              </a:rPr>
              <a:t>10.1</a:t>
            </a:r>
          </a:p>
          <a:p>
            <a:pPr>
              <a:lnSpc>
                <a:spcPct val="120000"/>
              </a:lnSpc>
            </a:pPr>
            <a:endParaRPr lang="ko-KR" altLang="en-US" sz="1600" dirty="0">
              <a:latin typeface="Calibri (본문)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52BCED6-81F3-4043-B599-8FB632980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784" y="3429000"/>
            <a:ext cx="1367476" cy="2276157"/>
          </a:xfrm>
          <a:prstGeom prst="rect">
            <a:avLst/>
          </a:prstGeom>
        </p:spPr>
      </p:pic>
      <p:pic>
        <p:nvPicPr>
          <p:cNvPr id="1026" name="Picture 2" descr="This graph represents genetic interactions that appeared to be modified in cancer patients where perturbations appeared in a chemokine signaling network.">
            <a:extLst>
              <a:ext uri="{FF2B5EF4-FFF2-40B4-BE49-F238E27FC236}">
                <a16:creationId xmlns:a16="http://schemas.microsoft.com/office/drawing/2014/main" id="{C3259CAC-6982-4009-A886-6D9CDC96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364740" cy="23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4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 Phylogenetics Trees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6179C-8033-44D4-BBB0-60CF670ABDF7}"/>
              </a:ext>
            </a:extLst>
          </p:cNvPr>
          <p:cNvSpPr txBox="1"/>
          <p:nvPr/>
        </p:nvSpPr>
        <p:spPr>
          <a:xfrm>
            <a:off x="413385" y="1343660"/>
            <a:ext cx="8561070" cy="243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en-US" altLang="ko-KR" sz="1600" b="0" i="0" dirty="0">
                <a:effectLst/>
              </a:rPr>
              <a:t>One really important use of graphs in biology is the construction of phylogenetic trees.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</a:t>
            </a:r>
            <a:r>
              <a:rPr lang="en-US" altLang="ko-KR" sz="1600" b="0" i="0" dirty="0">
                <a:effectLst/>
              </a:rPr>
              <a:t>Trees are graphs with no </a:t>
            </a:r>
            <a:r>
              <a:rPr lang="en-US" altLang="ko-KR" sz="1600" b="1" i="0" dirty="0">
                <a:effectLst/>
              </a:rPr>
              <a:t>cycles</a:t>
            </a:r>
            <a:r>
              <a:rPr lang="en-US" altLang="ko-KR" sz="1600" b="0" i="0" dirty="0">
                <a:effectLst/>
              </a:rPr>
              <a:t> (the official word for loops, whether self loops, or ones that go through several vertices).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</a:t>
            </a:r>
            <a:r>
              <a:rPr lang="en-US" altLang="ko-KR" sz="1600" b="0" i="0" dirty="0">
                <a:effectLst/>
              </a:rPr>
              <a:t>A </a:t>
            </a:r>
            <a:r>
              <a:rPr lang="en-US" altLang="ko-KR" sz="1600" b="1" i="0" dirty="0">
                <a:effectLst/>
              </a:rPr>
              <a:t>phylogenetic tree</a:t>
            </a:r>
            <a:r>
              <a:rPr lang="en-US" altLang="ko-KR" sz="1600" b="0" i="0" dirty="0">
                <a:effectLst/>
              </a:rPr>
              <a:t> (also </a:t>
            </a:r>
            <a:r>
              <a:rPr lang="en-US" altLang="ko-KR" sz="1600" b="1" i="0" dirty="0">
                <a:effectLst/>
              </a:rPr>
              <a:t>phylogeny</a:t>
            </a:r>
            <a:r>
              <a:rPr lang="en-US" altLang="ko-KR" sz="1600" b="0" i="0" dirty="0">
                <a:effectLst/>
              </a:rPr>
              <a:t> or </a:t>
            </a:r>
            <a:r>
              <a:rPr lang="en-US" altLang="ko-KR" sz="1600" b="1" i="0" dirty="0">
                <a:effectLst/>
              </a:rPr>
              <a:t>evolutionary tree </a:t>
            </a:r>
            <a:r>
              <a:rPr lang="en-US" altLang="ko-KR" sz="1600" b="0" i="0" dirty="0">
                <a:effectLst/>
              </a:rPr>
              <a:t>is a branching </a:t>
            </a:r>
            <a:r>
              <a:rPr lang="en-US" altLang="ko-KR" sz="1600" b="0" i="0" u="none" strike="noStrike" dirty="0">
                <a:effectLst/>
              </a:rPr>
              <a:t>diagram</a:t>
            </a:r>
            <a:r>
              <a:rPr lang="en-US" altLang="ko-KR" sz="1600" b="0" i="0" dirty="0">
                <a:effectLst/>
              </a:rPr>
              <a:t> or a </a:t>
            </a:r>
            <a:r>
              <a:rPr lang="en-US" altLang="ko-KR" sz="1600" b="0" i="0" u="none" strike="noStrike" dirty="0">
                <a:effectLst/>
              </a:rPr>
              <a:t>tree</a:t>
            </a:r>
            <a:r>
              <a:rPr lang="en-US" altLang="ko-KR" sz="1600" b="0" i="0" dirty="0">
                <a:effectLst/>
              </a:rPr>
              <a:t> </a:t>
            </a:r>
            <a:br>
              <a:rPr lang="en-US" altLang="ko-KR" sz="1600" b="0" i="0" dirty="0">
                <a:effectLst/>
              </a:rPr>
            </a:br>
            <a:r>
              <a:rPr lang="en-US" altLang="ko-KR" sz="1600" b="0" i="0" dirty="0">
                <a:effectLst/>
              </a:rPr>
              <a:t>  showing the </a:t>
            </a:r>
            <a:r>
              <a:rPr lang="en-US" altLang="ko-KR" sz="1600" b="0" i="0" u="none" strike="noStrike" dirty="0">
                <a:effectLst/>
              </a:rPr>
              <a:t>evolutionary</a:t>
            </a:r>
            <a:r>
              <a:rPr lang="en-US" altLang="ko-KR" sz="1600" b="0" i="0" dirty="0">
                <a:effectLst/>
              </a:rPr>
              <a:t> relationships among various biological </a:t>
            </a:r>
            <a:r>
              <a:rPr lang="en-US" altLang="ko-KR" sz="1600" b="0" i="0" u="none" strike="noStrike" dirty="0">
                <a:effectLst/>
              </a:rPr>
              <a:t>species</a:t>
            </a:r>
            <a:r>
              <a:rPr lang="en-US" altLang="ko-KR" sz="1600" b="0" i="0" dirty="0">
                <a:effectLst/>
              </a:rPr>
              <a:t> or other entities based</a:t>
            </a:r>
            <a:br>
              <a:rPr lang="en-US" altLang="ko-KR" sz="1600" b="0" i="0" dirty="0">
                <a:effectLst/>
              </a:rPr>
            </a:br>
            <a:r>
              <a:rPr lang="en-US" altLang="ko-KR" sz="1600" b="0" i="0" dirty="0">
                <a:effectLst/>
              </a:rPr>
              <a:t>  upon similarities and differences in their physical or genetic characteristics.</a:t>
            </a:r>
            <a:endParaRPr lang="en-US" altLang="ko-KR" sz="16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C38C0CC-DFCF-40AC-AD51-1A12397D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943349"/>
            <a:ext cx="43389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12DEB-10EC-43CF-8C03-B0295F3D2CB0}"/>
              </a:ext>
            </a:extLst>
          </p:cNvPr>
          <p:cNvSpPr txBox="1"/>
          <p:nvPr/>
        </p:nvSpPr>
        <p:spPr>
          <a:xfrm>
            <a:off x="981075" y="5984935"/>
            <a:ext cx="151447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/>
              <a:t>From </a:t>
            </a:r>
            <a:r>
              <a:rPr lang="en-US" altLang="ko-KR" sz="1600" dirty="0" err="1"/>
              <a:t>wikipedia</a:t>
            </a:r>
            <a:endParaRPr lang="ko-KR" altLang="en-US" sz="1600" dirty="0"/>
          </a:p>
        </p:txBody>
      </p:sp>
      <p:pic>
        <p:nvPicPr>
          <p:cNvPr id="11268" name="Picture 4" descr="As mathematical objects, the hierarchical clustering trees (studied in Chapter \@ref(Chap:Clustering)) are the same as phylogenetic trees. They are **rooted binary** trees with labels at the tips.">
            <a:extLst>
              <a:ext uri="{FF2B5EF4-FFF2-40B4-BE49-F238E27FC236}">
                <a16:creationId xmlns:a16="http://schemas.microsoft.com/office/drawing/2014/main" id="{7CD6892B-D11E-4EB9-B003-6C53DDE0A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6" y="3938951"/>
            <a:ext cx="1981200" cy="23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5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10.4.2 Simulating data and plotting a tree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66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Suppose we already know our phylogenetic tree and want to simulate the evolution of the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   nucleotides down this tree.</a:t>
            </a:r>
            <a:endParaRPr lang="en-US" altLang="ko-KR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C0719F9-46B8-42ED-9092-52E8230F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2127885"/>
            <a:ext cx="2950845" cy="55408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48D776C-B07F-412F-A793-8F6B654E5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2795588"/>
            <a:ext cx="4908233" cy="52128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042926D-B686-4656-A99E-5A5F326CC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79" y="3429000"/>
            <a:ext cx="5753249" cy="16002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4866508-CEF1-49B3-8B80-99CA4E835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094" y="1817687"/>
            <a:ext cx="3202535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10.4.3 Estimating a phylogenetics tree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3322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There are several approaches to estimation: tree `building’ is no exception, here are the 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main ones: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A nonparametric estimate: the parsimony tree Parsimony is a nonparametric method</a:t>
            </a:r>
          </a:p>
          <a:p>
            <a:pPr>
              <a:lnSpc>
                <a:spcPct val="120000"/>
              </a:lnSpc>
            </a:pPr>
            <a:endParaRPr lang="en-US" altLang="ko-KR" sz="1600" dirty="0">
              <a:solidFill>
                <a:srgbClr val="22222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  A parametric estimate: the maximum likelihood tree</a:t>
            </a:r>
          </a:p>
          <a:p>
            <a:pPr>
              <a:lnSpc>
                <a:spcPct val="120000"/>
              </a:lnSpc>
            </a:pPr>
            <a:endParaRPr lang="en-US" altLang="ko-KR" sz="1600" dirty="0">
              <a:solidFill>
                <a:srgbClr val="22222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  Bayesian posterior distributions for trees</a:t>
            </a:r>
            <a:endParaRPr lang="en-US" altLang="ko-KR" sz="1600" dirty="0">
              <a:solidFill>
                <a:srgbClr val="222222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60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  The semi-parametric approach: distance based methods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: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Neighbor Joining and UPGMA</a:t>
            </a:r>
            <a:r>
              <a:rPr lang="en-US" altLang="ko-KR" sz="1600" i="0" dirty="0">
                <a:solidFill>
                  <a:srgbClr val="222222"/>
                </a:solidFill>
                <a:effectLst/>
              </a:rPr>
              <a:t>  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CAD4442E-F10B-4A8F-810C-DD39656E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9" y="2619375"/>
            <a:ext cx="247674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95BE428A-E91C-4E2E-903B-6DD30F27ECDD}"/>
              </a:ext>
            </a:extLst>
          </p:cNvPr>
          <p:cNvGrpSpPr/>
          <p:nvPr/>
        </p:nvGrpSpPr>
        <p:grpSpPr>
          <a:xfrm>
            <a:off x="404812" y="4467224"/>
            <a:ext cx="5911493" cy="1866901"/>
            <a:chOff x="404812" y="4467224"/>
            <a:chExt cx="5911493" cy="186690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A2286F3-8408-42C9-8A9E-F91F5FE8C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12" y="4743450"/>
              <a:ext cx="4664583" cy="40005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33483C4-E7E5-4586-AFCB-7CE3115BC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8775" y="4467224"/>
              <a:ext cx="877530" cy="1866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43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10.4.4 Application to 16S rRNA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327660" y="1305560"/>
            <a:ext cx="856107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Calibri (본문)"/>
              </a:rPr>
              <a:t> </a:t>
            </a:r>
            <a:r>
              <a:rPr lang="en-US" altLang="ko-KR" sz="1600" dirty="0">
                <a:latin typeface="Calibri (본문)"/>
              </a:rPr>
              <a:t>In Chapter </a:t>
            </a:r>
            <a:r>
              <a:rPr lang="en-US" altLang="ko-KR" sz="1600" dirty="0">
                <a:latin typeface="Calibri (본문)"/>
                <a:hlinkClick r:id="rId3"/>
              </a:rPr>
              <a:t>5</a:t>
            </a:r>
            <a:r>
              <a:rPr lang="en-US" altLang="ko-KR" sz="1600" dirty="0">
                <a:latin typeface="Calibri (본문)"/>
              </a:rPr>
              <a:t> we saw how to use a probabilistic clustering method to denoise 16S rRNA sequences. </a:t>
            </a:r>
            <a:br>
              <a:rPr lang="en-US" altLang="ko-KR" sz="1600" dirty="0">
                <a:latin typeface="Calibri (본문)"/>
              </a:rPr>
            </a:br>
            <a:r>
              <a:rPr lang="en-US" altLang="ko-KR" sz="1600" dirty="0">
                <a:latin typeface="Calibri (본문)"/>
              </a:rPr>
              <a:t>   We can now reload these denoised sequences and preprocess them before building their phylogeny.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Calibri (본문)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D12331D-E23C-4C41-8B65-DFCCB1D72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8" y="2052638"/>
            <a:ext cx="3367088" cy="201578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51D4EC5-A832-4B36-A767-E982601C6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75" y="2047875"/>
            <a:ext cx="3936048" cy="22002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C15093-E75A-40D1-A582-3C22BAD22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37" y="4333875"/>
            <a:ext cx="5281613" cy="17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70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10.5.1 Hierarchical multiple testing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36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We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apply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this method to test the association between microbial abundance and age.</a:t>
            </a: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55E4234-2520-4719-9067-32D14563D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5" y="1745932"/>
            <a:ext cx="3908280" cy="150631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6D6BA9C-6B6D-4CCC-A4C3-58EAE314C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77" y="3436621"/>
            <a:ext cx="3890963" cy="148499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0C793A2-EDB4-45E6-8611-2B13DCE7C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615" y="1750695"/>
            <a:ext cx="3181350" cy="271003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3296615-2249-4435-8D55-892441D6D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903" y="4536757"/>
            <a:ext cx="1765300" cy="17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 Minimum spanning trees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95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A very simple and useful graph is the so-called 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minimum spanning tree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MST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).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  Given distances between vertices; the MST is the tree that spans all the points and has the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  minimum total length</a:t>
            </a: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B99D28-A2D5-4BC8-A9C8-F94E416A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68930"/>
            <a:ext cx="2371725" cy="259835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0C066CE-A0C5-49D6-9468-3B71247D3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75" y="2038350"/>
            <a:ext cx="2838450" cy="4251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2E5103-56CE-4BD6-8391-AE71FF9207C6}"/>
              </a:ext>
            </a:extLst>
          </p:cNvPr>
          <p:cNvSpPr txBox="1"/>
          <p:nvPr/>
        </p:nvSpPr>
        <p:spPr>
          <a:xfrm>
            <a:off x="5995035" y="2096135"/>
            <a:ext cx="2818765" cy="184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Here we are going to take the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DNA sequence distances </a:t>
            </a:r>
            <a:br>
              <a:rPr lang="en-US" altLang="ko-KR" sz="1600" b="1" i="0" dirty="0">
                <a:solidFill>
                  <a:srgbClr val="222222"/>
                </a:solidFill>
                <a:effectLst/>
              </a:rPr>
            </a:b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   between strains of HIV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from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patients all over the world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and construct their minimum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spanning tree.</a:t>
            </a:r>
            <a:endParaRPr lang="en-US" altLang="ko-KR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313C1-AF75-4A7A-913D-BB849CEC0EF2}"/>
              </a:ext>
            </a:extLst>
          </p:cNvPr>
          <p:cNvSpPr txBox="1"/>
          <p:nvPr/>
        </p:nvSpPr>
        <p:spPr>
          <a:xfrm>
            <a:off x="5991225" y="610621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dirty="0"/>
              <a:t>https://blog.naver.com/babobigi/221884140229</a:t>
            </a:r>
          </a:p>
        </p:txBody>
      </p:sp>
    </p:spTree>
    <p:extLst>
      <p:ext uri="{BB962C8B-B14F-4D97-AF65-F5344CB8AC3E}">
        <p14:creationId xmlns:p14="http://schemas.microsoft.com/office/powerpoint/2010/main" val="18195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 Minimum spanning trees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E5103-56CE-4BD6-8391-AE71FF9207C6}"/>
              </a:ext>
            </a:extLst>
          </p:cNvPr>
          <p:cNvSpPr txBox="1"/>
          <p:nvPr/>
        </p:nvSpPr>
        <p:spPr>
          <a:xfrm>
            <a:off x="495935" y="1207135"/>
            <a:ext cx="8292465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Here we are going to take the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DNA sequence distances between strains of HIV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from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patients all over the world and construct their minimum spanning tree.</a:t>
            </a:r>
            <a:endParaRPr lang="en-US" altLang="ko-KR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3DFF08B-AD05-485A-8459-315D84DF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90" y="1912938"/>
            <a:ext cx="3867150" cy="2281113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81FECE36-B162-42EC-8165-F7D9F876C134}"/>
              </a:ext>
            </a:extLst>
          </p:cNvPr>
          <p:cNvGrpSpPr/>
          <p:nvPr/>
        </p:nvGrpSpPr>
        <p:grpSpPr>
          <a:xfrm>
            <a:off x="1301750" y="4290076"/>
            <a:ext cx="6277610" cy="2059694"/>
            <a:chOff x="603250" y="4290076"/>
            <a:chExt cx="6277610" cy="2059694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4AA739C1-2E6F-4D26-842F-BC6A49216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250" y="4290076"/>
              <a:ext cx="6277610" cy="85792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5635C7AF-7E0D-4EF4-981F-3306925B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20" y="5232170"/>
              <a:ext cx="6146800" cy="1117600"/>
            </a:xfrm>
            <a:prstGeom prst="rect">
              <a:avLst/>
            </a:prstGeom>
          </p:spPr>
        </p:pic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6A06EEDE-610C-4EB9-BCE2-4F1275728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715" y="1907540"/>
            <a:ext cx="2284923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 Minimum spanning trees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E5103-56CE-4BD6-8391-AE71FF9207C6}"/>
              </a:ext>
            </a:extLst>
          </p:cNvPr>
          <p:cNvSpPr txBox="1"/>
          <p:nvPr/>
        </p:nvSpPr>
        <p:spPr>
          <a:xfrm>
            <a:off x="495935" y="1207135"/>
            <a:ext cx="8292465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Here we are going to take the 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Calibri (본문)"/>
              </a:rPr>
              <a:t>DNA sequence distances between strains of HIV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from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Calibri (본문)"/>
              </a:rPr>
              <a:t>   patients all over the world and construct their minimum spanning tree.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b="0" i="0" dirty="0">
              <a:solidFill>
                <a:srgbClr val="222222"/>
              </a:solidFill>
              <a:effectLst/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222222"/>
                </a:solidFill>
                <a:latin typeface="Calibri (본문)"/>
              </a:rPr>
              <a:t> </a:t>
            </a:r>
            <a:r>
              <a:rPr lang="en-US" altLang="ko-KR" sz="1600" dirty="0">
                <a:latin typeface="Calibri (본문)"/>
              </a:rPr>
              <a:t>The DNA distances were computed using the Jukes-Cantor mutation model (JC69).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7097991-1581-4325-B87A-94AE74111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14" y="2488851"/>
            <a:ext cx="4069886" cy="188029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F2F9857-9F5A-4A3F-AF93-17116EB81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4406900"/>
            <a:ext cx="5781945" cy="1848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847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10.6.1 MST based testing: the Friedman-</a:t>
            </a:r>
            <a:r>
              <a:rPr lang="en-US" altLang="ko-KR" dirty="0" err="1"/>
              <a:t>Rafsky</a:t>
            </a:r>
            <a:r>
              <a:rPr lang="en-US" altLang="ko-KR" dirty="0"/>
              <a:t> test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E5103-56CE-4BD6-8391-AE71FF9207C6}"/>
              </a:ext>
            </a:extLst>
          </p:cNvPr>
          <p:cNvSpPr txBox="1"/>
          <p:nvPr/>
        </p:nvSpPr>
        <p:spPr>
          <a:xfrm>
            <a:off x="495935" y="1207135"/>
            <a:ext cx="8292465" cy="184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effectLst/>
              </a:rPr>
              <a:t> Graph-based two-sample tests were introduced by </a:t>
            </a:r>
            <a:r>
              <a:rPr lang="en-US" altLang="ko-KR" sz="1600" b="1" i="0" dirty="0">
                <a:effectLst/>
              </a:rPr>
              <a:t>Friedman and </a:t>
            </a:r>
            <a:br>
              <a:rPr lang="en-US" altLang="ko-KR" sz="1600" b="1" i="0" dirty="0">
                <a:effectLst/>
              </a:rPr>
            </a:br>
            <a:r>
              <a:rPr lang="en-US" altLang="ko-KR" sz="1600" b="1" i="0" dirty="0">
                <a:effectLst/>
              </a:rPr>
              <a:t>    </a:t>
            </a:r>
            <a:r>
              <a:rPr lang="en-US" altLang="ko-KR" sz="1600" b="1" i="0" dirty="0" err="1">
                <a:effectLst/>
              </a:rPr>
              <a:t>Rafsky</a:t>
            </a:r>
            <a:r>
              <a:rPr lang="en-US" altLang="ko-KR" sz="1600" b="1" i="0" dirty="0">
                <a:effectLst/>
              </a:rPr>
              <a:t> (Friedman and </a:t>
            </a:r>
            <a:r>
              <a:rPr lang="en-US" altLang="ko-KR" sz="1600" b="1" i="0" dirty="0" err="1">
                <a:effectLst/>
              </a:rPr>
              <a:t>Rafsky</a:t>
            </a:r>
            <a:r>
              <a:rPr lang="en-US" altLang="ko-KR" sz="1600" b="1" i="0" dirty="0">
                <a:effectLst/>
              </a:rPr>
              <a:t> </a:t>
            </a:r>
            <a:r>
              <a:rPr lang="en-US" altLang="ko-KR" sz="1600" b="1" i="0" u="none" strike="noStrike" dirty="0">
                <a:effectLst/>
              </a:rPr>
              <a:t>1979</a:t>
            </a:r>
            <a:r>
              <a:rPr lang="en-US" altLang="ko-KR" sz="1600" b="1" i="0" dirty="0">
                <a:effectLst/>
              </a:rPr>
              <a:t>)</a:t>
            </a:r>
            <a:r>
              <a:rPr lang="en-US" altLang="ko-KR" sz="1600" b="0" i="0" dirty="0">
                <a:effectLst/>
              </a:rPr>
              <a:t> as a generalization of the Wald-Wolfowitz runs test.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</a:t>
            </a:r>
            <a:r>
              <a:rPr lang="en-US" altLang="ko-KR" sz="1600" b="0" i="0" dirty="0">
                <a:effectLst/>
              </a:rPr>
              <a:t>The </a:t>
            </a:r>
            <a:r>
              <a:rPr lang="en-US" altLang="ko-KR" sz="1600" b="1" i="0" dirty="0">
                <a:effectLst/>
              </a:rPr>
              <a:t>Wald–Wolfowitz runs test</a:t>
            </a:r>
            <a:r>
              <a:rPr lang="en-US" altLang="ko-KR" sz="1600" b="0" i="0" dirty="0">
                <a:effectLst/>
              </a:rPr>
              <a:t> (or simply </a:t>
            </a:r>
            <a:r>
              <a:rPr lang="en-US" altLang="ko-KR" sz="1600" b="1" i="0" dirty="0">
                <a:effectLst/>
              </a:rPr>
              <a:t>runs test</a:t>
            </a:r>
            <a:r>
              <a:rPr lang="en-US" altLang="ko-KR" sz="1600" b="0" i="0" dirty="0">
                <a:effectLst/>
              </a:rPr>
              <a:t>), named after statisticians </a:t>
            </a:r>
            <a:r>
              <a:rPr lang="en-US" altLang="ko-KR" sz="1600" b="0" i="0" u="none" strike="noStrike" dirty="0">
                <a:effectLst/>
              </a:rPr>
              <a:t>Abraham</a:t>
            </a:r>
            <a:br>
              <a:rPr lang="en-US" altLang="ko-KR" sz="1600" b="0" i="0" u="none" strike="noStrike" dirty="0">
                <a:effectLst/>
              </a:rPr>
            </a:br>
            <a:r>
              <a:rPr lang="en-US" altLang="ko-KR" sz="1600" b="0" i="0" u="none" strike="noStrike" dirty="0">
                <a:effectLst/>
              </a:rPr>
              <a:t>   Wald</a:t>
            </a:r>
            <a:r>
              <a:rPr lang="en-US" altLang="ko-KR" sz="1600" b="0" i="0" dirty="0">
                <a:effectLst/>
              </a:rPr>
              <a:t> and </a:t>
            </a:r>
            <a:r>
              <a:rPr lang="en-US" altLang="ko-KR" sz="1600" b="0" i="0" u="none" strike="noStrike" dirty="0">
                <a:effectLst/>
              </a:rPr>
              <a:t>Jacob Wolfowitz</a:t>
            </a:r>
            <a:r>
              <a:rPr lang="en-US" altLang="ko-KR" sz="1600" b="0" i="0" dirty="0">
                <a:effectLst/>
              </a:rPr>
              <a:t> is a </a:t>
            </a:r>
            <a:r>
              <a:rPr lang="en-US" altLang="ko-KR" sz="1600" b="0" i="0" u="none" strike="noStrike" dirty="0">
                <a:effectLst/>
              </a:rPr>
              <a:t>non-parametric</a:t>
            </a:r>
            <a:r>
              <a:rPr lang="en-US" altLang="ko-KR" sz="1600" b="0" i="0" dirty="0">
                <a:effectLst/>
              </a:rPr>
              <a:t> statistical test that checks a randomness </a:t>
            </a:r>
            <a:br>
              <a:rPr lang="en-US" altLang="ko-KR" sz="1600" b="0" i="0" dirty="0">
                <a:effectLst/>
              </a:rPr>
            </a:br>
            <a:r>
              <a:rPr lang="en-US" altLang="ko-KR" sz="1600" b="0" i="0" dirty="0">
                <a:effectLst/>
              </a:rPr>
              <a:t>   hypothesis for a two-valued </a:t>
            </a:r>
            <a:r>
              <a:rPr lang="en-US" altLang="ko-KR" sz="1600" b="0" i="0" u="none" strike="noStrike" dirty="0">
                <a:effectLst/>
              </a:rPr>
              <a:t>data sequence</a:t>
            </a:r>
            <a:r>
              <a:rPr lang="en-US" altLang="ko-KR" sz="1600" b="0" i="0" dirty="0">
                <a:effectLst/>
              </a:rPr>
              <a:t>.</a:t>
            </a:r>
            <a:endParaRPr lang="en-US" altLang="ko-KR" sz="16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1383F88-4D69-4F1C-A570-672D4514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3" y="2989898"/>
            <a:ext cx="7569518" cy="13462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5DA883-7958-429C-A3D3-9A0649122291}"/>
              </a:ext>
            </a:extLst>
          </p:cNvPr>
          <p:cNvSpPr txBox="1"/>
          <p:nvPr/>
        </p:nvSpPr>
        <p:spPr>
          <a:xfrm>
            <a:off x="366395" y="4285615"/>
            <a:ext cx="8292465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i="0" dirty="0">
                <a:effectLst/>
              </a:rPr>
              <a:t>10.6.2 Example: Bacteria sharing between mice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22222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Here we illustrate the idea on a collection of samples from mice whose stool were analyzed for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their microbial content. </a:t>
            </a:r>
            <a:endParaRPr lang="en-US" altLang="ko-KR" sz="1600" b="1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6B8DE4D-35A0-4F4A-8F4C-735986571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285" y="5021580"/>
            <a:ext cx="1488908" cy="1143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3531E74-4C4D-43F8-A280-641CE4A70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878" y="4990147"/>
            <a:ext cx="1918014" cy="11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10.6.1 MST based testing: the Friedman-</a:t>
            </a:r>
            <a:r>
              <a:rPr lang="en-US" altLang="ko-KR" dirty="0" err="1"/>
              <a:t>Rafsky</a:t>
            </a:r>
            <a:r>
              <a:rPr lang="en-US" altLang="ko-KR" dirty="0"/>
              <a:t> test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DA883-7958-429C-A3D3-9A0649122291}"/>
              </a:ext>
            </a:extLst>
          </p:cNvPr>
          <p:cNvSpPr txBox="1"/>
          <p:nvPr/>
        </p:nvSpPr>
        <p:spPr>
          <a:xfrm>
            <a:off x="366395" y="1199515"/>
            <a:ext cx="8292465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i="0" dirty="0">
                <a:effectLst/>
              </a:rPr>
              <a:t>10.6.2 Example: Bacteria sharing between mice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22222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Here we illustrate the idea on a collection of samples from mice whose stool were analyzed for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their microbial content. </a:t>
            </a:r>
            <a:endParaRPr lang="en-US" altLang="ko-KR" sz="1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6F2B9E-2A9A-41E6-AAC5-51E76D5E6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" y="2225993"/>
            <a:ext cx="3939540" cy="12074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CE999FF-AF5F-4068-96B0-14F32F998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54053"/>
            <a:ext cx="2736041" cy="294989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06F6B5D-C57D-4735-9354-E3E609ACD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39" y="3429000"/>
            <a:ext cx="3916561" cy="85344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D638EE4B-B06F-4ADB-AFD2-8DDCFFFBB18D}"/>
              </a:ext>
            </a:extLst>
          </p:cNvPr>
          <p:cNvGrpSpPr/>
          <p:nvPr/>
        </p:nvGrpSpPr>
        <p:grpSpPr>
          <a:xfrm>
            <a:off x="354330" y="4364355"/>
            <a:ext cx="7375384" cy="1914524"/>
            <a:chOff x="354330" y="4364355"/>
            <a:chExt cx="7375384" cy="191452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C1D71793-8FC5-46DF-BA69-A36E9B477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330" y="4364355"/>
              <a:ext cx="3171842" cy="1678305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5B0A94D1-56BF-4354-9966-CEE0F7FA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00450" y="4976812"/>
              <a:ext cx="4129264" cy="1302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10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10.1 Goals for this chapter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352425" y="1233170"/>
            <a:ext cx="8458199" cy="528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altLang="ko-KR" sz="1400" b="1" i="0" dirty="0">
                <a:solidFill>
                  <a:srgbClr val="222222"/>
                </a:solidFill>
                <a:effectLst/>
                <a:latin typeface="Calibri (본문)"/>
              </a:rPr>
              <a:t>In this chapter we will</a:t>
            </a:r>
          </a:p>
          <a:p>
            <a:pPr algn="l" fontAlgn="base"/>
            <a:endParaRPr lang="en-US" altLang="ko-KR" sz="1400" b="1" i="0" dirty="0">
              <a:solidFill>
                <a:srgbClr val="222222"/>
              </a:solidFill>
              <a:effectLst/>
              <a:latin typeface="Calibri (본문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Use the formal definition of a graph’s components: edges, vertices, layout to see how we can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manipulate them in </a:t>
            </a:r>
            <a:r>
              <a:rPr lang="en-US" altLang="ko-KR" sz="1400" b="1" i="0" dirty="0">
                <a:solidFill>
                  <a:srgbClr val="222222"/>
                </a:solidFill>
                <a:effectLst/>
                <a:latin typeface="Calibri (본문)"/>
              </a:rPr>
              <a:t>R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 using both adjacency matrices and lists of edges.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222222"/>
              </a:solidFill>
              <a:effectLst/>
              <a:latin typeface="Calibri (본문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We will transform a graph object from </a:t>
            </a:r>
            <a:r>
              <a:rPr lang="en-US" altLang="ko-KR" sz="1400" b="1" i="0" u="none" strike="noStrike" dirty="0" err="1">
                <a:solidFill>
                  <a:srgbClr val="222222"/>
                </a:solidFill>
                <a:effectLst/>
                <a:latin typeface="Calibri (본문)"/>
                <a:hlinkClick r:id="rId3"/>
              </a:rPr>
              <a:t>igraph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 into an object that can be visualized according to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the layers approach in </a:t>
            </a:r>
            <a:r>
              <a:rPr lang="en-US" altLang="ko-KR" sz="1400" b="1" i="0" u="none" strike="noStrike" dirty="0">
                <a:solidFill>
                  <a:srgbClr val="222222"/>
                </a:solidFill>
                <a:effectLst/>
                <a:latin typeface="Calibri (본문)"/>
                <a:hlinkClick r:id="rId4"/>
              </a:rPr>
              <a:t>ggplot2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 using </a:t>
            </a:r>
            <a:r>
              <a:rPr lang="en-US" altLang="ko-KR" sz="1400" b="1" i="0" u="none" strike="noStrike" dirty="0" err="1">
                <a:solidFill>
                  <a:srgbClr val="222222"/>
                </a:solidFill>
                <a:effectLst/>
                <a:latin typeface="Calibri (본문)"/>
                <a:hlinkClick r:id="rId5"/>
              </a:rPr>
              <a:t>ggnetwork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. We will experiment with covariates that we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attach to graph edges and nodes.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222222"/>
              </a:solidFill>
              <a:effectLst/>
              <a:latin typeface="Calibri (본문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Graphs are useful ways of encoding prior knowledge about a system, and we will see how they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enable us to go from simple gene set analyses to meaningful biological recommendations by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mapping significance scores onto the network to detect perturbation </a:t>
            </a:r>
            <a:r>
              <a:rPr lang="en-US" altLang="ko-KR" sz="1400" b="0" i="1" dirty="0">
                <a:solidFill>
                  <a:srgbClr val="222222"/>
                </a:solidFill>
                <a:effectLst/>
                <a:latin typeface="Calibri (본문)"/>
              </a:rPr>
              <a:t>hotspots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222222"/>
              </a:solidFill>
              <a:effectLst/>
              <a:latin typeface="Calibri (본문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We will build phylogenetic trees starting with from DNA sequences and then visualize these trees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with the specifically designed R packages </a:t>
            </a:r>
            <a:r>
              <a:rPr lang="en-US" altLang="ko-KR" sz="1400" b="1" i="0" u="none" strike="noStrike" dirty="0">
                <a:solidFill>
                  <a:srgbClr val="222222"/>
                </a:solidFill>
                <a:effectLst/>
                <a:latin typeface="Calibri (본문)"/>
                <a:hlinkClick r:id="rId6"/>
              </a:rPr>
              <a:t>ape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 and </a:t>
            </a:r>
            <a:r>
              <a:rPr lang="en-US" altLang="ko-KR" sz="1400" b="1" i="0" u="none" strike="noStrike" dirty="0" err="1">
                <a:solidFill>
                  <a:srgbClr val="222222"/>
                </a:solidFill>
                <a:effectLst/>
                <a:latin typeface="Calibri (본문)"/>
                <a:hlinkClick r:id="rId7"/>
              </a:rPr>
              <a:t>ggtree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222222"/>
              </a:solidFill>
              <a:effectLst/>
              <a:latin typeface="Calibri (본문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We will combine a phylogenetic tree built from microbiome 16S rRNA data with covariates to show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how the hierarchical relationship between taxa can increase the power in multiple hypothesis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testing.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A special tree called a minimum spanning tree (MST) is very useful for testing the relations between a graph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and other covariates. We’ll see how to implement different versions of what is known as the Friedman-</a:t>
            </a:r>
            <a:r>
              <a:rPr lang="en-US" altLang="ko-KR" sz="1400" b="0" i="0" dirty="0" err="1">
                <a:solidFill>
                  <a:srgbClr val="222222"/>
                </a:solidFill>
                <a:effectLst/>
                <a:latin typeface="Calibri (본문)"/>
              </a:rPr>
              <a:t>Rafsky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test. We’ll study both co-occurrence of bacteria in mice litters and strain similarities in HIV contagion networks.</a:t>
            </a:r>
          </a:p>
          <a:p>
            <a:pPr>
              <a:lnSpc>
                <a:spcPct val="120000"/>
              </a:lnSpc>
            </a:pPr>
            <a:r>
              <a:rPr lang="en-US" altLang="ko-KR" sz="1400" dirty="0">
                <a:latin typeface="Calibri (본문)"/>
              </a:rPr>
              <a:t> </a:t>
            </a:r>
            <a:endParaRPr lang="ko-KR" altLang="en-US" sz="1400" dirty="0">
              <a:latin typeface="Calibri (본문)"/>
            </a:endParaRPr>
          </a:p>
        </p:txBody>
      </p:sp>
    </p:spTree>
    <p:extLst>
      <p:ext uri="{BB962C8B-B14F-4D97-AF65-F5344CB8AC3E}">
        <p14:creationId xmlns:p14="http://schemas.microsoft.com/office/powerpoint/2010/main" val="359405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476250" y="1290320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A </a:t>
            </a:r>
            <a:r>
              <a:rPr lang="en-US" altLang="ko-KR" sz="1600" b="1" dirty="0"/>
              <a:t>graph</a:t>
            </a:r>
            <a:r>
              <a:rPr lang="en-US" altLang="ko-KR" sz="1600" dirty="0"/>
              <a:t> is formed by a set of nodes or vertices (often called V)  and a set of edges between these </a:t>
            </a:r>
            <a:br>
              <a:rPr lang="en-US" altLang="ko-KR" sz="1600" dirty="0"/>
            </a:br>
            <a:r>
              <a:rPr lang="en-US" altLang="ko-KR" sz="1600" dirty="0"/>
              <a:t>   vertices E. – “undirected graphs” and “directed or oriented graphs”</a:t>
            </a:r>
            <a:endParaRPr lang="ko-KR" altLang="en-US" sz="1600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65211DA-A0FE-4B0E-9FA8-CFBBFB7EA934}"/>
              </a:ext>
            </a:extLst>
          </p:cNvPr>
          <p:cNvGrpSpPr/>
          <p:nvPr/>
        </p:nvGrpSpPr>
        <p:grpSpPr>
          <a:xfrm>
            <a:off x="1211843" y="2122170"/>
            <a:ext cx="1992368" cy="1729267"/>
            <a:chOff x="727973" y="2072640"/>
            <a:chExt cx="1992368" cy="172926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C3E4B9A-2136-41F7-A5CD-F92D53FAD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973" y="2072640"/>
              <a:ext cx="1992368" cy="1729267"/>
            </a:xfrm>
            <a:prstGeom prst="rect">
              <a:avLst/>
            </a:prstGeom>
          </p:spPr>
        </p:pic>
        <p:sp>
          <p:nvSpPr>
            <p:cNvPr id="11" name="곱하기 기호 10">
              <a:extLst>
                <a:ext uri="{FF2B5EF4-FFF2-40B4-BE49-F238E27FC236}">
                  <a16:creationId xmlns:a16="http://schemas.microsoft.com/office/drawing/2014/main" id="{2E41EF36-15D7-46CA-BFED-C5B4789AA696}"/>
                </a:ext>
              </a:extLst>
            </p:cNvPr>
            <p:cNvSpPr/>
            <p:nvPr/>
          </p:nvSpPr>
          <p:spPr>
            <a:xfrm>
              <a:off x="1066800" y="2171700"/>
              <a:ext cx="1517650" cy="1517650"/>
            </a:xfrm>
            <a:prstGeom prst="mathMultiply">
              <a:avLst>
                <a:gd name="adj1" fmla="val 477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17486C3A-2210-422B-98DB-235D5428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2178368"/>
            <a:ext cx="2492922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서울지하철노선도 보기">
            <a:extLst>
              <a:ext uri="{FF2B5EF4-FFF2-40B4-BE49-F238E27FC236}">
                <a16:creationId xmlns:a16="http://schemas.microsoft.com/office/drawing/2014/main" id="{1C36E52C-D884-46B3-BA8E-57454FD9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4" y="2019300"/>
            <a:ext cx="2260166" cy="19126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D0F85292-A925-458C-8CF1-BD1F4C0D3F38}"/>
              </a:ext>
            </a:extLst>
          </p:cNvPr>
          <p:cNvGrpSpPr/>
          <p:nvPr/>
        </p:nvGrpSpPr>
        <p:grpSpPr>
          <a:xfrm>
            <a:off x="1172845" y="4039015"/>
            <a:ext cx="4656455" cy="2314817"/>
            <a:chOff x="1172845" y="4039015"/>
            <a:chExt cx="4656455" cy="2314817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51938AA-3E62-4E3D-90F7-B5266443A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708" y="4481830"/>
              <a:ext cx="1917699" cy="1534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97E16C22-D044-43BD-80EF-626D179D0B44}"/>
                </a:ext>
              </a:extLst>
            </p:cNvPr>
            <p:cNvGrpSpPr/>
            <p:nvPr/>
          </p:nvGrpSpPr>
          <p:grpSpPr>
            <a:xfrm>
              <a:off x="1172845" y="4039015"/>
              <a:ext cx="4547870" cy="2198590"/>
              <a:chOff x="1007110" y="3262191"/>
              <a:chExt cx="4547870" cy="2198590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5B90BE71-602E-4612-98FD-08AD8C03A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656" y="3636645"/>
                <a:ext cx="2314660" cy="18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BCEB71-3857-4AE4-AF74-F21837C1CA28}"/>
                  </a:ext>
                </a:extLst>
              </p:cNvPr>
              <p:cNvSpPr txBox="1"/>
              <p:nvPr/>
            </p:nvSpPr>
            <p:spPr>
              <a:xfrm>
                <a:off x="1007110" y="3262191"/>
                <a:ext cx="4547870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400" dirty="0" err="1"/>
                  <a:t>Koenigsberg</a:t>
                </a:r>
                <a:r>
                  <a:rPr lang="en-US" altLang="ko-KR" sz="1400" dirty="0"/>
                  <a:t> bridge problem (</a:t>
                </a:r>
                <a:r>
                  <a:rPr lang="en-US" altLang="ko-KR" sz="1400" b="0" i="0" u="none" strike="noStrike" dirty="0">
                    <a:effectLst/>
                    <a:latin typeface="-apple-system"/>
                  </a:rPr>
                  <a:t>Seven Bridges of </a:t>
                </a:r>
                <a:r>
                  <a:rPr lang="en-US" altLang="ko-KR" sz="1400" b="0" i="0" u="none" strike="noStrike" dirty="0" err="1">
                    <a:effectLst/>
                    <a:latin typeface="-apple-system"/>
                  </a:rPr>
                  <a:t>Königsberg</a:t>
                </a:r>
                <a:r>
                  <a:rPr lang="en-US" altLang="ko-KR" sz="1400" b="0" i="0" u="none" strike="noStrike" dirty="0">
                    <a:effectLst/>
                    <a:latin typeface="-apple-system"/>
                  </a:rPr>
                  <a:t>)</a:t>
                </a:r>
                <a:endParaRPr lang="en-US" altLang="ko-KR" sz="1400" b="1" i="0" dirty="0">
                  <a:effectLst/>
                  <a:latin typeface="-apple-system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248D81-B5C5-4982-A45D-7FEDA402DCF3}"/>
                </a:ext>
              </a:extLst>
            </p:cNvPr>
            <p:cNvSpPr txBox="1"/>
            <p:nvPr/>
          </p:nvSpPr>
          <p:spPr>
            <a:xfrm>
              <a:off x="3794125" y="6020215"/>
              <a:ext cx="2035175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400" i="0" dirty="0">
                  <a:effectLst/>
                  <a:latin typeface="-apple-system"/>
                </a:rPr>
                <a:t>Eulerian trail (1736)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9A9DDFF-092D-47D9-8EF9-0DE19DCF4C5A}"/>
              </a:ext>
            </a:extLst>
          </p:cNvPr>
          <p:cNvSpPr txBox="1"/>
          <p:nvPr/>
        </p:nvSpPr>
        <p:spPr>
          <a:xfrm>
            <a:off x="7419975" y="5965885"/>
            <a:ext cx="151447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/>
              <a:t>From </a:t>
            </a:r>
            <a:r>
              <a:rPr lang="en-US" altLang="ko-KR" sz="1600" dirty="0" err="1"/>
              <a:t>wikipedia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576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476250" y="1290320"/>
            <a:ext cx="8561070" cy="244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A </a:t>
            </a:r>
            <a:r>
              <a:rPr lang="en-US" altLang="ko-KR" sz="1600" b="1" dirty="0"/>
              <a:t>graph</a:t>
            </a:r>
            <a:r>
              <a:rPr lang="en-US" altLang="ko-KR" sz="1600" dirty="0"/>
              <a:t> is formed by a set of nodes or vertices (often called V)  and a set of edges between these </a:t>
            </a:r>
            <a:br>
              <a:rPr lang="en-US" altLang="ko-KR" sz="1600" dirty="0"/>
            </a:br>
            <a:r>
              <a:rPr lang="en-US" altLang="ko-KR" sz="1600" dirty="0"/>
              <a:t>   vertices E. – “undirected graph” and “directed or oriented graph”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A </a:t>
            </a:r>
            <a:r>
              <a:rPr lang="en-US" altLang="ko-KR" sz="1600" b="1" dirty="0"/>
              <a:t>graph</a:t>
            </a:r>
            <a:r>
              <a:rPr lang="en-US" altLang="ko-KR" sz="1600" dirty="0"/>
              <a:t> (sometimes called undirected graph or simple graph) is a pair </a:t>
            </a:r>
            <a:r>
              <a:rPr lang="en-US" altLang="ko-KR" sz="1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G = (V, E),</a:t>
            </a:r>
            <a:br>
              <a:rPr lang="en-US" altLang="ko-KR" sz="1600" dirty="0">
                <a:latin typeface="Informal Roman" panose="030604020304060B0204" pitchFamily="66" charset="0"/>
              </a:rPr>
            </a:br>
            <a:r>
              <a:rPr lang="en-US" altLang="ko-KR" sz="1600" dirty="0">
                <a:latin typeface="Informal Roman" panose="030604020304060B0204" pitchFamily="66" charset="0"/>
              </a:rPr>
              <a:t>  </a:t>
            </a:r>
            <a:r>
              <a:rPr lang="en-US" altLang="ko-KR" sz="1600" dirty="0"/>
              <a:t>where </a:t>
            </a:r>
            <a:r>
              <a:rPr lang="en-US" altLang="ko-KR" sz="1600" i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V</a:t>
            </a:r>
            <a:r>
              <a:rPr lang="en-US" altLang="ko-KR" sz="1600" dirty="0"/>
              <a:t>  is a set whose elements are called </a:t>
            </a:r>
            <a:r>
              <a:rPr lang="en-US" altLang="ko-KR" sz="1600" i="1" dirty="0"/>
              <a:t>vertices </a:t>
            </a:r>
            <a:r>
              <a:rPr lang="en-US" altLang="ko-KR" sz="1600" dirty="0"/>
              <a:t>and 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en-US" altLang="ko-KR" sz="1600" i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E</a:t>
            </a:r>
            <a:r>
              <a:rPr lang="en-US" altLang="ko-KR" sz="1600" dirty="0"/>
              <a:t>  is a set of paired vertices, whose elements are called </a:t>
            </a:r>
            <a:r>
              <a:rPr lang="en-US" altLang="ko-KR" sz="1600" i="1" dirty="0"/>
              <a:t>edges</a:t>
            </a:r>
            <a:r>
              <a:rPr lang="en-US" altLang="ko-KR" sz="1600" dirty="0"/>
              <a:t> (sometimes </a:t>
            </a:r>
            <a:r>
              <a:rPr lang="en-US" altLang="ko-KR" sz="1600" i="1" dirty="0"/>
              <a:t>links</a:t>
            </a:r>
            <a:r>
              <a:rPr lang="en-US" altLang="ko-KR" sz="1600" dirty="0"/>
              <a:t> or </a:t>
            </a:r>
            <a:r>
              <a:rPr lang="en-US" altLang="ko-KR" sz="1600" i="1" dirty="0"/>
              <a:t>lines</a:t>
            </a:r>
            <a:r>
              <a:rPr lang="en-US" altLang="ko-KR" sz="1600" dirty="0"/>
              <a:t>).</a:t>
            </a:r>
            <a:br>
              <a:rPr lang="en-US" altLang="ko-KR" sz="1600" dirty="0"/>
            </a:b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en-US" altLang="ko-KR" sz="1600" dirty="0"/>
              <a:t>  - vertices </a:t>
            </a:r>
            <a:r>
              <a:rPr lang="en-US" altLang="ko-KR" sz="1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x</a:t>
            </a:r>
            <a:r>
              <a:rPr lang="en-US" altLang="ko-KR" sz="1600" dirty="0"/>
              <a:t> and </a:t>
            </a:r>
            <a:r>
              <a:rPr lang="en-US" altLang="ko-KR" sz="1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y</a:t>
            </a:r>
            <a:r>
              <a:rPr lang="en-US" altLang="ko-KR" sz="1600" dirty="0"/>
              <a:t> of an edge {</a:t>
            </a:r>
            <a:r>
              <a:rPr lang="en-US" altLang="ko-KR" sz="1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x</a:t>
            </a:r>
            <a:r>
              <a:rPr lang="en-US" altLang="ko-KR" sz="1600" dirty="0"/>
              <a:t>, </a:t>
            </a:r>
            <a:r>
              <a:rPr lang="en-US" altLang="ko-KR" sz="1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y</a:t>
            </a:r>
            <a:r>
              <a:rPr lang="en-US" altLang="ko-KR" sz="1600" dirty="0"/>
              <a:t>} are called the endpoints of the edge.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DF6D51C-1680-4C36-AA4E-3492CC9C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5720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EA7BD81-F6E2-4CB1-9B47-B61C7335DF50}"/>
              </a:ext>
            </a:extLst>
          </p:cNvPr>
          <p:cNvGrpSpPr/>
          <p:nvPr/>
        </p:nvGrpSpPr>
        <p:grpSpPr>
          <a:xfrm>
            <a:off x="495300" y="3957955"/>
            <a:ext cx="8561070" cy="2066925"/>
            <a:chOff x="495300" y="3957955"/>
            <a:chExt cx="8561070" cy="20669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FB7FE9-B97F-492D-BF08-2640C3412E92}"/>
                </a:ext>
              </a:extLst>
            </p:cNvPr>
            <p:cNvSpPr txBox="1"/>
            <p:nvPr/>
          </p:nvSpPr>
          <p:spPr>
            <a:xfrm>
              <a:off x="495300" y="3957955"/>
              <a:ext cx="8561070" cy="36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600" dirty="0"/>
                <a:t> </a:t>
              </a:r>
              <a:r>
                <a:rPr lang="en-US" altLang="ko-KR" sz="1600" b="1" dirty="0"/>
                <a:t>Directed graph</a:t>
              </a:r>
              <a:r>
                <a:rPr lang="en-US" altLang="ko-KR" sz="1600" dirty="0"/>
                <a:t> (or digraph) is a	graph in which edges have orientations</a:t>
              </a:r>
            </a:p>
          </p:txBody>
        </p:sp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E7452C3-303D-464E-8E21-3604A4AC9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670" y="4601845"/>
              <a:ext cx="1581150" cy="1423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3F7328F-463D-4311-8319-2A6AE8F4E0D6}"/>
              </a:ext>
            </a:extLst>
          </p:cNvPr>
          <p:cNvSpPr txBox="1"/>
          <p:nvPr/>
        </p:nvSpPr>
        <p:spPr>
          <a:xfrm>
            <a:off x="7419975" y="5965885"/>
            <a:ext cx="151447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/>
              <a:t>From </a:t>
            </a:r>
            <a:r>
              <a:rPr lang="en-US" altLang="ko-KR" sz="1600" dirty="0" err="1"/>
              <a:t>wikipedia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78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285AFE0C-15F0-48BA-8D41-0B0CBF96E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616879"/>
            <a:ext cx="2141150" cy="207577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476250" y="1290320"/>
            <a:ext cx="8561070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An </a:t>
            </a:r>
            <a:r>
              <a:rPr lang="en-US" altLang="ko-KR" sz="1600" b="1" dirty="0"/>
              <a:t>adjacency matrix</a:t>
            </a:r>
            <a:r>
              <a:rPr lang="en-US" altLang="ko-KR" sz="1600" dirty="0"/>
              <a:t> is a square matrix used to represent a finite graph.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For a simple graph with vertex set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= {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>
                <a:solidFill>
                  <a:srgbClr val="202122"/>
                </a:solidFill>
                <a:effectLst/>
              </a:rPr>
              <a:t>1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, …,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1" baseline="-25000" dirty="0">
                <a:solidFill>
                  <a:srgbClr val="202122"/>
                </a:solidFill>
                <a:effectLst/>
              </a:rPr>
              <a:t>n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}, the adjacency matrix is a </a:t>
            </a:r>
            <a:br>
              <a:rPr lang="en-US" altLang="ko-KR" sz="1600" b="0" i="0" dirty="0">
                <a:solidFill>
                  <a:srgbClr val="202122"/>
                </a:solidFill>
                <a:effectLst/>
              </a:rPr>
            </a:b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   square n × n matrix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A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such that its element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A</a:t>
            </a:r>
            <a:r>
              <a:rPr lang="en-US" altLang="ko-KR" sz="1600" b="0" i="1" baseline="-25000" dirty="0" err="1">
                <a:solidFill>
                  <a:srgbClr val="202122"/>
                </a:solidFill>
                <a:effectLst/>
              </a:rPr>
              <a:t>ij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is one when there is an edge from vertex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 err="1">
                <a:solidFill>
                  <a:srgbClr val="202122"/>
                </a:solidFill>
                <a:effectLst/>
              </a:rPr>
              <a:t>i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to </a:t>
            </a:r>
            <a:br>
              <a:rPr lang="en-US" altLang="ko-KR" sz="1600" b="0" i="0" dirty="0">
                <a:solidFill>
                  <a:srgbClr val="202122"/>
                </a:solidFill>
                <a:effectLst/>
              </a:rPr>
            </a:b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   vertex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 err="1">
                <a:solidFill>
                  <a:srgbClr val="202122"/>
                </a:solidFill>
                <a:effectLst/>
              </a:rPr>
              <a:t>j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, and zero when there is no edge.</a:t>
            </a:r>
            <a:endParaRPr lang="ko-KR" altLang="en-US" sz="1600" dirty="0"/>
          </a:p>
        </p:txBody>
      </p:sp>
      <p:graphicFrame>
        <p:nvGraphicFramePr>
          <p:cNvPr id="3" name="표 5">
            <a:extLst>
              <a:ext uri="{FF2B5EF4-FFF2-40B4-BE49-F238E27FC236}">
                <a16:creationId xmlns:a16="http://schemas.microsoft.com/office/drawing/2014/main" id="{DDE705F9-C92D-402D-9CBE-C013DD11B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07791"/>
              </p:ext>
            </p:extLst>
          </p:nvPr>
        </p:nvGraphicFramePr>
        <p:xfrm>
          <a:off x="6560820" y="2442210"/>
          <a:ext cx="1866900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725">
                  <a:extLst>
                    <a:ext uri="{9D8B030D-6E8A-4147-A177-3AD203B41FA5}">
                      <a16:colId xmlns:a16="http://schemas.microsoft.com/office/drawing/2014/main" val="115061943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49120918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912216039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93380844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1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2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3</a:t>
                      </a:r>
                      <a:endParaRPr lang="ko-KR" alt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877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1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23219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2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13758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3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9193"/>
                  </a:ext>
                </a:extLst>
              </a:tr>
            </a:tbl>
          </a:graphicData>
        </a:graphic>
      </p:graphicFrame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0B457D0-8F4F-4595-9118-2B06E4FD663F}"/>
              </a:ext>
            </a:extLst>
          </p:cNvPr>
          <p:cNvCxnSpPr/>
          <p:nvPr/>
        </p:nvCxnSpPr>
        <p:spPr>
          <a:xfrm flipH="1">
            <a:off x="5621020" y="2883535"/>
            <a:ext cx="301625" cy="301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A787E98-1A42-4B20-BD58-0FCD83B465DF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 flipV="1">
            <a:off x="5681345" y="3229610"/>
            <a:ext cx="374650" cy="117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EC2394B-2119-4DF8-B9D2-F33DA16C6176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021070" y="2899412"/>
            <a:ext cx="127000" cy="355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B193ABD6-0B4F-4A42-A79E-5F2266765B10}"/>
              </a:ext>
            </a:extLst>
          </p:cNvPr>
          <p:cNvSpPr/>
          <p:nvPr/>
        </p:nvSpPr>
        <p:spPr>
          <a:xfrm>
            <a:off x="6055995" y="3255010"/>
            <a:ext cx="18415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61D75A75-EA35-407E-9AD9-0C63CBEEE388}"/>
              </a:ext>
            </a:extLst>
          </p:cNvPr>
          <p:cNvSpPr/>
          <p:nvPr/>
        </p:nvSpPr>
        <p:spPr>
          <a:xfrm>
            <a:off x="5894070" y="2731135"/>
            <a:ext cx="18415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FEF5556-DD99-4AB5-8FF5-5ED95DE132B9}"/>
              </a:ext>
            </a:extLst>
          </p:cNvPr>
          <p:cNvSpPr/>
          <p:nvPr/>
        </p:nvSpPr>
        <p:spPr>
          <a:xfrm>
            <a:off x="5497195" y="3137535"/>
            <a:ext cx="18415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8A5477-D249-4993-9E0D-A865FB5B86A6}"/>
              </a:ext>
            </a:extLst>
          </p:cNvPr>
          <p:cNvSpPr txBox="1"/>
          <p:nvPr/>
        </p:nvSpPr>
        <p:spPr>
          <a:xfrm>
            <a:off x="5817871" y="236601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C94D0F-4639-4D0D-A038-0E481576196F}"/>
              </a:ext>
            </a:extLst>
          </p:cNvPr>
          <p:cNvSpPr txBox="1"/>
          <p:nvPr/>
        </p:nvSpPr>
        <p:spPr>
          <a:xfrm>
            <a:off x="5317808" y="3256598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150217-1F9A-4867-8DD9-8E1E5A5B58C7}"/>
              </a:ext>
            </a:extLst>
          </p:cNvPr>
          <p:cNvSpPr txBox="1"/>
          <p:nvPr/>
        </p:nvSpPr>
        <p:spPr>
          <a:xfrm>
            <a:off x="6008370" y="3389948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7608C4D-90AB-413C-9592-277BF8F1D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60" y="4870132"/>
            <a:ext cx="7790606" cy="144176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5FB1E93-1F3F-4FD8-A048-CD7ACC5A4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2619375"/>
            <a:ext cx="1314450" cy="120015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97E7C89-2E3C-4A39-8712-0FC0AA989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75" y="3989387"/>
            <a:ext cx="24955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476250" y="1290320"/>
            <a:ext cx="8561070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An </a:t>
            </a:r>
            <a:r>
              <a:rPr lang="en-US" altLang="ko-KR" sz="1600" b="1" dirty="0"/>
              <a:t>adjacency matrix</a:t>
            </a:r>
            <a:r>
              <a:rPr lang="en-US" altLang="ko-KR" sz="1600" dirty="0"/>
              <a:t> is a square matrix used to represent a finite graph.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For a simple graph with vertex set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= {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>
                <a:solidFill>
                  <a:srgbClr val="202122"/>
                </a:solidFill>
                <a:effectLst/>
              </a:rPr>
              <a:t>1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, …,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1" baseline="-25000" dirty="0">
                <a:solidFill>
                  <a:srgbClr val="202122"/>
                </a:solidFill>
                <a:effectLst/>
              </a:rPr>
              <a:t>n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}, the adjacency matrix is a </a:t>
            </a:r>
            <a:br>
              <a:rPr lang="en-US" altLang="ko-KR" sz="1600" b="0" i="0" dirty="0">
                <a:solidFill>
                  <a:srgbClr val="202122"/>
                </a:solidFill>
                <a:effectLst/>
              </a:rPr>
            </a:b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   square n × n matrix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A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such that its element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A</a:t>
            </a:r>
            <a:r>
              <a:rPr lang="en-US" altLang="ko-KR" sz="1600" b="0" i="1" baseline="-25000" dirty="0" err="1">
                <a:solidFill>
                  <a:srgbClr val="202122"/>
                </a:solidFill>
                <a:effectLst/>
              </a:rPr>
              <a:t>ij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is one when there is an edge from vertex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 err="1">
                <a:solidFill>
                  <a:srgbClr val="202122"/>
                </a:solidFill>
                <a:effectLst/>
              </a:rPr>
              <a:t>i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to </a:t>
            </a:r>
            <a:br>
              <a:rPr lang="en-US" altLang="ko-KR" sz="1600" b="0" i="0" dirty="0">
                <a:solidFill>
                  <a:srgbClr val="202122"/>
                </a:solidFill>
                <a:effectLst/>
              </a:rPr>
            </a:b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   vertex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 err="1">
                <a:solidFill>
                  <a:srgbClr val="202122"/>
                </a:solidFill>
                <a:effectLst/>
              </a:rPr>
              <a:t>j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, and zero when there is no edge.</a:t>
            </a:r>
            <a:endParaRPr lang="ko-KR" altLang="en-US" sz="1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0430CCD-3DCF-4B8F-AC17-EBB510EF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2700337"/>
            <a:ext cx="6453188" cy="191699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8C14B6D-BBF3-4833-A13C-9BE0B9CA5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462" y="3690938"/>
            <a:ext cx="3090863" cy="382016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B83C8613-5BDA-41F7-A1DF-DA9563D46F4C}"/>
              </a:ext>
            </a:extLst>
          </p:cNvPr>
          <p:cNvGrpSpPr/>
          <p:nvPr/>
        </p:nvGrpSpPr>
        <p:grpSpPr>
          <a:xfrm>
            <a:off x="671512" y="2673895"/>
            <a:ext cx="8167688" cy="2412455"/>
            <a:chOff x="671512" y="2673895"/>
            <a:chExt cx="8167688" cy="2412455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13B44315-A453-4403-8008-0B7B8E0B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12" y="4814887"/>
              <a:ext cx="6941697" cy="271463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16FB5F4-F85D-49C9-A275-E54EFF49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1775" y="2673895"/>
              <a:ext cx="2257425" cy="2112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8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476250" y="1290320"/>
            <a:ext cx="8561070" cy="243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Elements of a simple graph</a:t>
            </a:r>
            <a:br>
              <a:rPr lang="en-US" altLang="ko-KR" sz="1600" b="1" dirty="0"/>
            </a:br>
            <a:r>
              <a:rPr lang="en-US" altLang="ko-KR" sz="1600" dirty="0"/>
              <a:t>    - Edge lengths, when not specified, </a:t>
            </a:r>
            <a:br>
              <a:rPr lang="en-US" altLang="ko-KR" sz="1600" dirty="0"/>
            </a:br>
            <a:r>
              <a:rPr lang="en-US" altLang="ko-KR" sz="1600" dirty="0"/>
              <a:t>      we suppose they are all one and </a:t>
            </a:r>
            <a:br>
              <a:rPr lang="en-US" altLang="ko-KR" sz="1600" dirty="0"/>
            </a:br>
            <a:r>
              <a:rPr lang="en-US" altLang="ko-KR" sz="1600" dirty="0"/>
              <a:t>      compute the distance between </a:t>
            </a:r>
            <a:br>
              <a:rPr lang="en-US" altLang="ko-KR" sz="1600" dirty="0"/>
            </a:br>
            <a:r>
              <a:rPr lang="en-US" altLang="ko-KR" sz="1600" dirty="0"/>
              <a:t>      vertices on the graph as </a:t>
            </a:r>
            <a:br>
              <a:rPr lang="en-US" altLang="ko-KR" sz="1600" dirty="0"/>
            </a:br>
            <a:r>
              <a:rPr lang="en-US" altLang="ko-KR" sz="1600" dirty="0"/>
              <a:t>      the number the edges traversed.</a:t>
            </a:r>
            <a:br>
              <a:rPr lang="en-US" altLang="ko-KR" sz="1600" dirty="0"/>
            </a:br>
            <a:br>
              <a:rPr lang="en-US" altLang="ko-KR" sz="1600" dirty="0"/>
            </a:br>
            <a:r>
              <a:rPr lang="en-US" altLang="ko-KR" sz="1600" dirty="0"/>
              <a:t>   - We call a weighted, directed graph a </a:t>
            </a:r>
            <a:r>
              <a:rPr lang="en-US" altLang="ko-KR" sz="1600" b="1" dirty="0"/>
              <a:t>network</a:t>
            </a:r>
          </a:p>
        </p:txBody>
      </p:sp>
      <p:pic>
        <p:nvPicPr>
          <p:cNvPr id="6146" name="Picture 2" descr="A small undirected graph with numbered nodes.">
            <a:extLst>
              <a:ext uri="{FF2B5EF4-FFF2-40B4-BE49-F238E27FC236}">
                <a16:creationId xmlns:a16="http://schemas.microsoft.com/office/drawing/2014/main" id="{7F435333-AA3D-4BDE-B5CA-66F7513B5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5" t="21250" r="17917" b="25417"/>
          <a:stretch/>
        </p:blipFill>
        <p:spPr bwMode="auto">
          <a:xfrm>
            <a:off x="5372100" y="1552575"/>
            <a:ext cx="3012381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3CA3B78-20EF-425F-AF25-C757E30D1C68}"/>
              </a:ext>
            </a:extLst>
          </p:cNvPr>
          <p:cNvGrpSpPr/>
          <p:nvPr/>
        </p:nvGrpSpPr>
        <p:grpSpPr>
          <a:xfrm>
            <a:off x="514350" y="3843020"/>
            <a:ext cx="8561070" cy="2418368"/>
            <a:chOff x="514350" y="3843020"/>
            <a:chExt cx="8561070" cy="24183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4C3434-8100-43CF-881D-5457314A9776}"/>
                </a:ext>
              </a:extLst>
            </p:cNvPr>
            <p:cNvSpPr txBox="1"/>
            <p:nvPr/>
          </p:nvSpPr>
          <p:spPr>
            <a:xfrm>
              <a:off x="514350" y="3843020"/>
              <a:ext cx="8561070" cy="154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600" b="1" dirty="0"/>
                <a:t> Weighted graph</a:t>
              </a:r>
              <a:br>
                <a:rPr lang="en-US" altLang="ko-KR" sz="1600" b="1" dirty="0"/>
              </a:br>
              <a:r>
                <a:rPr lang="en-US" altLang="ko-KR" sz="1600" dirty="0"/>
                <a:t>   A weighted graph or a network is a graph in</a:t>
              </a:r>
              <a:br>
                <a:rPr lang="en-US" altLang="ko-KR" sz="1600" dirty="0"/>
              </a:br>
              <a:r>
                <a:rPr lang="en-US" altLang="ko-KR" sz="1600" dirty="0"/>
                <a:t>   which a number (the weight) is assigned to each edge.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600" dirty="0"/>
                <a:t>   For example, in shortest path problems </a:t>
              </a:r>
              <a:br>
                <a:rPr lang="en-US" altLang="ko-KR" sz="1600" dirty="0"/>
              </a:br>
              <a:r>
                <a:rPr lang="en-US" altLang="ko-KR" sz="1600" dirty="0"/>
                <a:t>   such as the traveling salesman problem</a:t>
              </a:r>
            </a:p>
          </p:txBody>
        </p:sp>
        <p:pic>
          <p:nvPicPr>
            <p:cNvPr id="6153" name="Picture 9">
              <a:extLst>
                <a:ext uri="{FF2B5EF4-FFF2-40B4-BE49-F238E27FC236}">
                  <a16:creationId xmlns:a16="http://schemas.microsoft.com/office/drawing/2014/main" id="{392611B2-660D-4754-9622-E66E6C762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705349"/>
              <a:ext cx="3423285" cy="1556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13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89585" y="1200785"/>
            <a:ext cx="8561070" cy="214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Graph statistics</a:t>
            </a:r>
            <a:br>
              <a:rPr lang="en-US" altLang="ko-KR" sz="1600" b="1" dirty="0"/>
            </a:br>
            <a:r>
              <a:rPr lang="en-US" altLang="ko-KR" sz="1600" b="1" dirty="0"/>
              <a:t>    - </a:t>
            </a:r>
            <a:r>
              <a:rPr lang="en-US" altLang="ko-KR" sz="1600" dirty="0"/>
              <a:t>If the number of edges is similar to the number of nodes,</a:t>
            </a:r>
            <a:br>
              <a:rPr lang="en-US" altLang="ko-KR" sz="1600" b="1" dirty="0"/>
            </a:br>
            <a:r>
              <a:rPr lang="en-US" altLang="ko-KR" sz="1600" dirty="0"/>
              <a:t>       we say that the graph is sparse (</a:t>
            </a:r>
            <a:r>
              <a:rPr lang="en-US" altLang="ko-KR" sz="1600" dirty="0">
                <a:sym typeface="Wingdings 3" panose="05040102010807070707" pitchFamily="18" charset="2"/>
              </a:rPr>
              <a:t> dense</a:t>
            </a:r>
            <a:r>
              <a:rPr lang="en-US" altLang="ko-KR" sz="1600" dirty="0"/>
              <a:t>).</a:t>
            </a:r>
          </a:p>
          <a:p>
            <a:pPr>
              <a:lnSpc>
                <a:spcPct val="120000"/>
              </a:lnSpc>
            </a:pPr>
            <a:br>
              <a:rPr lang="en-US" altLang="ko-KR" sz="1600" dirty="0"/>
            </a:br>
            <a:r>
              <a:rPr lang="en-US" altLang="ko-KR" sz="1600" dirty="0"/>
              <a:t>    - Some graphs have many nodes, for instance the package</a:t>
            </a:r>
            <a:br>
              <a:rPr lang="en-US" altLang="ko-KR" sz="1600" dirty="0"/>
            </a:br>
            <a:r>
              <a:rPr lang="en-US" altLang="ko-KR" sz="1600" dirty="0"/>
              <a:t>      </a:t>
            </a:r>
            <a:r>
              <a:rPr lang="en-US" altLang="ko-KR" sz="1600" b="1" dirty="0" err="1"/>
              <a:t>ppiData</a:t>
            </a:r>
            <a:r>
              <a:rPr lang="en-US" altLang="ko-KR" sz="1600" dirty="0"/>
              <a:t> contains a predicted protein interaction (</a:t>
            </a:r>
            <a:r>
              <a:rPr lang="en-US" altLang="ko-KR" sz="1600" dirty="0" err="1"/>
              <a:t>ppipred</a:t>
            </a:r>
            <a:r>
              <a:rPr lang="en-US" altLang="ko-KR" sz="1600" dirty="0"/>
              <a:t>) graph</a:t>
            </a:r>
            <a:br>
              <a:rPr lang="en-US" altLang="ko-KR" sz="1600" dirty="0"/>
            </a:br>
            <a:r>
              <a:rPr lang="en-US" altLang="ko-KR" sz="1600" dirty="0"/>
              <a:t>      on about 2500 proteins with 20,000 edges.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5AAB4-224D-4094-95EE-2AF107A8DBFD}"/>
              </a:ext>
            </a:extLst>
          </p:cNvPr>
          <p:cNvSpPr txBox="1"/>
          <p:nvPr/>
        </p:nvSpPr>
        <p:spPr>
          <a:xfrm>
            <a:off x="4391025" y="300990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→ A complete adjacency matrix: </a:t>
            </a:r>
            <a:b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6,250,000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elements</a:t>
            </a:r>
            <a:endParaRPr lang="ko-KR" altLang="en-US" sz="1600" b="1" dirty="0"/>
          </a:p>
        </p:txBody>
      </p:sp>
      <p:graphicFrame>
        <p:nvGraphicFramePr>
          <p:cNvPr id="8" name="표 5">
            <a:extLst>
              <a:ext uri="{FF2B5EF4-FFF2-40B4-BE49-F238E27FC236}">
                <a16:creationId xmlns:a16="http://schemas.microsoft.com/office/drawing/2014/main" id="{C4A8531D-BA4E-4C64-BB88-3BCAE1E49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41104"/>
              </p:ext>
            </p:extLst>
          </p:nvPr>
        </p:nvGraphicFramePr>
        <p:xfrm>
          <a:off x="1693545" y="3505200"/>
          <a:ext cx="1866900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725">
                  <a:extLst>
                    <a:ext uri="{9D8B030D-6E8A-4147-A177-3AD203B41FA5}">
                      <a16:colId xmlns:a16="http://schemas.microsoft.com/office/drawing/2014/main" val="115061943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49120918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912216039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93380844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1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2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3</a:t>
                      </a:r>
                      <a:endParaRPr lang="ko-KR" alt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877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1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23219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2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13758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3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9193"/>
                  </a:ext>
                </a:extLst>
              </a:tr>
            </a:tbl>
          </a:graphicData>
        </a:graphic>
      </p:graphicFrame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007EE244-FE34-4723-91E0-FF2BD7A5AB20}"/>
              </a:ext>
            </a:extLst>
          </p:cNvPr>
          <p:cNvCxnSpPr/>
          <p:nvPr/>
        </p:nvCxnSpPr>
        <p:spPr>
          <a:xfrm flipH="1">
            <a:off x="753745" y="3946525"/>
            <a:ext cx="301625" cy="301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64DD682-5F33-4C6D-BC95-0A03F6BBAB00}"/>
              </a:ext>
            </a:extLst>
          </p:cNvPr>
          <p:cNvCxnSpPr>
            <a:cxnSpLocks/>
            <a:stCxn id="13" idx="2"/>
            <a:endCxn id="15" idx="6"/>
          </p:cNvCxnSpPr>
          <p:nvPr/>
        </p:nvCxnSpPr>
        <p:spPr>
          <a:xfrm flipH="1" flipV="1">
            <a:off x="814070" y="4292600"/>
            <a:ext cx="374650" cy="117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FC3DE53-9D9B-444E-81D8-5C8AE45050A5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1153795" y="3962402"/>
            <a:ext cx="127000" cy="355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>
            <a:extLst>
              <a:ext uri="{FF2B5EF4-FFF2-40B4-BE49-F238E27FC236}">
                <a16:creationId xmlns:a16="http://schemas.microsoft.com/office/drawing/2014/main" id="{44647500-EBD6-46C5-A784-DBCDEDEB1849}"/>
              </a:ext>
            </a:extLst>
          </p:cNvPr>
          <p:cNvSpPr/>
          <p:nvPr/>
        </p:nvSpPr>
        <p:spPr>
          <a:xfrm>
            <a:off x="1188720" y="4318000"/>
            <a:ext cx="18415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60376B8-D182-4154-9C28-F6CA2D9423C2}"/>
              </a:ext>
            </a:extLst>
          </p:cNvPr>
          <p:cNvSpPr/>
          <p:nvPr/>
        </p:nvSpPr>
        <p:spPr>
          <a:xfrm>
            <a:off x="1026795" y="3794125"/>
            <a:ext cx="18415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EC76012-32E6-4EEE-A1AF-85E01B8EDEA0}"/>
              </a:ext>
            </a:extLst>
          </p:cNvPr>
          <p:cNvSpPr/>
          <p:nvPr/>
        </p:nvSpPr>
        <p:spPr>
          <a:xfrm>
            <a:off x="629920" y="4200525"/>
            <a:ext cx="18415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CE3660-53DC-42EE-ABE5-3EE5B5C45A35}"/>
              </a:ext>
            </a:extLst>
          </p:cNvPr>
          <p:cNvSpPr txBox="1"/>
          <p:nvPr/>
        </p:nvSpPr>
        <p:spPr>
          <a:xfrm>
            <a:off x="950596" y="342900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F44F5B-BA65-4AB6-A0A9-87E2423EA0AD}"/>
              </a:ext>
            </a:extLst>
          </p:cNvPr>
          <p:cNvSpPr txBox="1"/>
          <p:nvPr/>
        </p:nvSpPr>
        <p:spPr>
          <a:xfrm>
            <a:off x="450533" y="4319588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C8F411-6117-43B1-B97F-2226131E638B}"/>
              </a:ext>
            </a:extLst>
          </p:cNvPr>
          <p:cNvSpPr txBox="1"/>
          <p:nvPr/>
        </p:nvSpPr>
        <p:spPr>
          <a:xfrm>
            <a:off x="1141095" y="4452938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E21C9A-F275-49A7-8DF3-E82091178D55}"/>
              </a:ext>
            </a:extLst>
          </p:cNvPr>
          <p:cNvSpPr txBox="1"/>
          <p:nvPr/>
        </p:nvSpPr>
        <p:spPr>
          <a:xfrm>
            <a:off x="3638550" y="3597275"/>
            <a:ext cx="401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→ {(U1,U2), (U1,U3), (U2,U3)}</a:t>
            </a:r>
            <a:b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a list of edges and ‘weight’</a:t>
            </a:r>
            <a:b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(this only use </a:t>
            </a:r>
            <a:r>
              <a:rPr lang="en-US" altLang="ko-KR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60,000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elements)</a:t>
            </a:r>
            <a:endParaRPr lang="ko-KR" altLang="en-US" sz="16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BD7D07-020A-4465-A4A4-766EADEFB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4533389"/>
            <a:ext cx="5172075" cy="7332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02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58137</TotalTime>
  <Words>2310</Words>
  <Application>Microsoft Office PowerPoint</Application>
  <PresentationFormat>화면 슬라이드 쇼(4:3)</PresentationFormat>
  <Paragraphs>231</Paragraphs>
  <Slides>29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1" baseType="lpstr">
      <vt:lpstr>-apple-system</vt:lpstr>
      <vt:lpstr>Calibri (본문)</vt:lpstr>
      <vt:lpstr>맑은 고딕</vt:lpstr>
      <vt:lpstr>휴먼편지체</vt:lpstr>
      <vt:lpstr>Abadi</vt:lpstr>
      <vt:lpstr>Arial</vt:lpstr>
      <vt:lpstr>Calibri</vt:lpstr>
      <vt:lpstr>Calibri Light</vt:lpstr>
      <vt:lpstr>Informal Roman</vt:lpstr>
      <vt:lpstr>Source Sans Pro</vt:lpstr>
      <vt:lpstr>Wingdings</vt:lpstr>
      <vt:lpstr>Office 테마</vt:lpstr>
      <vt:lpstr>PowerPoint 프레젠테이션</vt:lpstr>
      <vt:lpstr>Introduction</vt:lpstr>
      <vt:lpstr>10.1 Goals for this chapter</vt:lpstr>
      <vt:lpstr>10.2.1 What is a graph and how can it be encoded?</vt:lpstr>
      <vt:lpstr>10.2.1 What is a graph and how can it be encoded?</vt:lpstr>
      <vt:lpstr>10.2.1 What is a graph and how can it be encoded?</vt:lpstr>
      <vt:lpstr>10.2.1 What is a graph and how can it be encoded?</vt:lpstr>
      <vt:lpstr>10.2.1 What is a graph and how can it be encoded?</vt:lpstr>
      <vt:lpstr>10.2.1 What is a graph and how can it be encoded?</vt:lpstr>
      <vt:lpstr>10.2.1 What is a graph and how can it be encoded?</vt:lpstr>
      <vt:lpstr>10.2.1 What is a graph and how can it be encoded?</vt:lpstr>
      <vt:lpstr>10.2.1 What is a graph and how can it be encoded?</vt:lpstr>
      <vt:lpstr>10.2.1 What is a graph and how can it be encoded?</vt:lpstr>
      <vt:lpstr>10.2.2 Graph with many layers: labels on edges and nodes</vt:lpstr>
      <vt:lpstr>10.3 From gene set enrichment to networks</vt:lpstr>
      <vt:lpstr>10.3.2 Gene set analysis with two-way table tests</vt:lpstr>
      <vt:lpstr>10.3.2 Gene set analysis with two-way table tests</vt:lpstr>
      <vt:lpstr>10.3.2 Gene set analysis with two-way table tests</vt:lpstr>
      <vt:lpstr>10.3.3 Significant subgraphs and high scoring modules</vt:lpstr>
      <vt:lpstr>10.4 Phylogenetics Trees</vt:lpstr>
      <vt:lpstr>10.4.2 Simulating data and plotting a tree</vt:lpstr>
      <vt:lpstr>10.4.3 Estimating a phylogenetics tree</vt:lpstr>
      <vt:lpstr>10.4.4 Application to 16S rRNA</vt:lpstr>
      <vt:lpstr>10.5.1 Hierarchical multiple testing</vt:lpstr>
      <vt:lpstr>10.6 Minimum spanning trees</vt:lpstr>
      <vt:lpstr>10.6 Minimum spanning trees</vt:lpstr>
      <vt:lpstr>10.6 Minimum spanning trees</vt:lpstr>
      <vt:lpstr>10.6.1 MST based testing: the Friedman-Rafsky test</vt:lpstr>
      <vt:lpstr>10.6.1 MST based testing: the Friedman-Rafsky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 Minhak</dc:creator>
  <cp:lastModifiedBy>최민학</cp:lastModifiedBy>
  <cp:revision>563</cp:revision>
  <dcterms:created xsi:type="dcterms:W3CDTF">2019-12-03T06:53:50Z</dcterms:created>
  <dcterms:modified xsi:type="dcterms:W3CDTF">2021-07-26T00:51:40Z</dcterms:modified>
</cp:coreProperties>
</file>