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8" r:id="rId12"/>
    <p:sldId id="270" r:id="rId13"/>
    <p:sldId id="271" r:id="rId14"/>
    <p:sldId id="269" r:id="rId15"/>
    <p:sldId id="272" r:id="rId16"/>
    <p:sldId id="273" r:id="rId17"/>
    <p:sldId id="274" r:id="rId18"/>
    <p:sldId id="275" r:id="rId19"/>
    <p:sldId id="276" r:id="rId20"/>
    <p:sldId id="278" r:id="rId21"/>
    <p:sldId id="277"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4" d="100"/>
          <a:sy n="124" d="100"/>
        </p:scale>
        <p:origin x="155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31803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212434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52608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145001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168707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117575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353934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384736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2494839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6352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6F8EB4BA-4D26-451C-A322-A6E73013F8F1}" type="datetimeFigureOut">
              <a:rPr lang="ko-KR" altLang="en-US" smtClean="0"/>
              <a:t>2021-07-12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379429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EB4BA-4D26-451C-A322-A6E73013F8F1}" type="datetimeFigureOut">
              <a:rPr lang="ko-KR" altLang="en-US" smtClean="0"/>
              <a:t>2021-07-12</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7E83C-4397-48D3-AC82-5E618FD06596}" type="slidenum">
              <a:rPr lang="ko-KR" altLang="en-US" smtClean="0"/>
              <a:t>‹#›</a:t>
            </a:fld>
            <a:endParaRPr lang="ko-KR" altLang="en-US"/>
          </a:p>
        </p:txBody>
      </p:sp>
    </p:spTree>
    <p:extLst>
      <p:ext uri="{BB962C8B-B14F-4D97-AF65-F5344CB8AC3E}">
        <p14:creationId xmlns:p14="http://schemas.microsoft.com/office/powerpoint/2010/main" val="2239214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bioconductor.org/packages/Biostring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C1F4D6E-C70B-4935-9E49-53AC566336E3}"/>
              </a:ext>
            </a:extLst>
          </p:cNvPr>
          <p:cNvSpPr>
            <a:spLocks noGrp="1"/>
          </p:cNvSpPr>
          <p:nvPr>
            <p:ph type="ctrTitle"/>
          </p:nvPr>
        </p:nvSpPr>
        <p:spPr>
          <a:xfrm>
            <a:off x="685800" y="1122363"/>
            <a:ext cx="8043672" cy="1218501"/>
          </a:xfrm>
        </p:spPr>
        <p:txBody>
          <a:bodyPr>
            <a:normAutofit/>
          </a:bodyPr>
          <a:lstStyle/>
          <a:p>
            <a:r>
              <a:rPr lang="en-US" altLang="ko-KR" sz="3000" dirty="0"/>
              <a:t>Chapter1.Generative models for discrete data</a:t>
            </a:r>
            <a:endParaRPr lang="ko-KR" altLang="en-US" sz="3000" dirty="0"/>
          </a:p>
        </p:txBody>
      </p:sp>
      <p:sp>
        <p:nvSpPr>
          <p:cNvPr id="3" name="부제목 2">
            <a:extLst>
              <a:ext uri="{FF2B5EF4-FFF2-40B4-BE49-F238E27FC236}">
                <a16:creationId xmlns:a16="http://schemas.microsoft.com/office/drawing/2014/main" id="{1507BD90-34E0-489E-8696-6803F92C5C6E}"/>
              </a:ext>
            </a:extLst>
          </p:cNvPr>
          <p:cNvSpPr>
            <a:spLocks noGrp="1"/>
          </p:cNvSpPr>
          <p:nvPr>
            <p:ph type="subTitle" idx="1"/>
          </p:nvPr>
        </p:nvSpPr>
        <p:spPr/>
        <p:txBody>
          <a:bodyPr>
            <a:normAutofit/>
          </a:bodyPr>
          <a:lstStyle/>
          <a:p>
            <a:r>
              <a:rPr lang="en-US" altLang="ko-KR" sz="2000" dirty="0"/>
              <a:t>2021-07-12</a:t>
            </a:r>
          </a:p>
          <a:p>
            <a:r>
              <a:rPr lang="en-US" altLang="ko-KR" sz="2000" dirty="0"/>
              <a:t>Kyung-Tae Lee</a:t>
            </a:r>
            <a:endParaRPr lang="ko-KR" altLang="en-US" sz="2000" dirty="0"/>
          </a:p>
        </p:txBody>
      </p:sp>
    </p:spTree>
    <p:extLst>
      <p:ext uri="{BB962C8B-B14F-4D97-AF65-F5344CB8AC3E}">
        <p14:creationId xmlns:p14="http://schemas.microsoft.com/office/powerpoint/2010/main" val="2884691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4A0CFDAA-44FA-490E-AEE9-188BFDAE43A1}"/>
              </a:ext>
            </a:extLst>
          </p:cNvPr>
          <p:cNvSpPr>
            <a:spLocks noGrp="1"/>
          </p:cNvSpPr>
          <p:nvPr>
            <p:ph idx="1"/>
          </p:nvPr>
        </p:nvSpPr>
        <p:spPr/>
        <p:txBody>
          <a:bodyPr>
            <a:normAutofit/>
          </a:bodyPr>
          <a:lstStyle/>
          <a:p>
            <a:r>
              <a:rPr lang="en-US" altLang="ko-KR" sz="1600" b="0" i="0" dirty="0">
                <a:solidFill>
                  <a:srgbClr val="222222"/>
                </a:solidFill>
                <a:effectLst/>
                <a:latin typeface="+mj-lt"/>
              </a:rPr>
              <a:t>When testing certain pharmaceutical compounds, it is important to detect proteins that provoke an allergic reaction. The molecular sites that are responsible for such reactions are called </a:t>
            </a:r>
            <a:r>
              <a:rPr lang="en-US" altLang="ko-KR" sz="1600" b="1" i="0" dirty="0">
                <a:solidFill>
                  <a:srgbClr val="222222"/>
                </a:solidFill>
                <a:effectLst/>
                <a:latin typeface="+mj-lt"/>
              </a:rPr>
              <a:t>epitopes</a:t>
            </a:r>
          </a:p>
          <a:p>
            <a:r>
              <a:rPr lang="en-US" altLang="ko-KR" sz="1600" dirty="0">
                <a:latin typeface="+mj-lt"/>
              </a:rPr>
              <a:t>ELISA assays are used to detect specific epitopes at different positions along a protein. Suppose the following facts hold for an ELISA array we are using:</a:t>
            </a:r>
          </a:p>
          <a:p>
            <a:pPr lvl="1"/>
            <a:r>
              <a:rPr lang="en-US" altLang="ko-KR" sz="1200" dirty="0">
                <a:latin typeface="+mj-lt"/>
              </a:rPr>
              <a:t>The baseline noise lever per position, or more precisely the false positive rate, is 1%. This is the probability of declaring a hit – we think we have an epitope – when there is none. We write this       </a:t>
            </a:r>
            <a:r>
              <a:rPr lang="en-US" altLang="ko-KR" sz="1050" b="0" i="0" dirty="0">
                <a:solidFill>
                  <a:srgbClr val="222222"/>
                </a:solidFill>
                <a:effectLst/>
                <a:latin typeface="MJXc-TeX-math-I"/>
              </a:rPr>
              <a:t>P</a:t>
            </a:r>
            <a:r>
              <a:rPr lang="en-US" altLang="ko-KR" sz="1050" b="0" i="0" dirty="0">
                <a:solidFill>
                  <a:srgbClr val="222222"/>
                </a:solidFill>
                <a:effectLst/>
                <a:latin typeface="MJXc-TeX-main-R"/>
              </a:rPr>
              <a:t>( declare epitope | no epitope)</a:t>
            </a:r>
            <a:endParaRPr lang="en-US" altLang="ko-KR" sz="1200" dirty="0">
              <a:latin typeface="+mj-lt"/>
            </a:endParaRPr>
          </a:p>
          <a:p>
            <a:pPr lvl="1"/>
            <a:r>
              <a:rPr lang="en-US" altLang="ko-KR" sz="1200" dirty="0">
                <a:latin typeface="+mj-lt"/>
              </a:rPr>
              <a:t>The protein is tested at 100 different positions, supposed to be independent</a:t>
            </a:r>
          </a:p>
          <a:p>
            <a:pPr lvl="1"/>
            <a:r>
              <a:rPr lang="en-US" altLang="ko-KR" sz="1200" dirty="0">
                <a:latin typeface="+mj-lt"/>
              </a:rPr>
              <a:t>We are going to examine a collection of 50 patient samples</a:t>
            </a:r>
            <a:endParaRPr lang="ko-KR" altLang="en-US" sz="1200" dirty="0">
              <a:latin typeface="+mj-lt"/>
            </a:endParaRPr>
          </a:p>
        </p:txBody>
      </p:sp>
      <p:sp>
        <p:nvSpPr>
          <p:cNvPr id="4" name="제목 1">
            <a:extLst>
              <a:ext uri="{FF2B5EF4-FFF2-40B4-BE49-F238E27FC236}">
                <a16:creationId xmlns:a16="http://schemas.microsoft.com/office/drawing/2014/main" id="{B979FE78-8498-4492-BBB5-208BE0EEBA06}"/>
              </a:ext>
            </a:extLst>
          </p:cNvPr>
          <p:cNvSpPr>
            <a:spLocks noGrp="1"/>
          </p:cNvSpPr>
          <p:nvPr>
            <p:ph type="title"/>
          </p:nvPr>
        </p:nvSpPr>
        <p:spPr>
          <a:xfrm>
            <a:off x="628650" y="365126"/>
            <a:ext cx="7886700" cy="1325563"/>
          </a:xfrm>
        </p:spPr>
        <p:txBody>
          <a:bodyPr>
            <a:normAutofit/>
          </a:bodyPr>
          <a:lstStyle/>
          <a:p>
            <a:pPr algn="ctr"/>
            <a:r>
              <a:rPr lang="en-US" altLang="ko-KR" sz="2400" i="0" dirty="0">
                <a:effectLst/>
              </a:rPr>
              <a:t> A generative model for epitope detection</a:t>
            </a:r>
            <a:br>
              <a:rPr lang="en-US" altLang="ko-KR" sz="2400" i="0" dirty="0">
                <a:effectLst/>
              </a:rPr>
            </a:br>
            <a:endParaRPr lang="ko-KR" altLang="en-US" sz="2400" dirty="0"/>
          </a:p>
        </p:txBody>
      </p:sp>
      <p:pic>
        <p:nvPicPr>
          <p:cNvPr id="7" name="그림 6">
            <a:extLst>
              <a:ext uri="{FF2B5EF4-FFF2-40B4-BE49-F238E27FC236}">
                <a16:creationId xmlns:a16="http://schemas.microsoft.com/office/drawing/2014/main" id="{AB0C1878-7DC2-4A14-B7B1-9628CDFCF0A1}"/>
              </a:ext>
            </a:extLst>
          </p:cNvPr>
          <p:cNvPicPr>
            <a:picLocks noChangeAspect="1"/>
          </p:cNvPicPr>
          <p:nvPr/>
        </p:nvPicPr>
        <p:blipFill>
          <a:blip r:embed="rId2"/>
          <a:stretch>
            <a:fillRect/>
          </a:stretch>
        </p:blipFill>
        <p:spPr>
          <a:xfrm>
            <a:off x="1163955" y="4214431"/>
            <a:ext cx="4743450" cy="428625"/>
          </a:xfrm>
          <a:prstGeom prst="rect">
            <a:avLst/>
          </a:prstGeom>
        </p:spPr>
      </p:pic>
      <p:pic>
        <p:nvPicPr>
          <p:cNvPr id="9" name="그림 8">
            <a:extLst>
              <a:ext uri="{FF2B5EF4-FFF2-40B4-BE49-F238E27FC236}">
                <a16:creationId xmlns:a16="http://schemas.microsoft.com/office/drawing/2014/main" id="{EE7E4375-F21A-4D48-A93E-11F816E2E099}"/>
              </a:ext>
            </a:extLst>
          </p:cNvPr>
          <p:cNvPicPr>
            <a:picLocks noChangeAspect="1"/>
          </p:cNvPicPr>
          <p:nvPr/>
        </p:nvPicPr>
        <p:blipFill>
          <a:blip r:embed="rId3"/>
          <a:stretch>
            <a:fillRect/>
          </a:stretch>
        </p:blipFill>
        <p:spPr>
          <a:xfrm>
            <a:off x="6010656" y="3930373"/>
            <a:ext cx="2670048" cy="2746079"/>
          </a:xfrm>
          <a:prstGeom prst="rect">
            <a:avLst/>
          </a:prstGeom>
        </p:spPr>
      </p:pic>
    </p:spTree>
    <p:extLst>
      <p:ext uri="{BB962C8B-B14F-4D97-AF65-F5344CB8AC3E}">
        <p14:creationId xmlns:p14="http://schemas.microsoft.com/office/powerpoint/2010/main" val="186064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C105AD6D-7F3A-42CE-8E06-A8007B71E970}"/>
              </a:ext>
            </a:extLst>
          </p:cNvPr>
          <p:cNvSpPr>
            <a:spLocks noGrp="1"/>
          </p:cNvSpPr>
          <p:nvPr>
            <p:ph idx="1"/>
          </p:nvPr>
        </p:nvSpPr>
        <p:spPr>
          <a:xfrm>
            <a:off x="628650" y="1816608"/>
            <a:ext cx="7886700" cy="4360355"/>
          </a:xfrm>
        </p:spPr>
        <p:txBody>
          <a:bodyPr>
            <a:normAutofit/>
          </a:bodyPr>
          <a:lstStyle/>
          <a:p>
            <a:r>
              <a:rPr lang="en-US" altLang="ko-KR" sz="1600" dirty="0"/>
              <a:t>Now suppose we see</a:t>
            </a:r>
            <a:r>
              <a:rPr lang="ko-KR" altLang="en-US" sz="1600" dirty="0"/>
              <a:t> </a:t>
            </a:r>
            <a:r>
              <a:rPr lang="en-US" altLang="ko-KR" sz="1600" dirty="0"/>
              <a:t>actual data as shown below</a:t>
            </a:r>
            <a:endParaRPr lang="ko-KR" altLang="en-US" sz="1600" dirty="0"/>
          </a:p>
        </p:txBody>
      </p:sp>
      <p:pic>
        <p:nvPicPr>
          <p:cNvPr id="5" name="그림 4">
            <a:extLst>
              <a:ext uri="{FF2B5EF4-FFF2-40B4-BE49-F238E27FC236}">
                <a16:creationId xmlns:a16="http://schemas.microsoft.com/office/drawing/2014/main" id="{E8936BDE-73A4-4280-B0F0-DE1157A67FED}"/>
              </a:ext>
            </a:extLst>
          </p:cNvPr>
          <p:cNvPicPr>
            <a:picLocks noChangeAspect="1"/>
          </p:cNvPicPr>
          <p:nvPr/>
        </p:nvPicPr>
        <p:blipFill>
          <a:blip r:embed="rId2"/>
          <a:stretch>
            <a:fillRect/>
          </a:stretch>
        </p:blipFill>
        <p:spPr>
          <a:xfrm>
            <a:off x="858773" y="2281999"/>
            <a:ext cx="5587947" cy="951929"/>
          </a:xfrm>
          <a:prstGeom prst="rect">
            <a:avLst/>
          </a:prstGeom>
        </p:spPr>
      </p:pic>
      <p:pic>
        <p:nvPicPr>
          <p:cNvPr id="7" name="그림 6">
            <a:extLst>
              <a:ext uri="{FF2B5EF4-FFF2-40B4-BE49-F238E27FC236}">
                <a16:creationId xmlns:a16="http://schemas.microsoft.com/office/drawing/2014/main" id="{75E43287-3646-49D4-8E08-393DA841F089}"/>
              </a:ext>
            </a:extLst>
          </p:cNvPr>
          <p:cNvPicPr>
            <a:picLocks noChangeAspect="1"/>
          </p:cNvPicPr>
          <p:nvPr/>
        </p:nvPicPr>
        <p:blipFill>
          <a:blip r:embed="rId3"/>
          <a:stretch>
            <a:fillRect/>
          </a:stretch>
        </p:blipFill>
        <p:spPr>
          <a:xfrm>
            <a:off x="1582516" y="3268503"/>
            <a:ext cx="2466660" cy="3373851"/>
          </a:xfrm>
          <a:prstGeom prst="rect">
            <a:avLst/>
          </a:prstGeom>
        </p:spPr>
      </p:pic>
      <p:sp>
        <p:nvSpPr>
          <p:cNvPr id="8" name="TextBox 7">
            <a:extLst>
              <a:ext uri="{FF2B5EF4-FFF2-40B4-BE49-F238E27FC236}">
                <a16:creationId xmlns:a16="http://schemas.microsoft.com/office/drawing/2014/main" id="{DFA54640-56AE-4FA6-9CD3-64CC09CE5A43}"/>
              </a:ext>
            </a:extLst>
          </p:cNvPr>
          <p:cNvSpPr txBox="1"/>
          <p:nvPr/>
        </p:nvSpPr>
        <p:spPr>
          <a:xfrm>
            <a:off x="4049176" y="4220324"/>
            <a:ext cx="4692488" cy="584775"/>
          </a:xfrm>
          <a:prstGeom prst="rect">
            <a:avLst/>
          </a:prstGeom>
          <a:noFill/>
        </p:spPr>
        <p:txBody>
          <a:bodyPr wrap="square" rtlCol="0">
            <a:spAutoFit/>
          </a:bodyPr>
          <a:lstStyle/>
          <a:p>
            <a:r>
              <a:rPr lang="en-US" altLang="ko-KR" sz="1600" dirty="0"/>
              <a:t>What are the chances of seeing a value as large as 7, if no epitope is present?</a:t>
            </a:r>
            <a:endParaRPr lang="ko-KR" altLang="en-US" sz="1600" dirty="0"/>
          </a:p>
        </p:txBody>
      </p:sp>
      <p:sp>
        <p:nvSpPr>
          <p:cNvPr id="9" name="제목 1">
            <a:extLst>
              <a:ext uri="{FF2B5EF4-FFF2-40B4-BE49-F238E27FC236}">
                <a16:creationId xmlns:a16="http://schemas.microsoft.com/office/drawing/2014/main" id="{E08E43FD-6FF3-4199-8101-3A8C9A1CC373}"/>
              </a:ext>
            </a:extLst>
          </p:cNvPr>
          <p:cNvSpPr>
            <a:spLocks noGrp="1"/>
          </p:cNvSpPr>
          <p:nvPr>
            <p:ph type="title"/>
          </p:nvPr>
        </p:nvSpPr>
        <p:spPr>
          <a:xfrm>
            <a:off x="628650" y="365126"/>
            <a:ext cx="7886700" cy="1325563"/>
          </a:xfrm>
        </p:spPr>
        <p:txBody>
          <a:bodyPr>
            <a:normAutofit/>
          </a:bodyPr>
          <a:lstStyle/>
          <a:p>
            <a:pPr algn="ctr"/>
            <a:r>
              <a:rPr lang="en-US" altLang="ko-KR" sz="2400" i="0" dirty="0">
                <a:effectLst/>
              </a:rPr>
              <a:t> A generative model for epitope detection</a:t>
            </a:r>
            <a:br>
              <a:rPr lang="en-US" altLang="ko-KR" sz="2400" i="0" dirty="0">
                <a:effectLst/>
              </a:rPr>
            </a:br>
            <a:endParaRPr lang="ko-KR" altLang="en-US" sz="2400" dirty="0"/>
          </a:p>
        </p:txBody>
      </p:sp>
    </p:spTree>
    <p:extLst>
      <p:ext uri="{BB962C8B-B14F-4D97-AF65-F5344CB8AC3E}">
        <p14:creationId xmlns:p14="http://schemas.microsoft.com/office/powerpoint/2010/main" val="238572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C105AD6D-7F3A-42CE-8E06-A8007B71E970}"/>
              </a:ext>
            </a:extLst>
          </p:cNvPr>
          <p:cNvSpPr>
            <a:spLocks noGrp="1"/>
          </p:cNvSpPr>
          <p:nvPr>
            <p:ph idx="1"/>
          </p:nvPr>
        </p:nvSpPr>
        <p:spPr>
          <a:xfrm>
            <a:off x="628650" y="1816608"/>
            <a:ext cx="7886700" cy="4360355"/>
          </a:xfrm>
        </p:spPr>
        <p:txBody>
          <a:bodyPr>
            <a:normAutofit/>
          </a:bodyPr>
          <a:lstStyle/>
          <a:p>
            <a:endParaRPr lang="en-US" altLang="ko-KR" sz="1600" dirty="0">
              <a:latin typeface="+mj-lt"/>
            </a:endParaRPr>
          </a:p>
          <a:p>
            <a:endParaRPr lang="en-US" altLang="ko-KR" sz="1600" dirty="0">
              <a:latin typeface="+mj-lt"/>
            </a:endParaRPr>
          </a:p>
          <a:p>
            <a:r>
              <a:rPr lang="en-US" altLang="ko-KR" sz="1600" b="0" i="0" dirty="0">
                <a:solidFill>
                  <a:srgbClr val="222222"/>
                </a:solidFill>
                <a:effectLst/>
                <a:latin typeface="+mj-lt"/>
              </a:rPr>
              <a:t>This is, of course, the same as 1−P(X≤6). The probability P(X≤6) is the so-called </a:t>
            </a:r>
            <a:r>
              <a:rPr lang="en-US" altLang="ko-KR" sz="1600" b="1" i="0" dirty="0">
                <a:solidFill>
                  <a:srgbClr val="222222"/>
                </a:solidFill>
                <a:effectLst/>
                <a:latin typeface="+mj-lt"/>
              </a:rPr>
              <a:t>cumulative distribution</a:t>
            </a:r>
            <a:r>
              <a:rPr lang="en-US" altLang="ko-KR" sz="1600" b="0" i="0" dirty="0">
                <a:solidFill>
                  <a:srgbClr val="222222"/>
                </a:solidFill>
                <a:effectLst/>
                <a:latin typeface="+mj-lt"/>
              </a:rPr>
              <a:t> function at 6.</a:t>
            </a:r>
            <a:endParaRPr lang="en-US" altLang="ko-KR" sz="1600" dirty="0">
              <a:latin typeface="+mj-lt"/>
            </a:endParaRPr>
          </a:p>
        </p:txBody>
      </p:sp>
      <p:sp>
        <p:nvSpPr>
          <p:cNvPr id="9" name="제목 1">
            <a:extLst>
              <a:ext uri="{FF2B5EF4-FFF2-40B4-BE49-F238E27FC236}">
                <a16:creationId xmlns:a16="http://schemas.microsoft.com/office/drawing/2014/main" id="{E08E43FD-6FF3-4199-8101-3A8C9A1CC373}"/>
              </a:ext>
            </a:extLst>
          </p:cNvPr>
          <p:cNvSpPr>
            <a:spLocks noGrp="1"/>
          </p:cNvSpPr>
          <p:nvPr>
            <p:ph type="title"/>
          </p:nvPr>
        </p:nvSpPr>
        <p:spPr>
          <a:xfrm>
            <a:off x="628650" y="365126"/>
            <a:ext cx="7886700" cy="1325563"/>
          </a:xfrm>
        </p:spPr>
        <p:txBody>
          <a:bodyPr>
            <a:normAutofit/>
          </a:bodyPr>
          <a:lstStyle/>
          <a:p>
            <a:pPr algn="ctr"/>
            <a:r>
              <a:rPr lang="en-US" altLang="ko-KR" sz="2400" i="0" dirty="0">
                <a:effectLst/>
              </a:rPr>
              <a:t> A generative model for epitope detection</a:t>
            </a:r>
            <a:br>
              <a:rPr lang="en-US" altLang="ko-KR" sz="2400" i="0" dirty="0">
                <a:effectLst/>
              </a:rPr>
            </a:br>
            <a:endParaRPr lang="ko-KR" altLang="en-US" sz="2400" dirty="0"/>
          </a:p>
        </p:txBody>
      </p:sp>
      <p:pic>
        <p:nvPicPr>
          <p:cNvPr id="4" name="그림 3">
            <a:extLst>
              <a:ext uri="{FF2B5EF4-FFF2-40B4-BE49-F238E27FC236}">
                <a16:creationId xmlns:a16="http://schemas.microsoft.com/office/drawing/2014/main" id="{76FDB962-20EF-40A7-ACBC-D4B72D7AE862}"/>
              </a:ext>
            </a:extLst>
          </p:cNvPr>
          <p:cNvPicPr>
            <a:picLocks noChangeAspect="1"/>
          </p:cNvPicPr>
          <p:nvPr/>
        </p:nvPicPr>
        <p:blipFill>
          <a:blip r:embed="rId2"/>
          <a:stretch>
            <a:fillRect/>
          </a:stretch>
        </p:blipFill>
        <p:spPr>
          <a:xfrm>
            <a:off x="861821" y="1538098"/>
            <a:ext cx="3375991" cy="1010030"/>
          </a:xfrm>
          <a:prstGeom prst="rect">
            <a:avLst/>
          </a:prstGeom>
        </p:spPr>
      </p:pic>
      <p:pic>
        <p:nvPicPr>
          <p:cNvPr id="10" name="그림 9">
            <a:extLst>
              <a:ext uri="{FF2B5EF4-FFF2-40B4-BE49-F238E27FC236}">
                <a16:creationId xmlns:a16="http://schemas.microsoft.com/office/drawing/2014/main" id="{471E688B-6937-4D7F-877D-00E5D3817F65}"/>
              </a:ext>
            </a:extLst>
          </p:cNvPr>
          <p:cNvPicPr>
            <a:picLocks noChangeAspect="1"/>
          </p:cNvPicPr>
          <p:nvPr/>
        </p:nvPicPr>
        <p:blipFill>
          <a:blip r:embed="rId3"/>
          <a:stretch>
            <a:fillRect/>
          </a:stretch>
        </p:blipFill>
        <p:spPr>
          <a:xfrm>
            <a:off x="959357" y="3285214"/>
            <a:ext cx="3375991" cy="2034688"/>
          </a:xfrm>
          <a:prstGeom prst="rect">
            <a:avLst/>
          </a:prstGeom>
        </p:spPr>
      </p:pic>
      <p:pic>
        <p:nvPicPr>
          <p:cNvPr id="12" name="그림 11">
            <a:extLst>
              <a:ext uri="{FF2B5EF4-FFF2-40B4-BE49-F238E27FC236}">
                <a16:creationId xmlns:a16="http://schemas.microsoft.com/office/drawing/2014/main" id="{1C9076D8-2965-4EEE-A658-56829C617BD1}"/>
              </a:ext>
            </a:extLst>
          </p:cNvPr>
          <p:cNvPicPr>
            <a:picLocks noChangeAspect="1"/>
          </p:cNvPicPr>
          <p:nvPr/>
        </p:nvPicPr>
        <p:blipFill>
          <a:blip r:embed="rId4"/>
          <a:stretch>
            <a:fillRect/>
          </a:stretch>
        </p:blipFill>
        <p:spPr>
          <a:xfrm>
            <a:off x="959357" y="5534120"/>
            <a:ext cx="2981325" cy="428625"/>
          </a:xfrm>
          <a:prstGeom prst="rect">
            <a:avLst/>
          </a:prstGeom>
        </p:spPr>
      </p:pic>
    </p:spTree>
    <p:extLst>
      <p:ext uri="{BB962C8B-B14F-4D97-AF65-F5344CB8AC3E}">
        <p14:creationId xmlns:p14="http://schemas.microsoft.com/office/powerpoint/2010/main" val="398277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a:extLst>
              <a:ext uri="{FF2B5EF4-FFF2-40B4-BE49-F238E27FC236}">
                <a16:creationId xmlns:a16="http://schemas.microsoft.com/office/drawing/2014/main" id="{E08E43FD-6FF3-4199-8101-3A8C9A1CC373}"/>
              </a:ext>
            </a:extLst>
          </p:cNvPr>
          <p:cNvSpPr>
            <a:spLocks noGrp="1"/>
          </p:cNvSpPr>
          <p:nvPr>
            <p:ph type="title"/>
          </p:nvPr>
        </p:nvSpPr>
        <p:spPr>
          <a:xfrm>
            <a:off x="628650" y="365126"/>
            <a:ext cx="7886700" cy="1325563"/>
          </a:xfrm>
        </p:spPr>
        <p:txBody>
          <a:bodyPr>
            <a:normAutofit/>
          </a:bodyPr>
          <a:lstStyle/>
          <a:p>
            <a:pPr algn="ctr"/>
            <a:r>
              <a:rPr lang="en-US" altLang="ko-KR" sz="2400" i="0" dirty="0">
                <a:effectLst/>
              </a:rPr>
              <a:t> A generative model for epitope detection</a:t>
            </a:r>
            <a:br>
              <a:rPr lang="en-US" altLang="ko-KR" sz="2400" i="0" dirty="0">
                <a:effectLst/>
              </a:rPr>
            </a:br>
            <a:endParaRPr lang="ko-KR" altLang="en-US" sz="2400" dirty="0"/>
          </a:p>
        </p:txBody>
      </p:sp>
      <p:sp>
        <p:nvSpPr>
          <p:cNvPr id="5" name="내용 개체 틀 4">
            <a:extLst>
              <a:ext uri="{FF2B5EF4-FFF2-40B4-BE49-F238E27FC236}">
                <a16:creationId xmlns:a16="http://schemas.microsoft.com/office/drawing/2014/main" id="{D5E5A126-CA24-4E52-877B-D55D54A30A38}"/>
              </a:ext>
            </a:extLst>
          </p:cNvPr>
          <p:cNvSpPr>
            <a:spLocks noGrp="1"/>
          </p:cNvSpPr>
          <p:nvPr>
            <p:ph idx="1"/>
          </p:nvPr>
        </p:nvSpPr>
        <p:spPr>
          <a:xfrm>
            <a:off x="628650" y="1299991"/>
            <a:ext cx="7886700" cy="4913375"/>
          </a:xfrm>
        </p:spPr>
        <p:txBody>
          <a:bodyPr>
            <a:noAutofit/>
          </a:bodyPr>
          <a:lstStyle/>
          <a:p>
            <a:r>
              <a:rPr lang="en-US" altLang="ko-KR" sz="1600" dirty="0"/>
              <a:t>There is flaw in the previous reasoning : instead of asking what the chances are of seeing a Poisson(0.5) as large as 7, we should ask ourselves, what are the chances that the maximum of 100 Poisson(0.5) trials is as large as 7? (Extreme value analysis)</a:t>
            </a:r>
          </a:p>
          <a:p>
            <a:endParaRPr lang="en-US" altLang="ko-KR" sz="1600" dirty="0"/>
          </a:p>
          <a:p>
            <a:endParaRPr lang="en-US" altLang="ko-KR" sz="1600" dirty="0"/>
          </a:p>
          <a:p>
            <a:endParaRPr lang="en-US" altLang="ko-KR" sz="1600" dirty="0"/>
          </a:p>
          <a:p>
            <a:endParaRPr lang="en-US" altLang="ko-KR" sz="1600" dirty="0"/>
          </a:p>
          <a:p>
            <a:endParaRPr lang="en-US" altLang="ko-KR" sz="1600" dirty="0"/>
          </a:p>
          <a:p>
            <a:r>
              <a:rPr lang="en-US" altLang="ko-KR" sz="1600" b="0" i="0" dirty="0">
                <a:solidFill>
                  <a:srgbClr val="222222"/>
                </a:solidFill>
                <a:effectLst/>
                <a:latin typeface="Source Sans Pro" panose="020B0503030403020204" pitchFamily="34" charset="0"/>
              </a:rPr>
              <a:t>Calculation of the probability</a:t>
            </a:r>
          </a:p>
          <a:p>
            <a:pPr>
              <a:buAutoNum type="arabicPeriod"/>
            </a:pPr>
            <a:r>
              <a:rPr lang="en-US" altLang="ko-KR" sz="1600" dirty="0">
                <a:solidFill>
                  <a:srgbClr val="222222"/>
                </a:solidFill>
                <a:latin typeface="Source Sans Pro" panose="020B0503030403020204" pitchFamily="34" charset="0"/>
              </a:rPr>
              <a:t>Using binomial theorem</a:t>
            </a:r>
            <a:endParaRPr lang="en-US" altLang="ko-KR" sz="1600" b="0" i="0" dirty="0">
              <a:solidFill>
                <a:srgbClr val="222222"/>
              </a:solidFill>
              <a:effectLst/>
              <a:latin typeface="Source Sans Pro" panose="020B0503030403020204" pitchFamily="34" charset="0"/>
            </a:endParaRPr>
          </a:p>
          <a:p>
            <a:pPr>
              <a:buAutoNum type="arabicPeriod"/>
            </a:pPr>
            <a:endParaRPr lang="en-US" altLang="ko-KR" sz="1600" dirty="0">
              <a:solidFill>
                <a:srgbClr val="222222"/>
              </a:solidFill>
              <a:latin typeface="Source Sans Pro" panose="020B0503030403020204" pitchFamily="34" charset="0"/>
            </a:endParaRPr>
          </a:p>
          <a:p>
            <a:pPr>
              <a:buAutoNum type="arabicPeriod"/>
            </a:pPr>
            <a:endParaRPr lang="en-US" altLang="ko-KR" sz="1600" dirty="0">
              <a:solidFill>
                <a:srgbClr val="222222"/>
              </a:solidFill>
              <a:latin typeface="Source Sans Pro" panose="020B0503030403020204" pitchFamily="34" charset="0"/>
            </a:endParaRPr>
          </a:p>
          <a:p>
            <a:pPr marL="0" indent="0">
              <a:buNone/>
            </a:pPr>
            <a:r>
              <a:rPr lang="en-US" altLang="ko-KR" sz="1600" b="0" i="0" dirty="0">
                <a:solidFill>
                  <a:srgbClr val="222222"/>
                </a:solidFill>
                <a:effectLst/>
                <a:latin typeface="Source Sans Pro" panose="020B0503030403020204" pitchFamily="34" charset="0"/>
              </a:rPr>
              <a:t>2. Another, equivalent, route goes by using the approximation </a:t>
            </a:r>
            <a:r>
              <a:rPr lang="en-US" altLang="ko-KR" sz="1600" b="0" i="0" dirty="0">
                <a:solidFill>
                  <a:srgbClr val="222222"/>
                </a:solidFill>
                <a:effectLst/>
                <a:latin typeface="MJXc-TeX-math-I"/>
              </a:rPr>
              <a:t>e</a:t>
            </a:r>
            <a:r>
              <a:rPr lang="en-US" altLang="ko-KR" sz="1600" b="0" i="0" dirty="0">
                <a:solidFill>
                  <a:srgbClr val="222222"/>
                </a:solidFill>
                <a:effectLst/>
                <a:latin typeface="MJXc-TeX-main-R"/>
              </a:rPr>
              <a:t>−</a:t>
            </a:r>
            <a:r>
              <a:rPr lang="en-US" altLang="ko-KR" sz="1600" b="0" i="0" dirty="0">
                <a:solidFill>
                  <a:srgbClr val="222222"/>
                </a:solidFill>
                <a:effectLst/>
                <a:latin typeface="MJXc-TeX-math-I"/>
              </a:rPr>
              <a:t>ϵ</a:t>
            </a:r>
            <a:r>
              <a:rPr lang="en-US" altLang="ko-KR" sz="1600" b="0" i="0" dirty="0">
                <a:solidFill>
                  <a:srgbClr val="222222"/>
                </a:solidFill>
                <a:effectLst/>
                <a:latin typeface="MJXc-TeX-main-R"/>
              </a:rPr>
              <a:t>≃1−</a:t>
            </a:r>
            <a:r>
              <a:rPr lang="en-US" altLang="ko-KR" sz="1600" b="0" i="0" dirty="0">
                <a:solidFill>
                  <a:srgbClr val="222222"/>
                </a:solidFill>
                <a:effectLst/>
                <a:latin typeface="MJXc-TeX-math-I"/>
              </a:rPr>
              <a:t>ϵ</a:t>
            </a:r>
            <a:r>
              <a:rPr lang="en-US" altLang="ko-KR" sz="1600" b="0" i="0" dirty="0">
                <a:solidFill>
                  <a:srgbClr val="222222"/>
                </a:solidFill>
                <a:effectLst/>
                <a:latin typeface="Source Sans Pro" panose="020B0503030403020204" pitchFamily="34" charset="0"/>
              </a:rPr>
              <a:t>, which is the same as </a:t>
            </a:r>
            <a:r>
              <a:rPr lang="en-US" altLang="ko-KR" sz="1600" b="0" i="0" dirty="0">
                <a:solidFill>
                  <a:srgbClr val="222222"/>
                </a:solidFill>
                <a:effectLst/>
                <a:latin typeface="MJXc-TeX-main-R"/>
              </a:rPr>
              <a:t>log(1−</a:t>
            </a:r>
            <a:r>
              <a:rPr lang="en-US" altLang="ko-KR" sz="1600" b="0" i="0" dirty="0">
                <a:solidFill>
                  <a:srgbClr val="222222"/>
                </a:solidFill>
                <a:effectLst/>
                <a:latin typeface="MJXc-TeX-math-I"/>
              </a:rPr>
              <a:t>ϵ</a:t>
            </a:r>
            <a:r>
              <a:rPr lang="en-US" altLang="ko-KR" sz="1600" b="0" i="0" dirty="0">
                <a:solidFill>
                  <a:srgbClr val="222222"/>
                </a:solidFill>
                <a:effectLst/>
                <a:latin typeface="MJXc-TeX-main-R"/>
              </a:rPr>
              <a:t>)≃−</a:t>
            </a:r>
            <a:r>
              <a:rPr lang="en-US" altLang="ko-KR" sz="1600" b="0" i="0" dirty="0">
                <a:solidFill>
                  <a:srgbClr val="222222"/>
                </a:solidFill>
                <a:effectLst/>
                <a:latin typeface="MJXc-TeX-math-I"/>
              </a:rPr>
              <a:t>ϵ</a:t>
            </a:r>
            <a:endParaRPr lang="ko-KR" altLang="en-US" sz="1600" dirty="0"/>
          </a:p>
        </p:txBody>
      </p:sp>
      <p:pic>
        <p:nvPicPr>
          <p:cNvPr id="7" name="그림 6">
            <a:extLst>
              <a:ext uri="{FF2B5EF4-FFF2-40B4-BE49-F238E27FC236}">
                <a16:creationId xmlns:a16="http://schemas.microsoft.com/office/drawing/2014/main" id="{46E9F60A-8BD0-4111-870F-266D622A678D}"/>
              </a:ext>
            </a:extLst>
          </p:cNvPr>
          <p:cNvPicPr>
            <a:picLocks noChangeAspect="1"/>
          </p:cNvPicPr>
          <p:nvPr/>
        </p:nvPicPr>
        <p:blipFill>
          <a:blip r:embed="rId2"/>
          <a:stretch>
            <a:fillRect/>
          </a:stretch>
        </p:blipFill>
        <p:spPr>
          <a:xfrm>
            <a:off x="1026795" y="2242254"/>
            <a:ext cx="5017770" cy="1307911"/>
          </a:xfrm>
          <a:prstGeom prst="rect">
            <a:avLst/>
          </a:prstGeom>
        </p:spPr>
      </p:pic>
      <p:pic>
        <p:nvPicPr>
          <p:cNvPr id="11" name="그림 10">
            <a:extLst>
              <a:ext uri="{FF2B5EF4-FFF2-40B4-BE49-F238E27FC236}">
                <a16:creationId xmlns:a16="http://schemas.microsoft.com/office/drawing/2014/main" id="{8BD798DF-FB01-4F38-8731-C45CAA560700}"/>
              </a:ext>
            </a:extLst>
          </p:cNvPr>
          <p:cNvPicPr>
            <a:picLocks noChangeAspect="1"/>
          </p:cNvPicPr>
          <p:nvPr/>
        </p:nvPicPr>
        <p:blipFill>
          <a:blip r:embed="rId3"/>
          <a:stretch>
            <a:fillRect/>
          </a:stretch>
        </p:blipFill>
        <p:spPr>
          <a:xfrm>
            <a:off x="1026795" y="3366618"/>
            <a:ext cx="3362325" cy="685800"/>
          </a:xfrm>
          <a:prstGeom prst="rect">
            <a:avLst/>
          </a:prstGeom>
        </p:spPr>
      </p:pic>
      <p:pic>
        <p:nvPicPr>
          <p:cNvPr id="14" name="그림 13">
            <a:extLst>
              <a:ext uri="{FF2B5EF4-FFF2-40B4-BE49-F238E27FC236}">
                <a16:creationId xmlns:a16="http://schemas.microsoft.com/office/drawing/2014/main" id="{BCE7F7DE-9B3A-4405-A3DB-243F22B68D4B}"/>
              </a:ext>
            </a:extLst>
          </p:cNvPr>
          <p:cNvPicPr>
            <a:picLocks noChangeAspect="1"/>
          </p:cNvPicPr>
          <p:nvPr/>
        </p:nvPicPr>
        <p:blipFill>
          <a:blip r:embed="rId4"/>
          <a:stretch>
            <a:fillRect/>
          </a:stretch>
        </p:blipFill>
        <p:spPr>
          <a:xfrm>
            <a:off x="628649" y="4626929"/>
            <a:ext cx="6609289" cy="674617"/>
          </a:xfrm>
          <a:prstGeom prst="rect">
            <a:avLst/>
          </a:prstGeom>
        </p:spPr>
      </p:pic>
      <p:pic>
        <p:nvPicPr>
          <p:cNvPr id="16" name="그림 15">
            <a:extLst>
              <a:ext uri="{FF2B5EF4-FFF2-40B4-BE49-F238E27FC236}">
                <a16:creationId xmlns:a16="http://schemas.microsoft.com/office/drawing/2014/main" id="{0970D446-AE44-4CCD-AE74-5834D61FF514}"/>
              </a:ext>
            </a:extLst>
          </p:cNvPr>
          <p:cNvPicPr>
            <a:picLocks noChangeAspect="1"/>
          </p:cNvPicPr>
          <p:nvPr/>
        </p:nvPicPr>
        <p:blipFill>
          <a:blip r:embed="rId5"/>
          <a:stretch>
            <a:fillRect/>
          </a:stretch>
        </p:blipFill>
        <p:spPr>
          <a:xfrm>
            <a:off x="628649" y="5876057"/>
            <a:ext cx="5784343" cy="651145"/>
          </a:xfrm>
          <a:prstGeom prst="rect">
            <a:avLst/>
          </a:prstGeom>
        </p:spPr>
      </p:pic>
    </p:spTree>
    <p:extLst>
      <p:ext uri="{BB962C8B-B14F-4D97-AF65-F5344CB8AC3E}">
        <p14:creationId xmlns:p14="http://schemas.microsoft.com/office/powerpoint/2010/main" val="2533289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C4EE110-BFE4-4127-8E18-B77346EFB66D}"/>
              </a:ext>
            </a:extLst>
          </p:cNvPr>
          <p:cNvSpPr>
            <a:spLocks noGrp="1"/>
          </p:cNvSpPr>
          <p:nvPr>
            <p:ph type="title"/>
          </p:nvPr>
        </p:nvSpPr>
        <p:spPr/>
        <p:txBody>
          <a:bodyPr>
            <a:normAutofit/>
          </a:bodyPr>
          <a:lstStyle/>
          <a:p>
            <a:pPr algn="ctr"/>
            <a:r>
              <a:rPr lang="en-US" altLang="ko-KR" sz="2400" i="0" dirty="0">
                <a:solidFill>
                  <a:srgbClr val="222222"/>
                </a:solidFill>
                <a:effectLst/>
              </a:rPr>
              <a:t>Computing probabilities by simulation</a:t>
            </a:r>
            <a:br>
              <a:rPr lang="en-US" altLang="ko-KR" sz="2400" i="0" dirty="0">
                <a:solidFill>
                  <a:srgbClr val="222222"/>
                </a:solidFill>
                <a:effectLst/>
              </a:rPr>
            </a:br>
            <a:endParaRPr lang="ko-KR" altLang="en-US" sz="2400" dirty="0"/>
          </a:p>
        </p:txBody>
      </p:sp>
      <p:sp>
        <p:nvSpPr>
          <p:cNvPr id="3" name="내용 개체 틀 2">
            <a:extLst>
              <a:ext uri="{FF2B5EF4-FFF2-40B4-BE49-F238E27FC236}">
                <a16:creationId xmlns:a16="http://schemas.microsoft.com/office/drawing/2014/main" id="{B7A31286-B087-484B-9E5E-0059E76259C0}"/>
              </a:ext>
            </a:extLst>
          </p:cNvPr>
          <p:cNvSpPr>
            <a:spLocks noGrp="1"/>
          </p:cNvSpPr>
          <p:nvPr>
            <p:ph idx="1"/>
          </p:nvPr>
        </p:nvSpPr>
        <p:spPr/>
        <p:txBody>
          <a:bodyPr>
            <a:normAutofit/>
          </a:bodyPr>
          <a:lstStyle/>
          <a:p>
            <a:r>
              <a:rPr lang="en-US" altLang="ko-KR" sz="1600" b="0" i="0" dirty="0">
                <a:solidFill>
                  <a:srgbClr val="222222"/>
                </a:solidFill>
                <a:effectLst/>
                <a:latin typeface="+mj-lt"/>
              </a:rPr>
              <a:t> In practice, things tend to be more complicated, and we are better to compute our probabilities using the </a:t>
            </a:r>
            <a:r>
              <a:rPr lang="en-US" altLang="ko-KR" sz="1600" b="1" i="0" dirty="0">
                <a:solidFill>
                  <a:srgbClr val="222222"/>
                </a:solidFill>
                <a:effectLst/>
                <a:latin typeface="+mj-lt"/>
              </a:rPr>
              <a:t>Monte Carlo</a:t>
            </a:r>
            <a:r>
              <a:rPr lang="en-US" altLang="ko-KR" sz="1600" b="0" i="0" dirty="0">
                <a:solidFill>
                  <a:srgbClr val="222222"/>
                </a:solidFill>
                <a:effectLst/>
                <a:latin typeface="+mj-lt"/>
              </a:rPr>
              <a:t> method: a computer simulation based on our generative model that finds the probabilities of the events we’re interested in</a:t>
            </a:r>
            <a:endParaRPr lang="ko-KR" altLang="en-US" sz="1600" dirty="0">
              <a:latin typeface="+mj-lt"/>
            </a:endParaRPr>
          </a:p>
        </p:txBody>
      </p:sp>
      <p:pic>
        <p:nvPicPr>
          <p:cNvPr id="5" name="그림 4">
            <a:extLst>
              <a:ext uri="{FF2B5EF4-FFF2-40B4-BE49-F238E27FC236}">
                <a16:creationId xmlns:a16="http://schemas.microsoft.com/office/drawing/2014/main" id="{CD04ECEC-B5A4-46E1-8D63-32F895169B57}"/>
              </a:ext>
            </a:extLst>
          </p:cNvPr>
          <p:cNvPicPr>
            <a:picLocks noChangeAspect="1"/>
          </p:cNvPicPr>
          <p:nvPr/>
        </p:nvPicPr>
        <p:blipFill>
          <a:blip r:embed="rId2"/>
          <a:stretch>
            <a:fillRect/>
          </a:stretch>
        </p:blipFill>
        <p:spPr>
          <a:xfrm>
            <a:off x="1013460" y="2762631"/>
            <a:ext cx="4191000" cy="1771650"/>
          </a:xfrm>
          <a:prstGeom prst="rect">
            <a:avLst/>
          </a:prstGeom>
        </p:spPr>
      </p:pic>
      <p:pic>
        <p:nvPicPr>
          <p:cNvPr id="7" name="그림 6">
            <a:extLst>
              <a:ext uri="{FF2B5EF4-FFF2-40B4-BE49-F238E27FC236}">
                <a16:creationId xmlns:a16="http://schemas.microsoft.com/office/drawing/2014/main" id="{A5346CA8-A8BB-4E86-939E-CE46B6928E87}"/>
              </a:ext>
            </a:extLst>
          </p:cNvPr>
          <p:cNvPicPr>
            <a:picLocks noChangeAspect="1"/>
          </p:cNvPicPr>
          <p:nvPr/>
        </p:nvPicPr>
        <p:blipFill>
          <a:blip r:embed="rId3"/>
          <a:stretch>
            <a:fillRect/>
          </a:stretch>
        </p:blipFill>
        <p:spPr>
          <a:xfrm>
            <a:off x="1121035" y="4979384"/>
            <a:ext cx="2016611" cy="959712"/>
          </a:xfrm>
          <a:prstGeom prst="rect">
            <a:avLst/>
          </a:prstGeom>
        </p:spPr>
      </p:pic>
    </p:spTree>
    <p:extLst>
      <p:ext uri="{BB962C8B-B14F-4D97-AF65-F5344CB8AC3E}">
        <p14:creationId xmlns:p14="http://schemas.microsoft.com/office/powerpoint/2010/main" val="285134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98AE639-147D-4E9C-BB4B-3C9F28383403}"/>
              </a:ext>
            </a:extLst>
          </p:cNvPr>
          <p:cNvSpPr>
            <a:spLocks noGrp="1"/>
          </p:cNvSpPr>
          <p:nvPr>
            <p:ph type="title"/>
          </p:nvPr>
        </p:nvSpPr>
        <p:spPr/>
        <p:txBody>
          <a:bodyPr>
            <a:normAutofit/>
          </a:bodyPr>
          <a:lstStyle/>
          <a:p>
            <a:pPr algn="ctr"/>
            <a:r>
              <a:rPr lang="en-US" altLang="ko-KR" sz="2400" i="0" dirty="0">
                <a:effectLst/>
              </a:rPr>
              <a:t>Multinomial distributions: the case of DNA</a:t>
            </a:r>
            <a:br>
              <a:rPr lang="en-US" altLang="ko-KR" sz="2400" i="0" dirty="0">
                <a:effectLst/>
              </a:rPr>
            </a:br>
            <a:endParaRPr lang="ko-KR" altLang="en-US" sz="2400" dirty="0"/>
          </a:p>
        </p:txBody>
      </p:sp>
      <p:sp>
        <p:nvSpPr>
          <p:cNvPr id="3" name="내용 개체 틀 2">
            <a:extLst>
              <a:ext uri="{FF2B5EF4-FFF2-40B4-BE49-F238E27FC236}">
                <a16:creationId xmlns:a16="http://schemas.microsoft.com/office/drawing/2014/main" id="{DCBB7168-C2A0-42F8-9F33-2C6EEDF47FC6}"/>
              </a:ext>
            </a:extLst>
          </p:cNvPr>
          <p:cNvSpPr>
            <a:spLocks noGrp="1"/>
          </p:cNvSpPr>
          <p:nvPr>
            <p:ph idx="1"/>
          </p:nvPr>
        </p:nvSpPr>
        <p:spPr>
          <a:xfrm>
            <a:off x="628650" y="1533017"/>
            <a:ext cx="7886700" cy="4351338"/>
          </a:xfrm>
        </p:spPr>
        <p:txBody>
          <a:bodyPr>
            <a:normAutofit/>
          </a:bodyPr>
          <a:lstStyle/>
          <a:p>
            <a:r>
              <a:rPr lang="en-US" altLang="ko-KR" sz="1600" b="1" i="0" dirty="0">
                <a:effectLst/>
                <a:latin typeface="Arial" panose="020B0604020202020204" pitchFamily="34" charset="0"/>
              </a:rPr>
              <a:t>multinomial distribution</a:t>
            </a:r>
            <a:r>
              <a:rPr lang="en-US" altLang="ko-KR" sz="1600" b="0" i="0" dirty="0">
                <a:effectLst/>
                <a:latin typeface="Arial" panose="020B0604020202020204" pitchFamily="34" charset="0"/>
              </a:rPr>
              <a:t> is a generalization of the </a:t>
            </a:r>
            <a:r>
              <a:rPr lang="en-US" altLang="ko-KR" sz="1600" b="0" i="0" u="none" strike="noStrike" dirty="0">
                <a:effectLst/>
                <a:latin typeface="Arial" panose="020B0604020202020204" pitchFamily="34" charset="0"/>
              </a:rPr>
              <a:t>binomial distribution</a:t>
            </a:r>
          </a:p>
          <a:p>
            <a:r>
              <a:rPr lang="en-US" altLang="ko-KR" sz="1600" b="0" i="0" dirty="0">
                <a:effectLst/>
                <a:latin typeface="Arial" panose="020B0604020202020204" pitchFamily="34" charset="0"/>
              </a:rPr>
              <a:t>For example, it models the probability of counts for each side of a </a:t>
            </a:r>
            <a:r>
              <a:rPr lang="en-US" altLang="ko-KR" sz="1600" b="0" i="1" dirty="0">
                <a:effectLst/>
                <a:latin typeface="Arial" panose="020B0604020202020204" pitchFamily="34" charset="0"/>
              </a:rPr>
              <a:t>k</a:t>
            </a:r>
            <a:r>
              <a:rPr lang="en-US" altLang="ko-KR" sz="1600" b="0" i="0" dirty="0">
                <a:effectLst/>
                <a:latin typeface="Arial" panose="020B0604020202020204" pitchFamily="34" charset="0"/>
              </a:rPr>
              <a:t>-sided die rolled </a:t>
            </a:r>
            <a:r>
              <a:rPr lang="en-US" altLang="ko-KR" sz="1600" b="0" i="1" dirty="0">
                <a:effectLst/>
                <a:latin typeface="Arial" panose="020B0604020202020204" pitchFamily="34" charset="0"/>
              </a:rPr>
              <a:t>n</a:t>
            </a:r>
            <a:r>
              <a:rPr lang="en-US" altLang="ko-KR" sz="1600" b="0" i="0" dirty="0">
                <a:effectLst/>
                <a:latin typeface="Arial" panose="020B0604020202020204" pitchFamily="34" charset="0"/>
              </a:rPr>
              <a:t> times. For </a:t>
            </a:r>
            <a:r>
              <a:rPr lang="en-US" altLang="ko-KR" sz="1600" b="0" i="1" dirty="0">
                <a:effectLst/>
                <a:latin typeface="Arial" panose="020B0604020202020204" pitchFamily="34" charset="0"/>
              </a:rPr>
              <a:t>n</a:t>
            </a:r>
            <a:r>
              <a:rPr lang="en-US" altLang="ko-KR" sz="1600" b="0" i="0" dirty="0">
                <a:effectLst/>
                <a:latin typeface="Arial" panose="020B0604020202020204" pitchFamily="34" charset="0"/>
              </a:rPr>
              <a:t> </a:t>
            </a:r>
            <a:r>
              <a:rPr lang="en-US" altLang="ko-KR" sz="1600" b="0" i="0" u="none" strike="noStrike" dirty="0">
                <a:effectLst/>
                <a:latin typeface="Arial" panose="020B0604020202020204" pitchFamily="34" charset="0"/>
              </a:rPr>
              <a:t>independent</a:t>
            </a:r>
            <a:r>
              <a:rPr lang="en-US" altLang="ko-KR" sz="1600" b="0" i="0" dirty="0">
                <a:effectLst/>
                <a:latin typeface="Arial" panose="020B0604020202020204" pitchFamily="34" charset="0"/>
              </a:rPr>
              <a:t> trials each of which leads to a success for exactly one of </a:t>
            </a:r>
            <a:r>
              <a:rPr lang="en-US" altLang="ko-KR" sz="1600" b="0" i="1" dirty="0">
                <a:effectLst/>
                <a:latin typeface="Arial" panose="020B0604020202020204" pitchFamily="34" charset="0"/>
              </a:rPr>
              <a:t>k</a:t>
            </a:r>
            <a:r>
              <a:rPr lang="en-US" altLang="ko-KR" sz="1600" b="0" i="0" dirty="0">
                <a:effectLst/>
                <a:latin typeface="Arial" panose="020B0604020202020204" pitchFamily="34" charset="0"/>
              </a:rPr>
              <a:t> categories, with each category having a given fixed success probability, the multinomial distribution gives the probability of any particular combination of numbers of successes for the various categories</a:t>
            </a:r>
          </a:p>
          <a:p>
            <a:endParaRPr lang="en-US" altLang="ko-KR" sz="1600" dirty="0">
              <a:latin typeface="Arial" panose="020B0604020202020204" pitchFamily="34" charset="0"/>
            </a:endParaRPr>
          </a:p>
          <a:p>
            <a:endParaRPr lang="en-US" altLang="ko-KR" sz="1600" dirty="0">
              <a:latin typeface="Arial" panose="020B0604020202020204" pitchFamily="34" charset="0"/>
            </a:endParaRPr>
          </a:p>
          <a:p>
            <a:endParaRPr lang="en-US" altLang="ko-KR" sz="1600" dirty="0">
              <a:latin typeface="Arial" panose="020B0604020202020204" pitchFamily="34" charset="0"/>
            </a:endParaRPr>
          </a:p>
          <a:p>
            <a:endParaRPr lang="en-US" altLang="ko-KR" sz="1600" dirty="0">
              <a:latin typeface="Arial" panose="020B0604020202020204" pitchFamily="34" charset="0"/>
            </a:endParaRPr>
          </a:p>
          <a:p>
            <a:r>
              <a:rPr lang="en-US" altLang="ko-KR" sz="1600" dirty="0">
                <a:latin typeface="Arial" panose="020B0604020202020204" pitchFamily="34" charset="0"/>
              </a:rPr>
              <a:t>Xi : Vector of counts / Pi : probability </a:t>
            </a:r>
          </a:p>
          <a:p>
            <a:r>
              <a:rPr lang="en-US" altLang="ko-KR" sz="1600" dirty="0">
                <a:latin typeface="Arial" panose="020B0604020202020204" pitchFamily="34" charset="0"/>
              </a:rPr>
              <a:t>Example : four category of equal probabilities (0.25)</a:t>
            </a:r>
            <a:endParaRPr lang="ko-KR" altLang="en-US" sz="1600" dirty="0"/>
          </a:p>
        </p:txBody>
      </p:sp>
      <p:pic>
        <p:nvPicPr>
          <p:cNvPr id="5" name="그림 4">
            <a:extLst>
              <a:ext uri="{FF2B5EF4-FFF2-40B4-BE49-F238E27FC236}">
                <a16:creationId xmlns:a16="http://schemas.microsoft.com/office/drawing/2014/main" id="{A2C0CBD5-7D6C-4882-A6D0-ADF31FABAAEE}"/>
              </a:ext>
            </a:extLst>
          </p:cNvPr>
          <p:cNvPicPr>
            <a:picLocks noChangeAspect="1"/>
          </p:cNvPicPr>
          <p:nvPr/>
        </p:nvPicPr>
        <p:blipFill>
          <a:blip r:embed="rId2"/>
          <a:stretch>
            <a:fillRect/>
          </a:stretch>
        </p:blipFill>
        <p:spPr>
          <a:xfrm>
            <a:off x="839533" y="3080228"/>
            <a:ext cx="5343525" cy="1162050"/>
          </a:xfrm>
          <a:prstGeom prst="rect">
            <a:avLst/>
          </a:prstGeom>
        </p:spPr>
      </p:pic>
      <p:pic>
        <p:nvPicPr>
          <p:cNvPr id="7" name="그림 6">
            <a:extLst>
              <a:ext uri="{FF2B5EF4-FFF2-40B4-BE49-F238E27FC236}">
                <a16:creationId xmlns:a16="http://schemas.microsoft.com/office/drawing/2014/main" id="{8826864D-6FBE-40A8-BD50-6402D8DC21DA}"/>
              </a:ext>
            </a:extLst>
          </p:cNvPr>
          <p:cNvPicPr>
            <a:picLocks noChangeAspect="1"/>
          </p:cNvPicPr>
          <p:nvPr/>
        </p:nvPicPr>
        <p:blipFill>
          <a:blip r:embed="rId3"/>
          <a:stretch>
            <a:fillRect/>
          </a:stretch>
        </p:blipFill>
        <p:spPr>
          <a:xfrm>
            <a:off x="937069" y="5264149"/>
            <a:ext cx="3276600" cy="1228725"/>
          </a:xfrm>
          <a:prstGeom prst="rect">
            <a:avLst/>
          </a:prstGeom>
        </p:spPr>
      </p:pic>
    </p:spTree>
    <p:extLst>
      <p:ext uri="{BB962C8B-B14F-4D97-AF65-F5344CB8AC3E}">
        <p14:creationId xmlns:p14="http://schemas.microsoft.com/office/powerpoint/2010/main" val="180523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5DE0D6C-3C42-4C70-828D-3BF8C36E0D33}"/>
              </a:ext>
            </a:extLst>
          </p:cNvPr>
          <p:cNvSpPr>
            <a:spLocks noGrp="1"/>
          </p:cNvSpPr>
          <p:nvPr>
            <p:ph type="title"/>
          </p:nvPr>
        </p:nvSpPr>
        <p:spPr/>
        <p:txBody>
          <a:bodyPr>
            <a:normAutofit/>
          </a:bodyPr>
          <a:lstStyle/>
          <a:p>
            <a:pPr algn="ctr"/>
            <a:r>
              <a:rPr lang="en-US" altLang="ko-KR" sz="2400" dirty="0"/>
              <a:t>Simulating for power</a:t>
            </a:r>
            <a:endParaRPr lang="ko-KR" altLang="en-US" sz="2400" dirty="0"/>
          </a:p>
        </p:txBody>
      </p:sp>
      <p:sp>
        <p:nvSpPr>
          <p:cNvPr id="3" name="내용 개체 틀 2">
            <a:extLst>
              <a:ext uri="{FF2B5EF4-FFF2-40B4-BE49-F238E27FC236}">
                <a16:creationId xmlns:a16="http://schemas.microsoft.com/office/drawing/2014/main" id="{A371AD89-6D84-40ED-96DC-34FF0980A8D7}"/>
              </a:ext>
            </a:extLst>
          </p:cNvPr>
          <p:cNvSpPr>
            <a:spLocks noGrp="1"/>
          </p:cNvSpPr>
          <p:nvPr>
            <p:ph idx="1"/>
          </p:nvPr>
        </p:nvSpPr>
        <p:spPr/>
        <p:txBody>
          <a:bodyPr>
            <a:normAutofit/>
          </a:bodyPr>
          <a:lstStyle/>
          <a:p>
            <a:pPr algn="just"/>
            <a:r>
              <a:rPr lang="en-US" altLang="ko-KR" sz="1600" dirty="0">
                <a:latin typeface="+mj-lt"/>
              </a:rPr>
              <a:t>Using Monte Carlo for the multinomial</a:t>
            </a:r>
          </a:p>
          <a:p>
            <a:pPr algn="just"/>
            <a:r>
              <a:rPr lang="en-US" altLang="ko-KR" sz="1600" b="0" i="0" dirty="0">
                <a:solidFill>
                  <a:srgbClr val="222222"/>
                </a:solidFill>
                <a:effectLst/>
                <a:latin typeface="+mj-lt"/>
              </a:rPr>
              <a:t>The term </a:t>
            </a:r>
            <a:r>
              <a:rPr lang="en-US" altLang="ko-KR" sz="1600" b="1" i="0" dirty="0">
                <a:solidFill>
                  <a:srgbClr val="222222"/>
                </a:solidFill>
                <a:effectLst/>
                <a:latin typeface="+mj-lt"/>
              </a:rPr>
              <a:t>power</a:t>
            </a:r>
            <a:r>
              <a:rPr lang="en-US" altLang="ko-KR" sz="1600" b="0" i="0" dirty="0">
                <a:solidFill>
                  <a:srgbClr val="222222"/>
                </a:solidFill>
                <a:effectLst/>
                <a:latin typeface="+mj-lt"/>
              </a:rPr>
              <a:t> has a special meaning in statistics. It is the probability of detecting something if it </a:t>
            </a:r>
            <a:r>
              <a:rPr lang="en-US" altLang="ko-KR" sz="1600" b="0" i="1" dirty="0">
                <a:solidFill>
                  <a:srgbClr val="222222"/>
                </a:solidFill>
                <a:effectLst/>
                <a:latin typeface="+mj-lt"/>
              </a:rPr>
              <a:t>is</a:t>
            </a:r>
            <a:r>
              <a:rPr lang="en-US" altLang="ko-KR" sz="1600" b="0" i="0" dirty="0">
                <a:solidFill>
                  <a:srgbClr val="222222"/>
                </a:solidFill>
                <a:effectLst/>
                <a:latin typeface="+mj-lt"/>
              </a:rPr>
              <a:t> there, also called the </a:t>
            </a:r>
            <a:r>
              <a:rPr lang="en-US" altLang="ko-KR" sz="1600" b="1" i="0" dirty="0">
                <a:solidFill>
                  <a:srgbClr val="222222"/>
                </a:solidFill>
                <a:effectLst/>
                <a:latin typeface="+mj-lt"/>
              </a:rPr>
              <a:t>true positive rate</a:t>
            </a:r>
          </a:p>
          <a:p>
            <a:pPr algn="just"/>
            <a:r>
              <a:rPr lang="en-US" altLang="ko-KR" sz="1600" b="0" i="0" dirty="0">
                <a:solidFill>
                  <a:srgbClr val="222222"/>
                </a:solidFill>
                <a:effectLst/>
                <a:latin typeface="+mj-lt"/>
              </a:rPr>
              <a:t>Let’s call H0H0 the null hypothesis that the DNA data we have collected comes from a </a:t>
            </a:r>
            <a:r>
              <a:rPr lang="en-US" altLang="ko-KR" sz="1600" b="0" i="1" dirty="0">
                <a:solidFill>
                  <a:srgbClr val="222222"/>
                </a:solidFill>
                <a:effectLst/>
                <a:latin typeface="+mj-lt"/>
              </a:rPr>
              <a:t>fair</a:t>
            </a:r>
            <a:r>
              <a:rPr lang="en-US" altLang="ko-KR" sz="1600" b="0" i="0" dirty="0">
                <a:solidFill>
                  <a:srgbClr val="222222"/>
                </a:solidFill>
                <a:effectLst/>
                <a:latin typeface="+mj-lt"/>
              </a:rPr>
              <a:t> process, where each of the 4 nucleotides is equally likely (</a:t>
            </a:r>
            <a:r>
              <a:rPr lang="en-US" altLang="ko-KR" sz="1600" b="0" i="0" dirty="0" err="1">
                <a:solidFill>
                  <a:srgbClr val="222222"/>
                </a:solidFill>
                <a:effectLst/>
                <a:latin typeface="+mj-lt"/>
              </a:rPr>
              <a:t>pA,pC,pG,pT</a:t>
            </a:r>
            <a:r>
              <a:rPr lang="en-US" altLang="ko-KR" sz="1600" b="0" i="0" dirty="0">
                <a:solidFill>
                  <a:srgbClr val="222222"/>
                </a:solidFill>
                <a:effectLst/>
                <a:latin typeface="+mj-lt"/>
              </a:rPr>
              <a:t>)=(0.25,0.25,0.25,0.25)</a:t>
            </a:r>
          </a:p>
          <a:p>
            <a:pPr algn="just"/>
            <a:r>
              <a:rPr lang="en-US" altLang="ko-KR" sz="1600" b="0" i="0" dirty="0">
                <a:solidFill>
                  <a:srgbClr val="222222"/>
                </a:solidFill>
                <a:effectLst/>
                <a:latin typeface="+mj-lt"/>
              </a:rPr>
              <a:t>Looking at a sequence of length n=20, we can detect whether the original distribution of nucleotides is fair or whether it comes from some other (“alternative”) process</a:t>
            </a:r>
          </a:p>
          <a:p>
            <a:pPr algn="just"/>
            <a:r>
              <a:rPr lang="en-US" altLang="ko-KR" sz="1600" dirty="0">
                <a:latin typeface="+mj-lt"/>
              </a:rPr>
              <a:t>We generate 1000 simulations from the null hypothesis using the </a:t>
            </a:r>
            <a:r>
              <a:rPr lang="en-US" altLang="ko-KR" sz="1600" dirty="0" err="1">
                <a:latin typeface="+mj-lt"/>
              </a:rPr>
              <a:t>rmultinom</a:t>
            </a:r>
            <a:r>
              <a:rPr lang="en-US" altLang="ko-KR" sz="1600" dirty="0">
                <a:latin typeface="+mj-lt"/>
              </a:rPr>
              <a:t> function</a:t>
            </a:r>
            <a:endParaRPr lang="ko-KR" altLang="en-US" sz="1600" dirty="0">
              <a:latin typeface="+mj-lt"/>
            </a:endParaRPr>
          </a:p>
        </p:txBody>
      </p:sp>
      <p:pic>
        <p:nvPicPr>
          <p:cNvPr id="6" name="그림 5">
            <a:extLst>
              <a:ext uri="{FF2B5EF4-FFF2-40B4-BE49-F238E27FC236}">
                <a16:creationId xmlns:a16="http://schemas.microsoft.com/office/drawing/2014/main" id="{5C2809F7-FAE3-4C0A-B47E-7469A2D4FFCC}"/>
              </a:ext>
            </a:extLst>
          </p:cNvPr>
          <p:cNvPicPr>
            <a:picLocks noChangeAspect="1"/>
          </p:cNvPicPr>
          <p:nvPr/>
        </p:nvPicPr>
        <p:blipFill>
          <a:blip r:embed="rId2"/>
          <a:stretch>
            <a:fillRect/>
          </a:stretch>
        </p:blipFill>
        <p:spPr>
          <a:xfrm>
            <a:off x="2194560" y="4752521"/>
            <a:ext cx="3957256" cy="1939553"/>
          </a:xfrm>
          <a:prstGeom prst="rect">
            <a:avLst/>
          </a:prstGeom>
        </p:spPr>
      </p:pic>
    </p:spTree>
    <p:extLst>
      <p:ext uri="{BB962C8B-B14F-4D97-AF65-F5344CB8AC3E}">
        <p14:creationId xmlns:p14="http://schemas.microsoft.com/office/powerpoint/2010/main" val="153784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51B05-7EEA-4D0B-89D0-5EF2B9BA4824}"/>
              </a:ext>
            </a:extLst>
          </p:cNvPr>
          <p:cNvSpPr>
            <a:spLocks noGrp="1"/>
          </p:cNvSpPr>
          <p:nvPr>
            <p:ph type="title"/>
          </p:nvPr>
        </p:nvSpPr>
        <p:spPr/>
        <p:txBody>
          <a:bodyPr>
            <a:normAutofit/>
          </a:bodyPr>
          <a:lstStyle/>
          <a:p>
            <a:pPr algn="ctr"/>
            <a:r>
              <a:rPr lang="en-US" altLang="ko-KR" sz="2400" dirty="0"/>
              <a:t>Creating a test</a:t>
            </a:r>
            <a:endParaRPr lang="ko-KR" altLang="en-US" sz="2400" dirty="0"/>
          </a:p>
        </p:txBody>
      </p:sp>
      <p:sp>
        <p:nvSpPr>
          <p:cNvPr id="3" name="내용 개체 틀 2">
            <a:extLst>
              <a:ext uri="{FF2B5EF4-FFF2-40B4-BE49-F238E27FC236}">
                <a16:creationId xmlns:a16="http://schemas.microsoft.com/office/drawing/2014/main" id="{9AC59167-01D0-4AFE-82FD-D551C5AAA3F7}"/>
              </a:ext>
            </a:extLst>
          </p:cNvPr>
          <p:cNvSpPr>
            <a:spLocks noGrp="1"/>
          </p:cNvSpPr>
          <p:nvPr>
            <p:ph idx="1"/>
          </p:nvPr>
        </p:nvSpPr>
        <p:spPr/>
        <p:txBody>
          <a:bodyPr>
            <a:normAutofit/>
          </a:bodyPr>
          <a:lstStyle/>
          <a:p>
            <a:r>
              <a:rPr lang="en-US" altLang="ko-KR" sz="1600" b="0" i="0" dirty="0">
                <a:solidFill>
                  <a:srgbClr val="222222"/>
                </a:solidFill>
                <a:effectLst/>
                <a:latin typeface="+mj-lt"/>
              </a:rPr>
              <a:t> We also need a measure of variability that will enable us to describe how much variability is expected and how much is too much</a:t>
            </a: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r>
              <a:rPr lang="en-US" altLang="ko-KR" sz="1600" dirty="0">
                <a:solidFill>
                  <a:srgbClr val="222222"/>
                </a:solidFill>
                <a:latin typeface="+mj-lt"/>
              </a:rPr>
              <a:t>How much do the first three columns of the generated data differ from what we expect?</a:t>
            </a:r>
          </a:p>
          <a:p>
            <a:endParaRPr lang="ko-KR" altLang="en-US" sz="1600" dirty="0">
              <a:latin typeface="+mj-lt"/>
            </a:endParaRPr>
          </a:p>
        </p:txBody>
      </p:sp>
      <p:pic>
        <p:nvPicPr>
          <p:cNvPr id="5" name="그림 4">
            <a:extLst>
              <a:ext uri="{FF2B5EF4-FFF2-40B4-BE49-F238E27FC236}">
                <a16:creationId xmlns:a16="http://schemas.microsoft.com/office/drawing/2014/main" id="{92BEF8A3-EC35-4520-BD25-F0E0510728CC}"/>
              </a:ext>
            </a:extLst>
          </p:cNvPr>
          <p:cNvPicPr>
            <a:picLocks noChangeAspect="1"/>
          </p:cNvPicPr>
          <p:nvPr/>
        </p:nvPicPr>
        <p:blipFill>
          <a:blip r:embed="rId2"/>
          <a:stretch>
            <a:fillRect/>
          </a:stretch>
        </p:blipFill>
        <p:spPr>
          <a:xfrm>
            <a:off x="878014" y="2530602"/>
            <a:ext cx="6315075" cy="723900"/>
          </a:xfrm>
          <a:prstGeom prst="rect">
            <a:avLst/>
          </a:prstGeom>
        </p:spPr>
      </p:pic>
      <p:pic>
        <p:nvPicPr>
          <p:cNvPr id="7" name="그림 6">
            <a:extLst>
              <a:ext uri="{FF2B5EF4-FFF2-40B4-BE49-F238E27FC236}">
                <a16:creationId xmlns:a16="http://schemas.microsoft.com/office/drawing/2014/main" id="{527657D5-A319-49F8-8340-DEB04039296B}"/>
              </a:ext>
            </a:extLst>
          </p:cNvPr>
          <p:cNvPicPr>
            <a:picLocks noChangeAspect="1"/>
          </p:cNvPicPr>
          <p:nvPr/>
        </p:nvPicPr>
        <p:blipFill>
          <a:blip r:embed="rId3"/>
          <a:stretch>
            <a:fillRect/>
          </a:stretch>
        </p:blipFill>
        <p:spPr>
          <a:xfrm>
            <a:off x="999935" y="3959479"/>
            <a:ext cx="3693986" cy="2406821"/>
          </a:xfrm>
          <a:prstGeom prst="rect">
            <a:avLst/>
          </a:prstGeom>
        </p:spPr>
      </p:pic>
    </p:spTree>
    <p:extLst>
      <p:ext uri="{BB962C8B-B14F-4D97-AF65-F5344CB8AC3E}">
        <p14:creationId xmlns:p14="http://schemas.microsoft.com/office/powerpoint/2010/main" val="102829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51B05-7EEA-4D0B-89D0-5EF2B9BA4824}"/>
              </a:ext>
            </a:extLst>
          </p:cNvPr>
          <p:cNvSpPr>
            <a:spLocks noGrp="1"/>
          </p:cNvSpPr>
          <p:nvPr>
            <p:ph type="title"/>
          </p:nvPr>
        </p:nvSpPr>
        <p:spPr/>
        <p:txBody>
          <a:bodyPr>
            <a:normAutofit/>
          </a:bodyPr>
          <a:lstStyle/>
          <a:p>
            <a:pPr algn="ctr"/>
            <a:r>
              <a:rPr lang="en-US" altLang="ko-KR" sz="2400" dirty="0"/>
              <a:t>Creating a test</a:t>
            </a:r>
            <a:endParaRPr lang="ko-KR" altLang="en-US" sz="2400" dirty="0"/>
          </a:p>
        </p:txBody>
      </p:sp>
      <p:sp>
        <p:nvSpPr>
          <p:cNvPr id="3" name="내용 개체 틀 2">
            <a:extLst>
              <a:ext uri="{FF2B5EF4-FFF2-40B4-BE49-F238E27FC236}">
                <a16:creationId xmlns:a16="http://schemas.microsoft.com/office/drawing/2014/main" id="{9AC59167-01D0-4AFE-82FD-D551C5AAA3F7}"/>
              </a:ext>
            </a:extLst>
          </p:cNvPr>
          <p:cNvSpPr>
            <a:spLocks noGrp="1"/>
          </p:cNvSpPr>
          <p:nvPr>
            <p:ph idx="1"/>
          </p:nvPr>
        </p:nvSpPr>
        <p:spPr/>
        <p:txBody>
          <a:bodyPr>
            <a:normAutofit/>
          </a:bodyPr>
          <a:lstStyle/>
          <a:p>
            <a:r>
              <a:rPr lang="en-US" altLang="ko-KR" sz="1600" b="0" i="0" dirty="0">
                <a:solidFill>
                  <a:srgbClr val="222222"/>
                </a:solidFill>
                <a:effectLst/>
                <a:latin typeface="+mj-lt"/>
              </a:rPr>
              <a:t> Using custom R function</a:t>
            </a:r>
          </a:p>
          <a:p>
            <a:endParaRPr lang="en-US" altLang="ko-KR" sz="1600" dirty="0">
              <a:solidFill>
                <a:srgbClr val="222222"/>
              </a:solidFill>
              <a:latin typeface="+mj-lt"/>
            </a:endParaRPr>
          </a:p>
          <a:p>
            <a:endParaRPr lang="en-US" altLang="ko-KR" sz="1600" b="0" i="0" dirty="0">
              <a:solidFill>
                <a:srgbClr val="222222"/>
              </a:solidFill>
              <a:effectLst/>
              <a:latin typeface="+mj-lt"/>
            </a:endParaRPr>
          </a:p>
          <a:p>
            <a:endParaRPr lang="en-US" altLang="ko-KR" sz="1600" dirty="0">
              <a:solidFill>
                <a:srgbClr val="222222"/>
              </a:solidFill>
              <a:latin typeface="+mj-lt"/>
            </a:endParaRPr>
          </a:p>
          <a:p>
            <a:endParaRPr lang="en-US" altLang="ko-KR" sz="1600" b="0" i="0" dirty="0">
              <a:solidFill>
                <a:srgbClr val="222222"/>
              </a:solidFill>
              <a:effectLst/>
              <a:latin typeface="+mj-lt"/>
            </a:endParaRPr>
          </a:p>
          <a:p>
            <a:r>
              <a:rPr lang="en-US" altLang="ko-KR" sz="1600" dirty="0">
                <a:solidFill>
                  <a:srgbClr val="222222"/>
                </a:solidFill>
                <a:latin typeface="+mj-lt"/>
              </a:rPr>
              <a:t>Compute the measure for all 1000 instances and store these values in a vector we call S0: it contains values generated under H0</a:t>
            </a:r>
            <a:endParaRPr lang="en-US" altLang="ko-KR" sz="1600" b="0" i="0" dirty="0">
              <a:solidFill>
                <a:srgbClr val="222222"/>
              </a:solidFill>
              <a:effectLst/>
              <a:latin typeface="+mj-lt"/>
            </a:endParaRPr>
          </a:p>
          <a:p>
            <a:endParaRPr lang="ko-KR" altLang="en-US" sz="1600" dirty="0">
              <a:latin typeface="+mj-lt"/>
            </a:endParaRPr>
          </a:p>
        </p:txBody>
      </p:sp>
      <p:pic>
        <p:nvPicPr>
          <p:cNvPr id="6" name="그림 5">
            <a:extLst>
              <a:ext uri="{FF2B5EF4-FFF2-40B4-BE49-F238E27FC236}">
                <a16:creationId xmlns:a16="http://schemas.microsoft.com/office/drawing/2014/main" id="{E67FC07A-8848-41C4-BA42-2E77E5160E6B}"/>
              </a:ext>
            </a:extLst>
          </p:cNvPr>
          <p:cNvPicPr>
            <a:picLocks noChangeAspect="1"/>
          </p:cNvPicPr>
          <p:nvPr/>
        </p:nvPicPr>
        <p:blipFill>
          <a:blip r:embed="rId2"/>
          <a:stretch>
            <a:fillRect/>
          </a:stretch>
        </p:blipFill>
        <p:spPr>
          <a:xfrm>
            <a:off x="999935" y="2235327"/>
            <a:ext cx="3743325" cy="1314450"/>
          </a:xfrm>
          <a:prstGeom prst="rect">
            <a:avLst/>
          </a:prstGeom>
        </p:spPr>
      </p:pic>
      <p:pic>
        <p:nvPicPr>
          <p:cNvPr id="9" name="그림 8">
            <a:extLst>
              <a:ext uri="{FF2B5EF4-FFF2-40B4-BE49-F238E27FC236}">
                <a16:creationId xmlns:a16="http://schemas.microsoft.com/office/drawing/2014/main" id="{9B3BD1EF-F635-468F-BBFF-3E4FE67A8465}"/>
              </a:ext>
            </a:extLst>
          </p:cNvPr>
          <p:cNvPicPr>
            <a:picLocks noChangeAspect="1"/>
          </p:cNvPicPr>
          <p:nvPr/>
        </p:nvPicPr>
        <p:blipFill>
          <a:blip r:embed="rId3"/>
          <a:stretch>
            <a:fillRect/>
          </a:stretch>
        </p:blipFill>
        <p:spPr>
          <a:xfrm>
            <a:off x="999935" y="4179951"/>
            <a:ext cx="4038600" cy="1619250"/>
          </a:xfrm>
          <a:prstGeom prst="rect">
            <a:avLst/>
          </a:prstGeom>
        </p:spPr>
      </p:pic>
      <p:pic>
        <p:nvPicPr>
          <p:cNvPr id="11" name="그림 10">
            <a:extLst>
              <a:ext uri="{FF2B5EF4-FFF2-40B4-BE49-F238E27FC236}">
                <a16:creationId xmlns:a16="http://schemas.microsoft.com/office/drawing/2014/main" id="{6BDB37CA-150F-4563-BDE7-799DAD670510}"/>
              </a:ext>
            </a:extLst>
          </p:cNvPr>
          <p:cNvPicPr>
            <a:picLocks noChangeAspect="1"/>
          </p:cNvPicPr>
          <p:nvPr/>
        </p:nvPicPr>
        <p:blipFill>
          <a:blip r:embed="rId4"/>
          <a:stretch>
            <a:fillRect/>
          </a:stretch>
        </p:blipFill>
        <p:spPr>
          <a:xfrm>
            <a:off x="5574821" y="4001294"/>
            <a:ext cx="2252925" cy="2631154"/>
          </a:xfrm>
          <a:prstGeom prst="rect">
            <a:avLst/>
          </a:prstGeom>
        </p:spPr>
      </p:pic>
    </p:spTree>
    <p:extLst>
      <p:ext uri="{BB962C8B-B14F-4D97-AF65-F5344CB8AC3E}">
        <p14:creationId xmlns:p14="http://schemas.microsoft.com/office/powerpoint/2010/main" val="280339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51B05-7EEA-4D0B-89D0-5EF2B9BA4824}"/>
              </a:ext>
            </a:extLst>
          </p:cNvPr>
          <p:cNvSpPr>
            <a:spLocks noGrp="1"/>
          </p:cNvSpPr>
          <p:nvPr>
            <p:ph type="title"/>
          </p:nvPr>
        </p:nvSpPr>
        <p:spPr/>
        <p:txBody>
          <a:bodyPr>
            <a:normAutofit/>
          </a:bodyPr>
          <a:lstStyle/>
          <a:p>
            <a:pPr algn="ctr"/>
            <a:r>
              <a:rPr lang="en-US" altLang="ko-KR" sz="2400" dirty="0"/>
              <a:t>Creating a test</a:t>
            </a:r>
            <a:endParaRPr lang="ko-KR" altLang="en-US" sz="2400" dirty="0"/>
          </a:p>
        </p:txBody>
      </p:sp>
      <p:sp>
        <p:nvSpPr>
          <p:cNvPr id="3" name="내용 개체 틀 2">
            <a:extLst>
              <a:ext uri="{FF2B5EF4-FFF2-40B4-BE49-F238E27FC236}">
                <a16:creationId xmlns:a16="http://schemas.microsoft.com/office/drawing/2014/main" id="{9AC59167-01D0-4AFE-82FD-D551C5AAA3F7}"/>
              </a:ext>
            </a:extLst>
          </p:cNvPr>
          <p:cNvSpPr>
            <a:spLocks noGrp="1"/>
          </p:cNvSpPr>
          <p:nvPr>
            <p:ph idx="1"/>
          </p:nvPr>
        </p:nvSpPr>
        <p:spPr/>
        <p:txBody>
          <a:bodyPr>
            <a:normAutofit/>
          </a:bodyPr>
          <a:lstStyle/>
          <a:p>
            <a:r>
              <a:rPr lang="en-US" altLang="ko-KR" sz="1600" b="0" i="0" dirty="0">
                <a:solidFill>
                  <a:srgbClr val="222222"/>
                </a:solidFill>
                <a:effectLst/>
                <a:latin typeface="+mj-lt"/>
              </a:rPr>
              <a:t> We can approximate the 95% quantile (a value that separates the smaller 95% of the values from the 5% largest values)</a:t>
            </a:r>
          </a:p>
          <a:p>
            <a:pPr marL="0" indent="0">
              <a:buNone/>
            </a:pPr>
            <a:endParaRPr lang="en-US" altLang="ko-KR" sz="1600" b="0" i="0" dirty="0">
              <a:solidFill>
                <a:srgbClr val="222222"/>
              </a:solidFill>
              <a:effectLst/>
              <a:latin typeface="+mj-lt"/>
            </a:endParaRPr>
          </a:p>
          <a:p>
            <a:endParaRPr lang="en-US" altLang="ko-KR" sz="1600" dirty="0">
              <a:solidFill>
                <a:srgbClr val="222222"/>
              </a:solidFill>
              <a:latin typeface="+mj-lt"/>
            </a:endParaRPr>
          </a:p>
          <a:p>
            <a:endParaRPr lang="en-US" altLang="ko-KR" sz="1600" b="0" i="0" dirty="0">
              <a:solidFill>
                <a:srgbClr val="222222"/>
              </a:solidFill>
              <a:effectLst/>
              <a:latin typeface="+mj-lt"/>
            </a:endParaRPr>
          </a:p>
          <a:p>
            <a:endParaRPr lang="en-US" altLang="ko-KR" sz="1600" dirty="0">
              <a:solidFill>
                <a:srgbClr val="222222"/>
              </a:solidFill>
              <a:latin typeface="+mj-lt"/>
            </a:endParaRPr>
          </a:p>
          <a:p>
            <a:r>
              <a:rPr lang="en-US" altLang="ko-KR" sz="1600" dirty="0">
                <a:latin typeface="+mj-lt"/>
              </a:rPr>
              <a:t>So wee see that 5% of the S0 values are larger than 7.6. We’ll propose this as our critical value for testing data and will reject the hypothesis that the data come from a fair process, with equally likely nucleotides, if the weighted sum of squares stat is larger than 7.6</a:t>
            </a:r>
            <a:endParaRPr lang="ko-KR" altLang="en-US" sz="1600" dirty="0">
              <a:latin typeface="+mj-lt"/>
            </a:endParaRPr>
          </a:p>
        </p:txBody>
      </p:sp>
      <p:pic>
        <p:nvPicPr>
          <p:cNvPr id="5" name="그림 4">
            <a:extLst>
              <a:ext uri="{FF2B5EF4-FFF2-40B4-BE49-F238E27FC236}">
                <a16:creationId xmlns:a16="http://schemas.microsoft.com/office/drawing/2014/main" id="{8E7496E0-BF2F-4DE5-A2FD-5D7330897DEC}"/>
              </a:ext>
            </a:extLst>
          </p:cNvPr>
          <p:cNvPicPr>
            <a:picLocks noChangeAspect="1"/>
          </p:cNvPicPr>
          <p:nvPr/>
        </p:nvPicPr>
        <p:blipFill>
          <a:blip r:embed="rId2"/>
          <a:stretch>
            <a:fillRect/>
          </a:stretch>
        </p:blipFill>
        <p:spPr>
          <a:xfrm>
            <a:off x="1006602" y="2365629"/>
            <a:ext cx="2714625" cy="1200150"/>
          </a:xfrm>
          <a:prstGeom prst="rect">
            <a:avLst/>
          </a:prstGeom>
        </p:spPr>
      </p:pic>
    </p:spTree>
    <p:extLst>
      <p:ext uri="{BB962C8B-B14F-4D97-AF65-F5344CB8AC3E}">
        <p14:creationId xmlns:p14="http://schemas.microsoft.com/office/powerpoint/2010/main" val="191928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4D41F2-2A1D-4D1B-BB3E-5E7E35A2ED1A}"/>
              </a:ext>
            </a:extLst>
          </p:cNvPr>
          <p:cNvSpPr>
            <a:spLocks noGrp="1"/>
          </p:cNvSpPr>
          <p:nvPr>
            <p:ph type="title"/>
          </p:nvPr>
        </p:nvSpPr>
        <p:spPr/>
        <p:txBody>
          <a:bodyPr>
            <a:normAutofit/>
          </a:bodyPr>
          <a:lstStyle/>
          <a:p>
            <a:pPr algn="ctr"/>
            <a:r>
              <a:rPr lang="en-US" altLang="ko-KR" sz="2000" dirty="0"/>
              <a:t>Discrete data</a:t>
            </a:r>
            <a:endParaRPr lang="ko-KR" altLang="en-US" sz="2000" dirty="0"/>
          </a:p>
        </p:txBody>
      </p:sp>
      <p:sp>
        <p:nvSpPr>
          <p:cNvPr id="3" name="내용 개체 틀 2">
            <a:extLst>
              <a:ext uri="{FF2B5EF4-FFF2-40B4-BE49-F238E27FC236}">
                <a16:creationId xmlns:a16="http://schemas.microsoft.com/office/drawing/2014/main" id="{5DF95382-7077-44C0-9AA9-6EDA2A9EE659}"/>
              </a:ext>
            </a:extLst>
          </p:cNvPr>
          <p:cNvSpPr>
            <a:spLocks noGrp="1"/>
          </p:cNvSpPr>
          <p:nvPr>
            <p:ph idx="1"/>
          </p:nvPr>
        </p:nvSpPr>
        <p:spPr/>
        <p:txBody>
          <a:bodyPr>
            <a:normAutofit/>
          </a:bodyPr>
          <a:lstStyle/>
          <a:p>
            <a:r>
              <a:rPr lang="en-US" altLang="ko-KR" sz="1600" b="0" i="0" dirty="0">
                <a:solidFill>
                  <a:srgbClr val="222222"/>
                </a:solidFill>
                <a:effectLst/>
                <a:latin typeface="+mj-lt"/>
              </a:rPr>
              <a:t>In molecular biology, many situations involve counting events: how many codons use a certain spelling, how many reads of DNA match a reference, how many CG diagrams are observed in a DNA sequence -&gt; Discrete data</a:t>
            </a:r>
          </a:p>
          <a:p>
            <a:endParaRPr lang="en-US" altLang="ko-KR" sz="1600" dirty="0">
              <a:solidFill>
                <a:srgbClr val="222222"/>
              </a:solidFill>
              <a:latin typeface="+mj-lt"/>
            </a:endParaRPr>
          </a:p>
          <a:p>
            <a:r>
              <a:rPr lang="en-US" altLang="ko-KR" sz="1600" b="0" i="0" dirty="0">
                <a:solidFill>
                  <a:srgbClr val="222222"/>
                </a:solidFill>
                <a:effectLst/>
                <a:latin typeface="Source Sans Pro" panose="020B0503030403020204" pitchFamily="34" charset="0"/>
              </a:rPr>
              <a:t>If we know the rules that the mechanisms under study follow, even if the outcomes are random, we can generate the probabilities of any events we are interested in by computations and standard probability laws </a:t>
            </a:r>
            <a:r>
              <a:rPr lang="en-US" altLang="ko-KR" sz="1600" b="0" i="0" dirty="0">
                <a:solidFill>
                  <a:srgbClr val="222222"/>
                </a:solidFill>
                <a:effectLst/>
                <a:latin typeface="Source Sans Pro" panose="020B0503030403020204" pitchFamily="34" charset="0"/>
                <a:sym typeface="Wingdings" panose="05000000000000000000" pitchFamily="2" charset="2"/>
              </a:rPr>
              <a:t> Top-down approach</a:t>
            </a:r>
          </a:p>
          <a:p>
            <a:endParaRPr lang="en-US" altLang="ko-KR" sz="1600" dirty="0">
              <a:solidFill>
                <a:srgbClr val="222222"/>
              </a:solidFill>
              <a:latin typeface="Source Sans Pro" panose="020B0503030403020204" pitchFamily="34" charset="0"/>
              <a:sym typeface="Wingdings" panose="05000000000000000000" pitchFamily="2" charset="2"/>
            </a:endParaRPr>
          </a:p>
          <a:p>
            <a:r>
              <a:rPr lang="en-US" altLang="ko-KR" sz="1600" dirty="0">
                <a:solidFill>
                  <a:srgbClr val="222222"/>
                </a:solidFill>
                <a:latin typeface="Source Sans Pro" panose="020B0503030403020204" pitchFamily="34" charset="0"/>
                <a:sym typeface="Wingdings" panose="05000000000000000000" pitchFamily="2" charset="2"/>
              </a:rPr>
              <a:t>In this chapter, </a:t>
            </a:r>
            <a:r>
              <a:rPr lang="en-US" altLang="ko-KR" sz="1600" b="0" i="0" dirty="0">
                <a:solidFill>
                  <a:srgbClr val="222222"/>
                </a:solidFill>
                <a:effectLst/>
                <a:latin typeface="Source Sans Pro" panose="020B0503030403020204" pitchFamily="34" charset="0"/>
              </a:rPr>
              <a:t>See how we can experiment with the most useful generative models for discrete data: Poisson, binomial, multinomial.</a:t>
            </a:r>
          </a:p>
          <a:p>
            <a:endParaRPr lang="ko-KR" altLang="en-US" sz="1600" dirty="0">
              <a:latin typeface="+mj-lt"/>
            </a:endParaRPr>
          </a:p>
        </p:txBody>
      </p:sp>
    </p:spTree>
    <p:extLst>
      <p:ext uri="{BB962C8B-B14F-4D97-AF65-F5344CB8AC3E}">
        <p14:creationId xmlns:p14="http://schemas.microsoft.com/office/powerpoint/2010/main" val="8137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51B05-7EEA-4D0B-89D0-5EF2B9BA4824}"/>
              </a:ext>
            </a:extLst>
          </p:cNvPr>
          <p:cNvSpPr>
            <a:spLocks noGrp="1"/>
          </p:cNvSpPr>
          <p:nvPr>
            <p:ph type="title"/>
          </p:nvPr>
        </p:nvSpPr>
        <p:spPr/>
        <p:txBody>
          <a:bodyPr>
            <a:normAutofit/>
          </a:bodyPr>
          <a:lstStyle/>
          <a:p>
            <a:pPr algn="ctr"/>
            <a:r>
              <a:rPr lang="en-US" altLang="ko-KR" sz="2400" dirty="0"/>
              <a:t>Determining our tests’ power</a:t>
            </a:r>
            <a:endParaRPr lang="ko-KR" altLang="en-US" sz="2400" dirty="0"/>
          </a:p>
        </p:txBody>
      </p:sp>
      <p:sp>
        <p:nvSpPr>
          <p:cNvPr id="3" name="내용 개체 틀 2">
            <a:extLst>
              <a:ext uri="{FF2B5EF4-FFF2-40B4-BE49-F238E27FC236}">
                <a16:creationId xmlns:a16="http://schemas.microsoft.com/office/drawing/2014/main" id="{9AC59167-01D0-4AFE-82FD-D551C5AAA3F7}"/>
              </a:ext>
            </a:extLst>
          </p:cNvPr>
          <p:cNvSpPr>
            <a:spLocks noGrp="1"/>
          </p:cNvSpPr>
          <p:nvPr>
            <p:ph idx="1"/>
          </p:nvPr>
        </p:nvSpPr>
        <p:spPr/>
        <p:txBody>
          <a:bodyPr>
            <a:normAutofit/>
          </a:bodyPr>
          <a:lstStyle/>
          <a:p>
            <a:r>
              <a:rPr lang="en-US" altLang="ko-KR" sz="1600" b="0" i="0" dirty="0">
                <a:solidFill>
                  <a:srgbClr val="222222"/>
                </a:solidFill>
                <a:effectLst/>
                <a:latin typeface="+mj-lt"/>
              </a:rPr>
              <a:t>We must compute the probability that our test –based on the weighted sum-of-square differences– will detect that the data in fact do not come from the null hypothesis.</a:t>
            </a:r>
          </a:p>
          <a:p>
            <a:r>
              <a:rPr lang="en-US" altLang="ko-KR" sz="1600" dirty="0">
                <a:solidFill>
                  <a:srgbClr val="222222"/>
                </a:solidFill>
                <a:latin typeface="+mj-lt"/>
              </a:rPr>
              <a:t>We compute the probability of rejecting by simulation. We generate 1000 simulated instances from an alternative process, parameterized by </a:t>
            </a:r>
            <a:r>
              <a:rPr lang="en-US" altLang="ko-KR" sz="1600" dirty="0" err="1">
                <a:solidFill>
                  <a:srgbClr val="222222"/>
                </a:solidFill>
                <a:latin typeface="+mj-lt"/>
              </a:rPr>
              <a:t>pvecA</a:t>
            </a:r>
            <a:endParaRPr lang="en-US" altLang="ko-KR" sz="1600" b="0" i="0" dirty="0">
              <a:solidFill>
                <a:srgbClr val="222222"/>
              </a:solidFill>
              <a:effectLst/>
              <a:latin typeface="+mj-lt"/>
            </a:endParaRPr>
          </a:p>
          <a:p>
            <a:endParaRPr lang="ko-KR" altLang="en-US" sz="1600" dirty="0">
              <a:latin typeface="+mj-lt"/>
            </a:endParaRPr>
          </a:p>
        </p:txBody>
      </p:sp>
      <p:pic>
        <p:nvPicPr>
          <p:cNvPr id="7" name="그림 6">
            <a:extLst>
              <a:ext uri="{FF2B5EF4-FFF2-40B4-BE49-F238E27FC236}">
                <a16:creationId xmlns:a16="http://schemas.microsoft.com/office/drawing/2014/main" id="{C6F71276-DBC8-4C7B-A8A8-5AB8DFA1DA3C}"/>
              </a:ext>
            </a:extLst>
          </p:cNvPr>
          <p:cNvPicPr>
            <a:picLocks noChangeAspect="1"/>
          </p:cNvPicPr>
          <p:nvPr/>
        </p:nvPicPr>
        <p:blipFill>
          <a:blip r:embed="rId2"/>
          <a:stretch>
            <a:fillRect/>
          </a:stretch>
        </p:blipFill>
        <p:spPr>
          <a:xfrm>
            <a:off x="1121663" y="3218459"/>
            <a:ext cx="2877313" cy="3296653"/>
          </a:xfrm>
          <a:prstGeom prst="rect">
            <a:avLst/>
          </a:prstGeom>
        </p:spPr>
      </p:pic>
    </p:spTree>
    <p:extLst>
      <p:ext uri="{BB962C8B-B14F-4D97-AF65-F5344CB8AC3E}">
        <p14:creationId xmlns:p14="http://schemas.microsoft.com/office/powerpoint/2010/main" val="82911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651B05-7EEA-4D0B-89D0-5EF2B9BA4824}"/>
              </a:ext>
            </a:extLst>
          </p:cNvPr>
          <p:cNvSpPr>
            <a:spLocks noGrp="1"/>
          </p:cNvSpPr>
          <p:nvPr>
            <p:ph type="title"/>
          </p:nvPr>
        </p:nvSpPr>
        <p:spPr/>
        <p:txBody>
          <a:bodyPr>
            <a:normAutofit/>
          </a:bodyPr>
          <a:lstStyle/>
          <a:p>
            <a:pPr algn="ctr"/>
            <a:r>
              <a:rPr lang="en-US" altLang="ko-KR" sz="2400" dirty="0"/>
              <a:t>Determining our tests’ power</a:t>
            </a:r>
            <a:endParaRPr lang="ko-KR" altLang="en-US" sz="2400" dirty="0"/>
          </a:p>
        </p:txBody>
      </p:sp>
      <p:sp>
        <p:nvSpPr>
          <p:cNvPr id="3" name="내용 개체 틀 2">
            <a:extLst>
              <a:ext uri="{FF2B5EF4-FFF2-40B4-BE49-F238E27FC236}">
                <a16:creationId xmlns:a16="http://schemas.microsoft.com/office/drawing/2014/main" id="{9AC59167-01D0-4AFE-82FD-D551C5AAA3F7}"/>
              </a:ext>
            </a:extLst>
          </p:cNvPr>
          <p:cNvSpPr>
            <a:spLocks noGrp="1"/>
          </p:cNvSpPr>
          <p:nvPr>
            <p:ph idx="1"/>
          </p:nvPr>
        </p:nvSpPr>
        <p:spPr>
          <a:xfrm>
            <a:off x="628650" y="1484248"/>
            <a:ext cx="7886700" cy="4667249"/>
          </a:xfrm>
        </p:spPr>
        <p:txBody>
          <a:bodyPr>
            <a:noAutofit/>
          </a:bodyPr>
          <a:lstStyle/>
          <a:p>
            <a:r>
              <a:rPr lang="en-US" altLang="ko-KR" sz="1600" dirty="0">
                <a:solidFill>
                  <a:srgbClr val="222222"/>
                </a:solidFill>
                <a:latin typeface="+mj-lt"/>
              </a:rPr>
              <a:t>To determine the number of simulated cases that reject the null hypothesis</a:t>
            </a: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endParaRPr lang="en-US" altLang="ko-KR" sz="1600" dirty="0">
              <a:solidFill>
                <a:srgbClr val="222222"/>
              </a:solidFill>
              <a:latin typeface="+mj-lt"/>
            </a:endParaRPr>
          </a:p>
          <a:p>
            <a:r>
              <a:rPr lang="en-US" altLang="ko-KR" sz="1600" b="0" i="0" dirty="0">
                <a:solidFill>
                  <a:srgbClr val="222222"/>
                </a:solidFill>
                <a:effectLst/>
                <a:latin typeface="+mj-lt"/>
              </a:rPr>
              <a:t>Run across 1000 simulations, the test identified 199 as coming from an alternative distribution. We’ve thus computed that the probability P(reject H0|HA)is 0.199</a:t>
            </a:r>
          </a:p>
          <a:p>
            <a:r>
              <a:rPr lang="en-US" altLang="ko-KR" sz="1600" b="0" i="0" dirty="0">
                <a:solidFill>
                  <a:srgbClr val="222222"/>
                </a:solidFill>
                <a:effectLst/>
                <a:latin typeface="+mj-lt"/>
              </a:rPr>
              <a:t>With a sequence length of n=20 we have a power of about 20% to detect the difference between the fair generating process and our </a:t>
            </a:r>
            <a:r>
              <a:rPr lang="en-US" altLang="ko-KR" sz="1600" b="1" i="0" dirty="0">
                <a:solidFill>
                  <a:srgbClr val="222222"/>
                </a:solidFill>
                <a:effectLst/>
                <a:latin typeface="+mj-lt"/>
              </a:rPr>
              <a:t>alternative</a:t>
            </a:r>
            <a:endParaRPr lang="en-US" altLang="ko-KR" sz="1600" b="0" i="0" dirty="0">
              <a:solidFill>
                <a:srgbClr val="222222"/>
              </a:solidFill>
              <a:effectLst/>
              <a:latin typeface="+mj-lt"/>
            </a:endParaRPr>
          </a:p>
          <a:p>
            <a:endParaRPr lang="en-US" altLang="ko-KR" sz="1600" dirty="0">
              <a:solidFill>
                <a:srgbClr val="222222"/>
              </a:solidFill>
              <a:latin typeface="+mj-lt"/>
            </a:endParaRPr>
          </a:p>
          <a:p>
            <a:pPr marL="0" indent="0">
              <a:buNone/>
            </a:pPr>
            <a:endParaRPr lang="en-US" altLang="ko-KR" sz="1600" b="0" i="0" dirty="0">
              <a:solidFill>
                <a:srgbClr val="222222"/>
              </a:solidFill>
              <a:effectLst/>
              <a:latin typeface="+mj-lt"/>
            </a:endParaRPr>
          </a:p>
          <a:p>
            <a:endParaRPr lang="ko-KR" altLang="en-US" sz="1600" dirty="0">
              <a:latin typeface="+mj-lt"/>
            </a:endParaRPr>
          </a:p>
        </p:txBody>
      </p:sp>
      <p:pic>
        <p:nvPicPr>
          <p:cNvPr id="9" name="그림 8">
            <a:extLst>
              <a:ext uri="{FF2B5EF4-FFF2-40B4-BE49-F238E27FC236}">
                <a16:creationId xmlns:a16="http://schemas.microsoft.com/office/drawing/2014/main" id="{2290D262-C9DE-4888-9A79-0120C6AD826A}"/>
              </a:ext>
            </a:extLst>
          </p:cNvPr>
          <p:cNvPicPr>
            <a:picLocks noChangeAspect="1"/>
          </p:cNvPicPr>
          <p:nvPr/>
        </p:nvPicPr>
        <p:blipFill>
          <a:blip r:embed="rId2"/>
          <a:stretch>
            <a:fillRect/>
          </a:stretch>
        </p:blipFill>
        <p:spPr>
          <a:xfrm>
            <a:off x="1437322" y="1901063"/>
            <a:ext cx="2781841" cy="3304922"/>
          </a:xfrm>
          <a:prstGeom prst="rect">
            <a:avLst/>
          </a:prstGeom>
        </p:spPr>
      </p:pic>
    </p:spTree>
    <p:extLst>
      <p:ext uri="{BB962C8B-B14F-4D97-AF65-F5344CB8AC3E}">
        <p14:creationId xmlns:p14="http://schemas.microsoft.com/office/powerpoint/2010/main" val="1563115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15670BE-400B-47CB-B3AF-19346D1178E5}"/>
              </a:ext>
            </a:extLst>
          </p:cNvPr>
          <p:cNvSpPr>
            <a:spLocks noGrp="1"/>
          </p:cNvSpPr>
          <p:nvPr>
            <p:ph type="title"/>
          </p:nvPr>
        </p:nvSpPr>
        <p:spPr/>
        <p:txBody>
          <a:bodyPr>
            <a:normAutofit/>
          </a:bodyPr>
          <a:lstStyle/>
          <a:p>
            <a:pPr algn="ctr"/>
            <a:r>
              <a:rPr lang="en-US" altLang="ko-KR" sz="2400" dirty="0"/>
              <a:t>Exercise 1.8</a:t>
            </a:r>
            <a:endParaRPr lang="ko-KR" altLang="en-US" sz="2400" dirty="0"/>
          </a:p>
        </p:txBody>
      </p:sp>
      <p:sp>
        <p:nvSpPr>
          <p:cNvPr id="3" name="내용 개체 틀 2">
            <a:extLst>
              <a:ext uri="{FF2B5EF4-FFF2-40B4-BE49-F238E27FC236}">
                <a16:creationId xmlns:a16="http://schemas.microsoft.com/office/drawing/2014/main" id="{A1027489-8D5D-438C-8503-BA648D7F695A}"/>
              </a:ext>
            </a:extLst>
          </p:cNvPr>
          <p:cNvSpPr>
            <a:spLocks noGrp="1"/>
          </p:cNvSpPr>
          <p:nvPr>
            <p:ph idx="1"/>
          </p:nvPr>
        </p:nvSpPr>
        <p:spPr/>
        <p:txBody>
          <a:bodyPr>
            <a:normAutofit/>
          </a:bodyPr>
          <a:lstStyle/>
          <a:p>
            <a:pPr algn="l" fontAlgn="base"/>
            <a:r>
              <a:rPr lang="en-US" altLang="ko-KR" sz="1600" b="0" i="1" dirty="0">
                <a:effectLst/>
                <a:latin typeface="+mj-lt"/>
              </a:rPr>
              <a:t>C. elegans</a:t>
            </a:r>
            <a:r>
              <a:rPr lang="en-US" altLang="ko-KR" sz="1600" b="0" i="0" dirty="0">
                <a:effectLst/>
                <a:latin typeface="+mj-lt"/>
              </a:rPr>
              <a:t> genome nucleotide frequency: Is the mitochondrial sequence of </a:t>
            </a:r>
            <a:r>
              <a:rPr lang="en-US" altLang="ko-KR" sz="1600" b="0" i="1" dirty="0">
                <a:effectLst/>
                <a:latin typeface="+mj-lt"/>
              </a:rPr>
              <a:t>C. elegans</a:t>
            </a:r>
            <a:r>
              <a:rPr lang="en-US" altLang="ko-KR" sz="1600" b="0" i="0" dirty="0">
                <a:effectLst/>
                <a:latin typeface="+mj-lt"/>
              </a:rPr>
              <a:t> consistent with a model of equally likely nucleotides? </a:t>
            </a:r>
          </a:p>
          <a:p>
            <a:pPr algn="l" fontAlgn="base"/>
            <a:r>
              <a:rPr lang="en-US" altLang="ko-KR" sz="1600" b="1" i="0" dirty="0">
                <a:effectLst/>
                <a:latin typeface="+mj-lt"/>
              </a:rPr>
              <a:t>a.</a:t>
            </a:r>
            <a:r>
              <a:rPr lang="en-US" altLang="ko-KR" sz="1600" b="0" i="0" dirty="0">
                <a:effectLst/>
                <a:latin typeface="+mj-lt"/>
              </a:rPr>
              <a:t> Explore the nucleotide frequencies of chromosome M by using a dedicated function in the </a:t>
            </a:r>
            <a:r>
              <a:rPr lang="en-US" altLang="ko-KR" sz="1600" b="1" i="0" u="none" strike="noStrike" dirty="0" err="1">
                <a:effectLst/>
                <a:latin typeface="+mj-lt"/>
                <a:hlinkClick r:id="rId2">
                  <a:extLst>
                    <a:ext uri="{A12FA001-AC4F-418D-AE19-62706E023703}">
                      <ahyp:hlinkClr xmlns:ahyp="http://schemas.microsoft.com/office/drawing/2018/hyperlinkcolor" val="tx"/>
                    </a:ext>
                  </a:extLst>
                </a:hlinkClick>
              </a:rPr>
              <a:t>Biostrings</a:t>
            </a:r>
            <a:r>
              <a:rPr lang="en-US" altLang="ko-KR" sz="1600" b="0" i="0" dirty="0">
                <a:effectLst/>
                <a:latin typeface="+mj-lt"/>
              </a:rPr>
              <a:t> package from Bioconductor.</a:t>
            </a:r>
          </a:p>
          <a:p>
            <a:pPr algn="l" fontAlgn="base"/>
            <a:r>
              <a:rPr lang="en-US" altLang="ko-KR" sz="1600" b="1" i="0" dirty="0">
                <a:effectLst/>
                <a:latin typeface="+mj-lt"/>
              </a:rPr>
              <a:t>b.</a:t>
            </a:r>
            <a:r>
              <a:rPr lang="en-US" altLang="ko-KR" sz="1600" b="0" i="0" dirty="0">
                <a:effectLst/>
                <a:latin typeface="+mj-lt"/>
              </a:rPr>
              <a:t> Test whether the </a:t>
            </a:r>
            <a:r>
              <a:rPr lang="en-US" altLang="ko-KR" sz="1600" b="0" i="1" dirty="0">
                <a:effectLst/>
                <a:latin typeface="+mj-lt"/>
              </a:rPr>
              <a:t>C. elegans</a:t>
            </a:r>
            <a:r>
              <a:rPr lang="en-US" altLang="ko-KR" sz="1600" b="0" i="0" dirty="0">
                <a:effectLst/>
                <a:latin typeface="+mj-lt"/>
              </a:rPr>
              <a:t> data is consistent with the uniform model (all nucleotide frequencies the same) using a simulation</a:t>
            </a:r>
          </a:p>
          <a:p>
            <a:endParaRPr lang="ko-KR" altLang="en-US" sz="1600" dirty="0">
              <a:latin typeface="+mj-lt"/>
            </a:endParaRPr>
          </a:p>
        </p:txBody>
      </p:sp>
    </p:spTree>
    <p:extLst>
      <p:ext uri="{BB962C8B-B14F-4D97-AF65-F5344CB8AC3E}">
        <p14:creationId xmlns:p14="http://schemas.microsoft.com/office/powerpoint/2010/main" val="253526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15670BE-400B-47CB-B3AF-19346D1178E5}"/>
              </a:ext>
            </a:extLst>
          </p:cNvPr>
          <p:cNvSpPr>
            <a:spLocks noGrp="1"/>
          </p:cNvSpPr>
          <p:nvPr>
            <p:ph type="title"/>
          </p:nvPr>
        </p:nvSpPr>
        <p:spPr/>
        <p:txBody>
          <a:bodyPr>
            <a:normAutofit/>
          </a:bodyPr>
          <a:lstStyle/>
          <a:p>
            <a:pPr algn="ctr"/>
            <a:r>
              <a:rPr lang="en-US" altLang="ko-KR" sz="2400" dirty="0"/>
              <a:t>Exercise 1.8</a:t>
            </a:r>
            <a:endParaRPr lang="ko-KR" altLang="en-US" sz="2400" dirty="0"/>
          </a:p>
        </p:txBody>
      </p:sp>
      <p:pic>
        <p:nvPicPr>
          <p:cNvPr id="7" name="그림 6">
            <a:extLst>
              <a:ext uri="{FF2B5EF4-FFF2-40B4-BE49-F238E27FC236}">
                <a16:creationId xmlns:a16="http://schemas.microsoft.com/office/drawing/2014/main" id="{FD7D6798-6B63-4683-BC9B-5FBFC61FF75C}"/>
              </a:ext>
            </a:extLst>
          </p:cNvPr>
          <p:cNvPicPr>
            <a:picLocks noChangeAspect="1"/>
          </p:cNvPicPr>
          <p:nvPr/>
        </p:nvPicPr>
        <p:blipFill>
          <a:blip r:embed="rId2"/>
          <a:stretch>
            <a:fillRect/>
          </a:stretch>
        </p:blipFill>
        <p:spPr>
          <a:xfrm>
            <a:off x="1158535" y="1581150"/>
            <a:ext cx="6826929" cy="4197858"/>
          </a:xfrm>
          <a:prstGeom prst="rect">
            <a:avLst/>
          </a:prstGeom>
        </p:spPr>
      </p:pic>
    </p:spTree>
    <p:extLst>
      <p:ext uri="{BB962C8B-B14F-4D97-AF65-F5344CB8AC3E}">
        <p14:creationId xmlns:p14="http://schemas.microsoft.com/office/powerpoint/2010/main" val="416913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74E700A-0C92-4CFB-81FB-716D91BE6207}"/>
              </a:ext>
            </a:extLst>
          </p:cNvPr>
          <p:cNvSpPr>
            <a:spLocks noGrp="1"/>
          </p:cNvSpPr>
          <p:nvPr>
            <p:ph type="title"/>
          </p:nvPr>
        </p:nvSpPr>
        <p:spPr/>
        <p:txBody>
          <a:bodyPr>
            <a:normAutofit/>
          </a:bodyPr>
          <a:lstStyle/>
          <a:p>
            <a:pPr algn="ctr"/>
            <a:r>
              <a:rPr lang="en-US" altLang="ko-KR" sz="2400" i="0" dirty="0">
                <a:effectLst/>
              </a:rPr>
              <a:t>Using discrete probability models</a:t>
            </a:r>
            <a:br>
              <a:rPr lang="en-US" altLang="ko-KR" sz="2400" i="0" dirty="0">
                <a:effectLst/>
              </a:rPr>
            </a:br>
            <a:endParaRPr lang="ko-KR" altLang="en-US" sz="2400" dirty="0"/>
          </a:p>
        </p:txBody>
      </p:sp>
      <p:sp>
        <p:nvSpPr>
          <p:cNvPr id="3" name="내용 개체 틀 2">
            <a:extLst>
              <a:ext uri="{FF2B5EF4-FFF2-40B4-BE49-F238E27FC236}">
                <a16:creationId xmlns:a16="http://schemas.microsoft.com/office/drawing/2014/main" id="{48179E92-07B1-4EAC-92DE-5FA79E92DA87}"/>
              </a:ext>
            </a:extLst>
          </p:cNvPr>
          <p:cNvSpPr>
            <a:spLocks noGrp="1"/>
          </p:cNvSpPr>
          <p:nvPr>
            <p:ph idx="1"/>
          </p:nvPr>
        </p:nvSpPr>
        <p:spPr>
          <a:xfrm>
            <a:off x="628650" y="1253331"/>
            <a:ext cx="7886700" cy="4351338"/>
          </a:xfrm>
        </p:spPr>
        <p:txBody>
          <a:bodyPr>
            <a:normAutofit/>
          </a:bodyPr>
          <a:lstStyle/>
          <a:p>
            <a:r>
              <a:rPr lang="en-US" altLang="ko-KR" sz="1600" b="0" i="0" dirty="0">
                <a:solidFill>
                  <a:srgbClr val="222222"/>
                </a:solidFill>
                <a:effectLst/>
                <a:latin typeface="+mj-lt"/>
              </a:rPr>
              <a:t>When we measure a categorical variable on a sample, we often want to tally the frequencies of the different levels in a vector of counts. R has a special encoding for categorical variables and calls them </a:t>
            </a:r>
            <a:r>
              <a:rPr lang="en-US" altLang="ko-KR" sz="1600" b="1" i="0" dirty="0">
                <a:solidFill>
                  <a:srgbClr val="222222"/>
                </a:solidFill>
                <a:effectLst/>
                <a:latin typeface="+mj-lt"/>
              </a:rPr>
              <a:t>factors</a:t>
            </a:r>
            <a:endParaRPr lang="ko-KR" altLang="en-US" sz="1600" dirty="0">
              <a:latin typeface="+mj-lt"/>
            </a:endParaRPr>
          </a:p>
        </p:txBody>
      </p:sp>
      <p:pic>
        <p:nvPicPr>
          <p:cNvPr id="5" name="그림 4">
            <a:extLst>
              <a:ext uri="{FF2B5EF4-FFF2-40B4-BE49-F238E27FC236}">
                <a16:creationId xmlns:a16="http://schemas.microsoft.com/office/drawing/2014/main" id="{D8E31CFD-002D-4AE4-B596-BD5E777D3B13}"/>
              </a:ext>
            </a:extLst>
          </p:cNvPr>
          <p:cNvPicPr>
            <a:picLocks noChangeAspect="1"/>
          </p:cNvPicPr>
          <p:nvPr/>
        </p:nvPicPr>
        <p:blipFill rotWithShape="1">
          <a:blip r:embed="rId2"/>
          <a:srcRect b="4144"/>
          <a:stretch/>
        </p:blipFill>
        <p:spPr>
          <a:xfrm>
            <a:off x="780287" y="2225428"/>
            <a:ext cx="4181857" cy="776108"/>
          </a:xfrm>
          <a:prstGeom prst="rect">
            <a:avLst/>
          </a:prstGeom>
        </p:spPr>
      </p:pic>
      <p:pic>
        <p:nvPicPr>
          <p:cNvPr id="7" name="그림 6">
            <a:extLst>
              <a:ext uri="{FF2B5EF4-FFF2-40B4-BE49-F238E27FC236}">
                <a16:creationId xmlns:a16="http://schemas.microsoft.com/office/drawing/2014/main" id="{FF2747D0-7A3B-4E0D-8CDD-587783C71420}"/>
              </a:ext>
            </a:extLst>
          </p:cNvPr>
          <p:cNvPicPr>
            <a:picLocks noChangeAspect="1"/>
          </p:cNvPicPr>
          <p:nvPr/>
        </p:nvPicPr>
        <p:blipFill>
          <a:blip r:embed="rId3"/>
          <a:stretch>
            <a:fillRect/>
          </a:stretch>
        </p:blipFill>
        <p:spPr>
          <a:xfrm>
            <a:off x="5260133" y="1976460"/>
            <a:ext cx="2957227" cy="2326642"/>
          </a:xfrm>
          <a:prstGeom prst="rect">
            <a:avLst/>
          </a:prstGeom>
        </p:spPr>
      </p:pic>
      <p:pic>
        <p:nvPicPr>
          <p:cNvPr id="9" name="그림 8">
            <a:extLst>
              <a:ext uri="{FF2B5EF4-FFF2-40B4-BE49-F238E27FC236}">
                <a16:creationId xmlns:a16="http://schemas.microsoft.com/office/drawing/2014/main" id="{BAA125E9-EDAB-4527-98B0-9669B90EACD2}"/>
              </a:ext>
            </a:extLst>
          </p:cNvPr>
          <p:cNvPicPr>
            <a:picLocks noChangeAspect="1"/>
          </p:cNvPicPr>
          <p:nvPr/>
        </p:nvPicPr>
        <p:blipFill>
          <a:blip r:embed="rId4"/>
          <a:stretch>
            <a:fillRect/>
          </a:stretch>
        </p:blipFill>
        <p:spPr>
          <a:xfrm>
            <a:off x="628650" y="3196517"/>
            <a:ext cx="4274631" cy="2213170"/>
          </a:xfrm>
          <a:prstGeom prst="rect">
            <a:avLst/>
          </a:prstGeom>
        </p:spPr>
      </p:pic>
      <p:pic>
        <p:nvPicPr>
          <p:cNvPr id="11" name="그림 10">
            <a:extLst>
              <a:ext uri="{FF2B5EF4-FFF2-40B4-BE49-F238E27FC236}">
                <a16:creationId xmlns:a16="http://schemas.microsoft.com/office/drawing/2014/main" id="{A1C365C8-1A14-4255-B54C-54D66C96E8B9}"/>
              </a:ext>
            </a:extLst>
          </p:cNvPr>
          <p:cNvPicPr>
            <a:picLocks noChangeAspect="1"/>
          </p:cNvPicPr>
          <p:nvPr/>
        </p:nvPicPr>
        <p:blipFill>
          <a:blip r:embed="rId5"/>
          <a:stretch>
            <a:fillRect/>
          </a:stretch>
        </p:blipFill>
        <p:spPr>
          <a:xfrm>
            <a:off x="5260133" y="4256597"/>
            <a:ext cx="2957227" cy="2374522"/>
          </a:xfrm>
          <a:prstGeom prst="rect">
            <a:avLst/>
          </a:prstGeom>
        </p:spPr>
      </p:pic>
    </p:spTree>
    <p:extLst>
      <p:ext uri="{BB962C8B-B14F-4D97-AF65-F5344CB8AC3E}">
        <p14:creationId xmlns:p14="http://schemas.microsoft.com/office/powerpoint/2010/main" val="414147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5B67AE2-097A-476E-A982-7600D6B99A67}"/>
              </a:ext>
            </a:extLst>
          </p:cNvPr>
          <p:cNvSpPr>
            <a:spLocks noGrp="1"/>
          </p:cNvSpPr>
          <p:nvPr>
            <p:ph type="title"/>
          </p:nvPr>
        </p:nvSpPr>
        <p:spPr/>
        <p:txBody>
          <a:bodyPr>
            <a:normAutofit/>
          </a:bodyPr>
          <a:lstStyle/>
          <a:p>
            <a:pPr algn="ctr"/>
            <a:r>
              <a:rPr lang="en-US" altLang="ko-KR" sz="2400" dirty="0"/>
              <a:t>Bernoulli trials</a:t>
            </a:r>
            <a:endParaRPr lang="ko-KR" altLang="en-US" sz="2400" dirty="0"/>
          </a:p>
        </p:txBody>
      </p:sp>
      <p:sp>
        <p:nvSpPr>
          <p:cNvPr id="3" name="내용 개체 틀 2">
            <a:extLst>
              <a:ext uri="{FF2B5EF4-FFF2-40B4-BE49-F238E27FC236}">
                <a16:creationId xmlns:a16="http://schemas.microsoft.com/office/drawing/2014/main" id="{65C2EEBD-9520-4CBB-AB1C-270697888DBD}"/>
              </a:ext>
            </a:extLst>
          </p:cNvPr>
          <p:cNvSpPr>
            <a:spLocks noGrp="1"/>
          </p:cNvSpPr>
          <p:nvPr>
            <p:ph idx="1"/>
          </p:nvPr>
        </p:nvSpPr>
        <p:spPr/>
        <p:txBody>
          <a:bodyPr>
            <a:normAutofit/>
          </a:bodyPr>
          <a:lstStyle/>
          <a:p>
            <a:pPr algn="just"/>
            <a:r>
              <a:rPr lang="en-US" altLang="ko-KR" sz="1600" i="0" dirty="0">
                <a:effectLst/>
                <a:latin typeface="Arial" panose="020B0604020202020204" pitchFamily="34" charset="0"/>
              </a:rPr>
              <a:t>A Bernoulli trial (or binomial trial) is a random </a:t>
            </a:r>
            <a:r>
              <a:rPr lang="en-US" altLang="ko-KR" sz="1600" i="0" u="none" strike="noStrike" dirty="0">
                <a:effectLst/>
                <a:latin typeface="Arial" panose="020B0604020202020204" pitchFamily="34" charset="0"/>
              </a:rPr>
              <a:t>experiment</a:t>
            </a:r>
            <a:r>
              <a:rPr lang="en-US" altLang="ko-KR" sz="1600" i="0" dirty="0">
                <a:effectLst/>
                <a:latin typeface="Arial" panose="020B0604020202020204" pitchFamily="34" charset="0"/>
              </a:rPr>
              <a:t> with exactly two possible </a:t>
            </a:r>
            <a:r>
              <a:rPr lang="en-US" altLang="ko-KR" sz="1600" i="0" u="none" strike="noStrike" dirty="0">
                <a:effectLst/>
                <a:latin typeface="Arial" panose="020B0604020202020204" pitchFamily="34" charset="0"/>
              </a:rPr>
              <a:t>outcomes</a:t>
            </a:r>
            <a:r>
              <a:rPr lang="en-US" altLang="ko-KR" sz="1600" i="0" dirty="0">
                <a:effectLst/>
                <a:latin typeface="Arial" panose="020B0604020202020204" pitchFamily="34" charset="0"/>
              </a:rPr>
              <a:t>, "success" and "failure", in which the probability of success is the same every time the experiment is conducted</a:t>
            </a:r>
          </a:p>
          <a:p>
            <a:pPr algn="just"/>
            <a:endParaRPr lang="en-US" altLang="ko-KR" sz="1600" dirty="0">
              <a:latin typeface="Arial" panose="020B0604020202020204" pitchFamily="34" charset="0"/>
            </a:endParaRPr>
          </a:p>
          <a:p>
            <a:pPr algn="just"/>
            <a:r>
              <a:rPr lang="en-US" altLang="ko-KR" sz="1600" dirty="0">
                <a:latin typeface="Arial" panose="020B0604020202020204" pitchFamily="34" charset="0"/>
              </a:rPr>
              <a:t>In R, specification of the model is followed by R. </a:t>
            </a:r>
            <a:r>
              <a:rPr lang="en-US" altLang="ko-KR" sz="1600" dirty="0" err="1">
                <a:latin typeface="Arial" panose="020B0604020202020204" pitchFamily="34" charset="0"/>
              </a:rPr>
              <a:t>rbinom</a:t>
            </a:r>
            <a:r>
              <a:rPr lang="en-US" altLang="ko-KR" sz="1600" dirty="0">
                <a:latin typeface="Arial" panose="020B0604020202020204" pitchFamily="34" charset="0"/>
              </a:rPr>
              <a:t>, where </a:t>
            </a:r>
            <a:r>
              <a:rPr lang="en-US" altLang="ko-KR" sz="1600" dirty="0" err="1">
                <a:latin typeface="Arial" panose="020B0604020202020204" pitchFamily="34" charset="0"/>
              </a:rPr>
              <a:t>binom</a:t>
            </a:r>
            <a:r>
              <a:rPr lang="en-US" altLang="ko-KR" sz="1600" dirty="0">
                <a:latin typeface="Arial" panose="020B0604020202020204" pitchFamily="34" charset="0"/>
              </a:rPr>
              <a:t> is the abbreviation used for </a:t>
            </a:r>
            <a:r>
              <a:rPr lang="en-US" altLang="ko-KR" sz="1600" dirty="0" err="1">
                <a:latin typeface="Arial" panose="020B0604020202020204" pitchFamily="34" charset="0"/>
              </a:rPr>
              <a:t>bionomial</a:t>
            </a:r>
            <a:endParaRPr lang="en-US" altLang="ko-KR" sz="1600" dirty="0">
              <a:latin typeface="Arial" panose="020B0604020202020204" pitchFamily="34" charset="0"/>
            </a:endParaRPr>
          </a:p>
          <a:p>
            <a:pPr algn="just"/>
            <a:r>
              <a:rPr lang="en-US" altLang="ko-KR" sz="1600" dirty="0">
                <a:latin typeface="Arial" panose="020B0604020202020204" pitchFamily="34" charset="0"/>
              </a:rPr>
              <a:t>Example of tossing a coin -&gt; head or tail</a:t>
            </a:r>
          </a:p>
          <a:p>
            <a:pPr algn="just"/>
            <a:endParaRPr lang="en-US" altLang="ko-KR" sz="1600" dirty="0">
              <a:latin typeface="Arial" panose="020B0604020202020204" pitchFamily="34" charset="0"/>
            </a:endParaRPr>
          </a:p>
          <a:p>
            <a:pPr algn="just"/>
            <a:endParaRPr lang="en-US" altLang="ko-KR" sz="1600" dirty="0">
              <a:latin typeface="Arial" panose="020B0604020202020204" pitchFamily="34" charset="0"/>
            </a:endParaRPr>
          </a:p>
          <a:p>
            <a:pPr algn="just"/>
            <a:endParaRPr lang="en-US" altLang="ko-KR" sz="1600" dirty="0">
              <a:latin typeface="Arial" panose="020B0604020202020204" pitchFamily="34" charset="0"/>
            </a:endParaRPr>
          </a:p>
          <a:p>
            <a:pPr algn="just"/>
            <a:r>
              <a:rPr lang="en-US" altLang="ko-KR" sz="1600" dirty="0">
                <a:latin typeface="Arial" panose="020B0604020202020204" pitchFamily="34" charset="0"/>
              </a:rPr>
              <a:t>15 : number of trials / prob : probability of success / size=1, we declared that each individual trial consists of just one single coin toss.</a:t>
            </a:r>
          </a:p>
          <a:p>
            <a:pPr marL="0" indent="0" algn="just">
              <a:buNone/>
            </a:pPr>
            <a:endParaRPr lang="ko-KR" altLang="en-US" sz="1600" dirty="0"/>
          </a:p>
        </p:txBody>
      </p:sp>
      <p:pic>
        <p:nvPicPr>
          <p:cNvPr id="5" name="그림 4">
            <a:extLst>
              <a:ext uri="{FF2B5EF4-FFF2-40B4-BE49-F238E27FC236}">
                <a16:creationId xmlns:a16="http://schemas.microsoft.com/office/drawing/2014/main" id="{AEAB002E-4717-4701-BD05-EF0928E81867}"/>
              </a:ext>
            </a:extLst>
          </p:cNvPr>
          <p:cNvPicPr>
            <a:picLocks noChangeAspect="1"/>
          </p:cNvPicPr>
          <p:nvPr/>
        </p:nvPicPr>
        <p:blipFill>
          <a:blip r:embed="rId2"/>
          <a:stretch>
            <a:fillRect/>
          </a:stretch>
        </p:blipFill>
        <p:spPr>
          <a:xfrm>
            <a:off x="774954" y="4001294"/>
            <a:ext cx="3648075" cy="857250"/>
          </a:xfrm>
          <a:prstGeom prst="rect">
            <a:avLst/>
          </a:prstGeom>
        </p:spPr>
      </p:pic>
    </p:spTree>
    <p:extLst>
      <p:ext uri="{BB962C8B-B14F-4D97-AF65-F5344CB8AC3E}">
        <p14:creationId xmlns:p14="http://schemas.microsoft.com/office/powerpoint/2010/main" val="302413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626765D-71A5-45D8-BF89-BEAC854EF2F4}"/>
              </a:ext>
            </a:extLst>
          </p:cNvPr>
          <p:cNvSpPr>
            <a:spLocks noGrp="1"/>
          </p:cNvSpPr>
          <p:nvPr>
            <p:ph type="title"/>
          </p:nvPr>
        </p:nvSpPr>
        <p:spPr/>
        <p:txBody>
          <a:bodyPr>
            <a:normAutofit/>
          </a:bodyPr>
          <a:lstStyle/>
          <a:p>
            <a:pPr algn="ctr"/>
            <a:r>
              <a:rPr lang="en-US" altLang="ko-KR" sz="2400" dirty="0"/>
              <a:t>Binomial success counts</a:t>
            </a:r>
            <a:endParaRPr lang="ko-KR" altLang="en-US" sz="2400" dirty="0"/>
          </a:p>
        </p:txBody>
      </p:sp>
      <p:sp>
        <p:nvSpPr>
          <p:cNvPr id="3" name="내용 개체 틀 2">
            <a:extLst>
              <a:ext uri="{FF2B5EF4-FFF2-40B4-BE49-F238E27FC236}">
                <a16:creationId xmlns:a16="http://schemas.microsoft.com/office/drawing/2014/main" id="{9BB70391-23EB-4F41-A02C-479EC0551246}"/>
              </a:ext>
            </a:extLst>
          </p:cNvPr>
          <p:cNvSpPr>
            <a:spLocks noGrp="1"/>
          </p:cNvSpPr>
          <p:nvPr>
            <p:ph idx="1"/>
          </p:nvPr>
        </p:nvSpPr>
        <p:spPr/>
        <p:txBody>
          <a:bodyPr>
            <a:normAutofit/>
          </a:bodyPr>
          <a:lstStyle/>
          <a:p>
            <a:pPr algn="just"/>
            <a:r>
              <a:rPr lang="en-US" altLang="ko-KR" sz="1600" dirty="0"/>
              <a:t>If trials are independent to each other and we only care about the number of success (the order does not matter), we can get the number of success by the code below</a:t>
            </a:r>
          </a:p>
          <a:p>
            <a:pPr algn="just"/>
            <a:endParaRPr lang="en-US" altLang="ko-KR" sz="1600" dirty="0"/>
          </a:p>
          <a:p>
            <a:pPr algn="just"/>
            <a:endParaRPr lang="en-US" altLang="ko-KR" sz="1600" dirty="0"/>
          </a:p>
          <a:p>
            <a:pPr algn="just"/>
            <a:endParaRPr lang="en-US" altLang="ko-KR" sz="1600" dirty="0"/>
          </a:p>
          <a:p>
            <a:pPr algn="just"/>
            <a:r>
              <a:rPr lang="en-US" altLang="ko-KR" sz="1600" dirty="0"/>
              <a:t>The number of success, 5, is called a binomial random variable or random variable that follows the B(15,0.3) distribution. </a:t>
            </a:r>
          </a:p>
          <a:p>
            <a:pPr algn="just"/>
            <a:r>
              <a:rPr lang="en-US" altLang="ko-KR" sz="1600" b="0" i="0" dirty="0">
                <a:solidFill>
                  <a:srgbClr val="222222"/>
                </a:solidFill>
                <a:effectLst/>
                <a:latin typeface="+mj-lt"/>
              </a:rPr>
              <a:t>When we have only two possible outcomes such as heads or tails, success or failure, CpG or non-CpG, M or F, Y = pyrimidine or R = purine, diseased or healthy, true or false. We only need the probability of “success” p, because “failure” (the </a:t>
            </a:r>
            <a:r>
              <a:rPr lang="en-US" altLang="ko-KR" sz="1600" b="0" i="1" dirty="0">
                <a:solidFill>
                  <a:srgbClr val="222222"/>
                </a:solidFill>
                <a:effectLst/>
                <a:latin typeface="+mj-lt"/>
              </a:rPr>
              <a:t>complementary</a:t>
            </a:r>
            <a:r>
              <a:rPr lang="en-US" altLang="ko-KR" sz="1600" b="0" i="0" dirty="0">
                <a:solidFill>
                  <a:srgbClr val="222222"/>
                </a:solidFill>
                <a:effectLst/>
                <a:latin typeface="+mj-lt"/>
              </a:rPr>
              <a:t> event) will occur with probability 1−p.</a:t>
            </a:r>
            <a:endParaRPr lang="ko-KR" altLang="en-US" sz="1600" dirty="0">
              <a:latin typeface="+mj-lt"/>
            </a:endParaRPr>
          </a:p>
        </p:txBody>
      </p:sp>
      <p:pic>
        <p:nvPicPr>
          <p:cNvPr id="5" name="그림 4">
            <a:extLst>
              <a:ext uri="{FF2B5EF4-FFF2-40B4-BE49-F238E27FC236}">
                <a16:creationId xmlns:a16="http://schemas.microsoft.com/office/drawing/2014/main" id="{03ED806F-EA90-446F-A34F-8099C7C0CCB6}"/>
              </a:ext>
            </a:extLst>
          </p:cNvPr>
          <p:cNvPicPr>
            <a:picLocks noChangeAspect="1"/>
          </p:cNvPicPr>
          <p:nvPr/>
        </p:nvPicPr>
        <p:blipFill>
          <a:blip r:embed="rId2"/>
          <a:stretch>
            <a:fillRect/>
          </a:stretch>
        </p:blipFill>
        <p:spPr>
          <a:xfrm>
            <a:off x="858393" y="2676525"/>
            <a:ext cx="4476750" cy="752475"/>
          </a:xfrm>
          <a:prstGeom prst="rect">
            <a:avLst/>
          </a:prstGeom>
        </p:spPr>
      </p:pic>
    </p:spTree>
    <p:extLst>
      <p:ext uri="{BB962C8B-B14F-4D97-AF65-F5344CB8AC3E}">
        <p14:creationId xmlns:p14="http://schemas.microsoft.com/office/powerpoint/2010/main" val="140828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69788BA-6545-455F-A864-0BD87B126B06}"/>
              </a:ext>
            </a:extLst>
          </p:cNvPr>
          <p:cNvSpPr>
            <a:spLocks noGrp="1"/>
          </p:cNvSpPr>
          <p:nvPr>
            <p:ph type="title"/>
          </p:nvPr>
        </p:nvSpPr>
        <p:spPr/>
        <p:txBody>
          <a:bodyPr>
            <a:normAutofit/>
          </a:bodyPr>
          <a:lstStyle/>
          <a:p>
            <a:pPr algn="ctr"/>
            <a:r>
              <a:rPr lang="en-US" altLang="ko-KR" sz="2400"/>
              <a:t>Binomial distribution</a:t>
            </a:r>
            <a:endParaRPr lang="ko-KR" altLang="en-US" sz="2400" dirty="0"/>
          </a:p>
        </p:txBody>
      </p:sp>
      <p:sp>
        <p:nvSpPr>
          <p:cNvPr id="3" name="내용 개체 틀 2">
            <a:extLst>
              <a:ext uri="{FF2B5EF4-FFF2-40B4-BE49-F238E27FC236}">
                <a16:creationId xmlns:a16="http://schemas.microsoft.com/office/drawing/2014/main" id="{FA0ADCFF-DB71-4FC1-90D6-94C2796AFBAE}"/>
              </a:ext>
            </a:extLst>
          </p:cNvPr>
          <p:cNvSpPr>
            <a:spLocks noGrp="1"/>
          </p:cNvSpPr>
          <p:nvPr>
            <p:ph idx="1"/>
          </p:nvPr>
        </p:nvSpPr>
        <p:spPr>
          <a:xfrm>
            <a:off x="491696" y="1458118"/>
            <a:ext cx="5457824" cy="4351338"/>
          </a:xfrm>
        </p:spPr>
        <p:txBody>
          <a:bodyPr>
            <a:normAutofit/>
          </a:bodyPr>
          <a:lstStyle/>
          <a:p>
            <a:pPr algn="just"/>
            <a:r>
              <a:rPr lang="en-US" altLang="ko-KR" sz="1600" dirty="0"/>
              <a:t>The complete probability mass distribution</a:t>
            </a:r>
          </a:p>
          <a:p>
            <a:pPr algn="just"/>
            <a:endParaRPr lang="en-US" altLang="ko-KR" sz="1600" dirty="0"/>
          </a:p>
          <a:p>
            <a:pPr algn="just"/>
            <a:endParaRPr lang="en-US" altLang="ko-KR" sz="1600" dirty="0"/>
          </a:p>
          <a:p>
            <a:pPr algn="just"/>
            <a:endParaRPr lang="en-US" altLang="ko-KR" sz="1600" dirty="0"/>
          </a:p>
          <a:p>
            <a:pPr algn="just"/>
            <a:endParaRPr lang="en-US" altLang="ko-KR" sz="1600" dirty="0"/>
          </a:p>
          <a:p>
            <a:pPr algn="just"/>
            <a:r>
              <a:rPr lang="en-US" altLang="ko-KR" sz="1600" dirty="0"/>
              <a:t>Plotting the distribution</a:t>
            </a:r>
          </a:p>
          <a:p>
            <a:pPr algn="just"/>
            <a:endParaRPr lang="en-US" altLang="ko-KR" sz="1600" dirty="0"/>
          </a:p>
          <a:p>
            <a:pPr algn="just"/>
            <a:r>
              <a:rPr lang="en-US" altLang="ko-KR" sz="1600" b="0" i="0" dirty="0">
                <a:solidFill>
                  <a:srgbClr val="222222"/>
                </a:solidFill>
                <a:effectLst/>
                <a:latin typeface="+mj-lt"/>
              </a:rPr>
              <a:t>Mathematical theory tells us that for XX distributed as a binomial distribution with parameters (</a:t>
            </a:r>
            <a:r>
              <a:rPr lang="en-US" altLang="ko-KR" sz="1600" b="0" i="0" dirty="0" err="1">
                <a:solidFill>
                  <a:srgbClr val="222222"/>
                </a:solidFill>
                <a:effectLst/>
                <a:latin typeface="+mj-lt"/>
              </a:rPr>
              <a:t>n,p</a:t>
            </a:r>
            <a:r>
              <a:rPr lang="en-US" altLang="ko-KR" sz="1600" b="0" i="0" dirty="0">
                <a:solidFill>
                  <a:srgbClr val="222222"/>
                </a:solidFill>
                <a:effectLst/>
                <a:latin typeface="+mj-lt"/>
              </a:rPr>
              <a:t>) written X~B(</a:t>
            </a:r>
            <a:r>
              <a:rPr lang="en-US" altLang="ko-KR" sz="1600" b="0" i="0" dirty="0" err="1">
                <a:solidFill>
                  <a:srgbClr val="222222"/>
                </a:solidFill>
                <a:effectLst/>
                <a:latin typeface="+mj-lt"/>
              </a:rPr>
              <a:t>n,p</a:t>
            </a:r>
            <a:r>
              <a:rPr lang="en-US" altLang="ko-KR" sz="1600" b="0" i="0" dirty="0">
                <a:solidFill>
                  <a:srgbClr val="222222"/>
                </a:solidFill>
                <a:effectLst/>
                <a:latin typeface="+mj-lt"/>
              </a:rPr>
              <a:t>), the probability of seeing X=k successes is</a:t>
            </a:r>
            <a:endParaRPr lang="en-US" altLang="ko-KR" sz="1600" dirty="0">
              <a:latin typeface="+mj-lt"/>
            </a:endParaRPr>
          </a:p>
          <a:p>
            <a:pPr algn="just"/>
            <a:endParaRPr lang="en-US" altLang="ko-KR" sz="1600" dirty="0"/>
          </a:p>
          <a:p>
            <a:pPr algn="just"/>
            <a:endParaRPr lang="en-US" altLang="ko-KR" sz="1600" dirty="0"/>
          </a:p>
          <a:p>
            <a:pPr algn="just"/>
            <a:endParaRPr lang="en-US" altLang="ko-KR" sz="1600" dirty="0"/>
          </a:p>
          <a:p>
            <a:pPr algn="just"/>
            <a:endParaRPr lang="en-US" altLang="ko-KR" sz="1600" dirty="0"/>
          </a:p>
          <a:p>
            <a:pPr algn="just"/>
            <a:endParaRPr lang="en-US" altLang="ko-KR" sz="1600" dirty="0"/>
          </a:p>
          <a:p>
            <a:pPr algn="just"/>
            <a:endParaRPr lang="en-US" altLang="ko-KR" sz="1600" dirty="0"/>
          </a:p>
          <a:p>
            <a:pPr marL="0" indent="0" algn="just">
              <a:buNone/>
            </a:pPr>
            <a:endParaRPr lang="ko-KR" altLang="en-US" sz="1600" dirty="0"/>
          </a:p>
        </p:txBody>
      </p:sp>
      <p:pic>
        <p:nvPicPr>
          <p:cNvPr id="5" name="그림 4">
            <a:extLst>
              <a:ext uri="{FF2B5EF4-FFF2-40B4-BE49-F238E27FC236}">
                <a16:creationId xmlns:a16="http://schemas.microsoft.com/office/drawing/2014/main" id="{4A4A9E2C-94B3-4390-BA96-1BEA24125725}"/>
              </a:ext>
            </a:extLst>
          </p:cNvPr>
          <p:cNvPicPr>
            <a:picLocks noChangeAspect="1"/>
          </p:cNvPicPr>
          <p:nvPr/>
        </p:nvPicPr>
        <p:blipFill>
          <a:blip r:embed="rId2"/>
          <a:stretch>
            <a:fillRect/>
          </a:stretch>
        </p:blipFill>
        <p:spPr>
          <a:xfrm>
            <a:off x="628650" y="1688481"/>
            <a:ext cx="5457825" cy="1343025"/>
          </a:xfrm>
          <a:prstGeom prst="rect">
            <a:avLst/>
          </a:prstGeom>
        </p:spPr>
      </p:pic>
      <p:pic>
        <p:nvPicPr>
          <p:cNvPr id="7" name="그림 6">
            <a:extLst>
              <a:ext uri="{FF2B5EF4-FFF2-40B4-BE49-F238E27FC236}">
                <a16:creationId xmlns:a16="http://schemas.microsoft.com/office/drawing/2014/main" id="{333DA5A6-B273-45B3-869E-DE01E9F252FB}"/>
              </a:ext>
            </a:extLst>
          </p:cNvPr>
          <p:cNvPicPr>
            <a:picLocks noChangeAspect="1"/>
          </p:cNvPicPr>
          <p:nvPr/>
        </p:nvPicPr>
        <p:blipFill>
          <a:blip r:embed="rId3"/>
          <a:stretch>
            <a:fillRect/>
          </a:stretch>
        </p:blipFill>
        <p:spPr>
          <a:xfrm>
            <a:off x="628650" y="3429000"/>
            <a:ext cx="4305300" cy="409575"/>
          </a:xfrm>
          <a:prstGeom prst="rect">
            <a:avLst/>
          </a:prstGeom>
        </p:spPr>
      </p:pic>
      <p:pic>
        <p:nvPicPr>
          <p:cNvPr id="9" name="그림 8">
            <a:extLst>
              <a:ext uri="{FF2B5EF4-FFF2-40B4-BE49-F238E27FC236}">
                <a16:creationId xmlns:a16="http://schemas.microsoft.com/office/drawing/2014/main" id="{245B30EB-75EC-4FBE-8907-E168A88AD2F3}"/>
              </a:ext>
            </a:extLst>
          </p:cNvPr>
          <p:cNvPicPr>
            <a:picLocks noChangeAspect="1"/>
          </p:cNvPicPr>
          <p:nvPr/>
        </p:nvPicPr>
        <p:blipFill>
          <a:blip r:embed="rId4"/>
          <a:stretch>
            <a:fillRect/>
          </a:stretch>
        </p:blipFill>
        <p:spPr>
          <a:xfrm>
            <a:off x="5977753" y="2910954"/>
            <a:ext cx="2849255" cy="3357784"/>
          </a:xfrm>
          <a:prstGeom prst="rect">
            <a:avLst/>
          </a:prstGeom>
        </p:spPr>
      </p:pic>
      <p:pic>
        <p:nvPicPr>
          <p:cNvPr id="11" name="그림 10">
            <a:extLst>
              <a:ext uri="{FF2B5EF4-FFF2-40B4-BE49-F238E27FC236}">
                <a16:creationId xmlns:a16="http://schemas.microsoft.com/office/drawing/2014/main" id="{E6B4C27A-4661-413E-8996-09272A344700}"/>
              </a:ext>
            </a:extLst>
          </p:cNvPr>
          <p:cNvPicPr>
            <a:picLocks noChangeAspect="1"/>
          </p:cNvPicPr>
          <p:nvPr/>
        </p:nvPicPr>
        <p:blipFill>
          <a:blip r:embed="rId5"/>
          <a:stretch>
            <a:fillRect/>
          </a:stretch>
        </p:blipFill>
        <p:spPr>
          <a:xfrm>
            <a:off x="774485" y="4701472"/>
            <a:ext cx="4305300" cy="1505478"/>
          </a:xfrm>
          <a:prstGeom prst="rect">
            <a:avLst/>
          </a:prstGeom>
        </p:spPr>
      </p:pic>
    </p:spTree>
    <p:extLst>
      <p:ext uri="{BB962C8B-B14F-4D97-AF65-F5344CB8AC3E}">
        <p14:creationId xmlns:p14="http://schemas.microsoft.com/office/powerpoint/2010/main" val="61893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FDCC2E-41F2-43D8-BD84-8F9F472B23E8}"/>
              </a:ext>
            </a:extLst>
          </p:cNvPr>
          <p:cNvSpPr>
            <a:spLocks noGrp="1"/>
          </p:cNvSpPr>
          <p:nvPr>
            <p:ph type="title"/>
          </p:nvPr>
        </p:nvSpPr>
        <p:spPr/>
        <p:txBody>
          <a:bodyPr>
            <a:normAutofit/>
          </a:bodyPr>
          <a:lstStyle/>
          <a:p>
            <a:pPr algn="ctr"/>
            <a:r>
              <a:rPr lang="en-US" altLang="ko-KR" sz="2400" dirty="0"/>
              <a:t>Poisson distribution</a:t>
            </a:r>
            <a:endParaRPr lang="ko-KR" altLang="en-US" sz="2400" dirty="0"/>
          </a:p>
        </p:txBody>
      </p:sp>
      <p:sp>
        <p:nvSpPr>
          <p:cNvPr id="3" name="내용 개체 틀 2">
            <a:extLst>
              <a:ext uri="{FF2B5EF4-FFF2-40B4-BE49-F238E27FC236}">
                <a16:creationId xmlns:a16="http://schemas.microsoft.com/office/drawing/2014/main" id="{9116D11E-9335-435C-AC8C-B184A7DAC6B6}"/>
              </a:ext>
            </a:extLst>
          </p:cNvPr>
          <p:cNvSpPr>
            <a:spLocks noGrp="1"/>
          </p:cNvSpPr>
          <p:nvPr>
            <p:ph idx="1"/>
          </p:nvPr>
        </p:nvSpPr>
        <p:spPr/>
        <p:txBody>
          <a:bodyPr>
            <a:normAutofit/>
          </a:bodyPr>
          <a:lstStyle/>
          <a:p>
            <a:pPr algn="just"/>
            <a:r>
              <a:rPr lang="en-US" altLang="ko-KR" sz="1600" i="0" dirty="0">
                <a:effectLst/>
                <a:latin typeface="+mj-lt"/>
              </a:rPr>
              <a:t>When the probability of success pp is small and the number of trials n large, the binomial distribution B(</a:t>
            </a:r>
            <a:r>
              <a:rPr lang="en-US" altLang="ko-KR" sz="1600" i="0" dirty="0" err="1">
                <a:effectLst/>
                <a:latin typeface="+mj-lt"/>
              </a:rPr>
              <a:t>n,p</a:t>
            </a:r>
            <a:r>
              <a:rPr lang="en-US" altLang="ko-KR" sz="1600" i="0" dirty="0">
                <a:effectLst/>
                <a:latin typeface="+mj-lt"/>
              </a:rPr>
              <a:t>) can be faithfully approximated by a simpler distribution, the Poisson distribution with rate parameter λ=np</a:t>
            </a:r>
          </a:p>
          <a:p>
            <a:pPr algn="just"/>
            <a:r>
              <a:rPr lang="en-US" altLang="ko-KR" sz="1600" dirty="0">
                <a:latin typeface="+mj-lt"/>
              </a:rPr>
              <a:t>For Poisson, the mean and the variance are both lambda (</a:t>
            </a:r>
            <a:r>
              <a:rPr lang="en-US" altLang="ko-KR" sz="1600" i="0" dirty="0">
                <a:effectLst/>
                <a:latin typeface="+mj-lt"/>
              </a:rPr>
              <a:t>λ)</a:t>
            </a:r>
          </a:p>
          <a:p>
            <a:pPr algn="just"/>
            <a:r>
              <a:rPr lang="en-US" altLang="ko-KR" sz="1600" b="0" i="0" dirty="0">
                <a:effectLst/>
                <a:latin typeface="+mj-lt"/>
              </a:rPr>
              <a:t>It is a </a:t>
            </a:r>
            <a:r>
              <a:rPr lang="en-US" altLang="ko-KR" sz="1600" b="0" i="0" u="none" strike="noStrike" dirty="0">
                <a:effectLst/>
                <a:latin typeface="+mj-lt"/>
              </a:rPr>
              <a:t>discrete probability distribution</a:t>
            </a:r>
            <a:r>
              <a:rPr lang="en-US" altLang="ko-KR" sz="1600" b="0" i="0" dirty="0">
                <a:effectLst/>
                <a:latin typeface="+mj-lt"/>
              </a:rPr>
              <a:t> that expresses the probability of a given number of events occurring in a fixed interval of time or space if these events occur with a known constant mean rate and </a:t>
            </a:r>
            <a:r>
              <a:rPr lang="en-US" altLang="ko-KR" sz="1600" b="0" i="0" u="none" strike="noStrike" dirty="0">
                <a:effectLst/>
                <a:latin typeface="+mj-lt"/>
              </a:rPr>
              <a:t>independently</a:t>
            </a:r>
            <a:r>
              <a:rPr lang="en-US" altLang="ko-KR" sz="1600" b="0" i="0" dirty="0">
                <a:effectLst/>
                <a:latin typeface="+mj-lt"/>
              </a:rPr>
              <a:t> of the time since the last event</a:t>
            </a:r>
            <a:endParaRPr lang="en-US" altLang="ko-KR" sz="1600" dirty="0">
              <a:latin typeface="+mj-lt"/>
            </a:endParaRPr>
          </a:p>
          <a:p>
            <a:pPr marL="0" indent="0" algn="just">
              <a:buNone/>
            </a:pPr>
            <a:endParaRPr lang="ko-KR" altLang="en-US" sz="1600" dirty="0">
              <a:latin typeface="+mj-lt"/>
            </a:endParaRPr>
          </a:p>
        </p:txBody>
      </p:sp>
    </p:spTree>
    <p:extLst>
      <p:ext uri="{BB962C8B-B14F-4D97-AF65-F5344CB8AC3E}">
        <p14:creationId xmlns:p14="http://schemas.microsoft.com/office/powerpoint/2010/main" val="3645397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FDCC2E-41F2-43D8-BD84-8F9F472B23E8}"/>
              </a:ext>
            </a:extLst>
          </p:cNvPr>
          <p:cNvSpPr>
            <a:spLocks noGrp="1"/>
          </p:cNvSpPr>
          <p:nvPr>
            <p:ph type="title"/>
          </p:nvPr>
        </p:nvSpPr>
        <p:spPr/>
        <p:txBody>
          <a:bodyPr>
            <a:normAutofit/>
          </a:bodyPr>
          <a:lstStyle/>
          <a:p>
            <a:pPr algn="ctr"/>
            <a:r>
              <a:rPr lang="en-US" altLang="ko-KR" sz="2400" dirty="0"/>
              <a:t>Poisson distribution</a:t>
            </a:r>
            <a:endParaRPr lang="ko-KR" altLang="en-US" sz="2400" dirty="0"/>
          </a:p>
        </p:txBody>
      </p:sp>
      <p:sp>
        <p:nvSpPr>
          <p:cNvPr id="3" name="내용 개체 틀 2">
            <a:extLst>
              <a:ext uri="{FF2B5EF4-FFF2-40B4-BE49-F238E27FC236}">
                <a16:creationId xmlns:a16="http://schemas.microsoft.com/office/drawing/2014/main" id="{9116D11E-9335-435C-AC8C-B184A7DAC6B6}"/>
              </a:ext>
            </a:extLst>
          </p:cNvPr>
          <p:cNvSpPr>
            <a:spLocks noGrp="1"/>
          </p:cNvSpPr>
          <p:nvPr>
            <p:ph idx="1"/>
          </p:nvPr>
        </p:nvSpPr>
        <p:spPr/>
        <p:txBody>
          <a:bodyPr>
            <a:normAutofit/>
          </a:bodyPr>
          <a:lstStyle/>
          <a:p>
            <a:pPr algn="just"/>
            <a:r>
              <a:rPr lang="en-US" altLang="ko-KR" sz="1600" dirty="0">
                <a:latin typeface="+mj-lt"/>
              </a:rPr>
              <a:t>What is the probability mass distribution of observing 0:12 mutations in the genome of n=10</a:t>
            </a:r>
            <a:r>
              <a:rPr lang="en-US" altLang="ko-KR" sz="1600" baseline="30000" dirty="0">
                <a:latin typeface="+mj-lt"/>
              </a:rPr>
              <a:t>4</a:t>
            </a:r>
            <a:r>
              <a:rPr lang="en-US" altLang="ko-KR" sz="1600" dirty="0">
                <a:latin typeface="+mj-lt"/>
              </a:rPr>
              <a:t> nucleotides, when the probability is p=5X10</a:t>
            </a:r>
            <a:r>
              <a:rPr lang="en-US" altLang="ko-KR" sz="1600" baseline="30000" dirty="0">
                <a:latin typeface="+mj-lt"/>
              </a:rPr>
              <a:t>-4</a:t>
            </a:r>
            <a:r>
              <a:rPr lang="en-US" altLang="ko-KR" sz="1600" dirty="0">
                <a:latin typeface="+mj-lt"/>
              </a:rPr>
              <a:t> per nucleotide</a:t>
            </a:r>
          </a:p>
          <a:p>
            <a:pPr algn="just"/>
            <a:r>
              <a:rPr lang="en-US" altLang="ko-KR" sz="1600" dirty="0">
                <a:latin typeface="+mj-lt"/>
              </a:rPr>
              <a:t>Poisson probabilities</a:t>
            </a:r>
          </a:p>
          <a:p>
            <a:pPr algn="just"/>
            <a:endParaRPr lang="en-US" altLang="ko-KR" sz="1600" dirty="0">
              <a:latin typeface="+mj-lt"/>
            </a:endParaRPr>
          </a:p>
          <a:p>
            <a:pPr algn="just"/>
            <a:r>
              <a:rPr lang="en-US" altLang="ko-KR" sz="1600" dirty="0">
                <a:latin typeface="+mj-lt"/>
              </a:rPr>
              <a:t>If </a:t>
            </a:r>
            <a:r>
              <a:rPr lang="en-US" altLang="ko-KR" sz="1600" i="0" dirty="0">
                <a:effectLst/>
                <a:latin typeface="+mj-lt"/>
              </a:rPr>
              <a:t>λ=5 and we want to calculate P(X=3)</a:t>
            </a:r>
          </a:p>
          <a:p>
            <a:pPr algn="just"/>
            <a:endParaRPr lang="en-US" altLang="ko-KR" sz="1600" dirty="0">
              <a:latin typeface="+mj-lt"/>
            </a:endParaRPr>
          </a:p>
          <a:p>
            <a:pPr algn="just"/>
            <a:endParaRPr lang="en-US" altLang="ko-KR" sz="1600" i="0" dirty="0">
              <a:effectLst/>
              <a:latin typeface="+mj-lt"/>
            </a:endParaRPr>
          </a:p>
          <a:p>
            <a:pPr algn="just"/>
            <a:endParaRPr lang="en-US" altLang="ko-KR" sz="1600" dirty="0">
              <a:latin typeface="+mj-lt"/>
            </a:endParaRPr>
          </a:p>
          <a:p>
            <a:pPr algn="just"/>
            <a:r>
              <a:rPr lang="en-US" altLang="ko-KR" sz="1600" i="0" dirty="0">
                <a:effectLst/>
                <a:latin typeface="+mj-lt"/>
              </a:rPr>
              <a:t>If we use R function, “</a:t>
            </a:r>
            <a:r>
              <a:rPr lang="en-US" altLang="ko-KR" sz="1600" i="0" dirty="0" err="1">
                <a:effectLst/>
                <a:latin typeface="+mj-lt"/>
              </a:rPr>
              <a:t>dpois</a:t>
            </a:r>
            <a:r>
              <a:rPr lang="en-US" altLang="ko-KR" sz="1600" i="0" dirty="0">
                <a:effectLst/>
                <a:latin typeface="+mj-lt"/>
              </a:rPr>
              <a:t>”</a:t>
            </a:r>
          </a:p>
          <a:p>
            <a:pPr algn="just"/>
            <a:endParaRPr lang="en-US" altLang="ko-KR" sz="1600" i="0" dirty="0">
              <a:effectLst/>
              <a:latin typeface="+mj-lt"/>
            </a:endParaRPr>
          </a:p>
          <a:p>
            <a:pPr marL="0" indent="0" algn="just">
              <a:buNone/>
            </a:pPr>
            <a:endParaRPr lang="en-US" altLang="ko-KR" sz="1600" dirty="0">
              <a:latin typeface="+mj-lt"/>
            </a:endParaRPr>
          </a:p>
          <a:p>
            <a:pPr marL="0" indent="0" algn="just">
              <a:buNone/>
            </a:pPr>
            <a:endParaRPr lang="ko-KR" altLang="en-US" sz="1600" dirty="0">
              <a:latin typeface="+mj-lt"/>
            </a:endParaRPr>
          </a:p>
        </p:txBody>
      </p:sp>
      <p:pic>
        <p:nvPicPr>
          <p:cNvPr id="6" name="그림 5">
            <a:extLst>
              <a:ext uri="{FF2B5EF4-FFF2-40B4-BE49-F238E27FC236}">
                <a16:creationId xmlns:a16="http://schemas.microsoft.com/office/drawing/2014/main" id="{675EA8D8-3BFE-4354-997C-6D7C73643B1F}"/>
              </a:ext>
            </a:extLst>
          </p:cNvPr>
          <p:cNvPicPr>
            <a:picLocks noChangeAspect="1"/>
          </p:cNvPicPr>
          <p:nvPr/>
        </p:nvPicPr>
        <p:blipFill>
          <a:blip r:embed="rId2"/>
          <a:stretch>
            <a:fillRect/>
          </a:stretch>
        </p:blipFill>
        <p:spPr>
          <a:xfrm>
            <a:off x="3033712" y="2339228"/>
            <a:ext cx="1857375" cy="781050"/>
          </a:xfrm>
          <a:prstGeom prst="rect">
            <a:avLst/>
          </a:prstGeom>
        </p:spPr>
      </p:pic>
      <p:pic>
        <p:nvPicPr>
          <p:cNvPr id="8" name="그림 7">
            <a:extLst>
              <a:ext uri="{FF2B5EF4-FFF2-40B4-BE49-F238E27FC236}">
                <a16:creationId xmlns:a16="http://schemas.microsoft.com/office/drawing/2014/main" id="{71C76316-E2F4-4B4E-943F-331345E9A24A}"/>
              </a:ext>
            </a:extLst>
          </p:cNvPr>
          <p:cNvPicPr>
            <a:picLocks noChangeAspect="1"/>
          </p:cNvPicPr>
          <p:nvPr/>
        </p:nvPicPr>
        <p:blipFill>
          <a:blip r:embed="rId3"/>
          <a:stretch>
            <a:fillRect/>
          </a:stretch>
        </p:blipFill>
        <p:spPr>
          <a:xfrm>
            <a:off x="829056" y="3346704"/>
            <a:ext cx="2400300" cy="885825"/>
          </a:xfrm>
          <a:prstGeom prst="rect">
            <a:avLst/>
          </a:prstGeom>
        </p:spPr>
      </p:pic>
      <p:pic>
        <p:nvPicPr>
          <p:cNvPr id="10" name="그림 9">
            <a:extLst>
              <a:ext uri="{FF2B5EF4-FFF2-40B4-BE49-F238E27FC236}">
                <a16:creationId xmlns:a16="http://schemas.microsoft.com/office/drawing/2014/main" id="{38FE1831-1103-4C3D-A81D-E88A83AE38F7}"/>
              </a:ext>
            </a:extLst>
          </p:cNvPr>
          <p:cNvPicPr>
            <a:picLocks noChangeAspect="1"/>
          </p:cNvPicPr>
          <p:nvPr/>
        </p:nvPicPr>
        <p:blipFill>
          <a:blip r:embed="rId4"/>
          <a:stretch>
            <a:fillRect/>
          </a:stretch>
        </p:blipFill>
        <p:spPr>
          <a:xfrm>
            <a:off x="829056" y="4867783"/>
            <a:ext cx="2333625" cy="885825"/>
          </a:xfrm>
          <a:prstGeom prst="rect">
            <a:avLst/>
          </a:prstGeom>
        </p:spPr>
      </p:pic>
    </p:spTree>
    <p:extLst>
      <p:ext uri="{BB962C8B-B14F-4D97-AF65-F5344CB8AC3E}">
        <p14:creationId xmlns:p14="http://schemas.microsoft.com/office/powerpoint/2010/main" val="421773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FDCC2E-41F2-43D8-BD84-8F9F472B23E8}"/>
              </a:ext>
            </a:extLst>
          </p:cNvPr>
          <p:cNvSpPr>
            <a:spLocks noGrp="1"/>
          </p:cNvSpPr>
          <p:nvPr>
            <p:ph type="title"/>
          </p:nvPr>
        </p:nvSpPr>
        <p:spPr/>
        <p:txBody>
          <a:bodyPr>
            <a:normAutofit/>
          </a:bodyPr>
          <a:lstStyle/>
          <a:p>
            <a:pPr algn="ctr"/>
            <a:r>
              <a:rPr lang="en-US" altLang="ko-KR" sz="2400" dirty="0"/>
              <a:t>Simulation using binomial distribution</a:t>
            </a:r>
            <a:endParaRPr lang="ko-KR" altLang="en-US" sz="2400" dirty="0"/>
          </a:p>
        </p:txBody>
      </p:sp>
      <p:sp>
        <p:nvSpPr>
          <p:cNvPr id="3" name="내용 개체 틀 2">
            <a:extLst>
              <a:ext uri="{FF2B5EF4-FFF2-40B4-BE49-F238E27FC236}">
                <a16:creationId xmlns:a16="http://schemas.microsoft.com/office/drawing/2014/main" id="{9116D11E-9335-435C-AC8C-B184A7DAC6B6}"/>
              </a:ext>
            </a:extLst>
          </p:cNvPr>
          <p:cNvSpPr>
            <a:spLocks noGrp="1"/>
          </p:cNvSpPr>
          <p:nvPr>
            <p:ph idx="1"/>
          </p:nvPr>
        </p:nvSpPr>
        <p:spPr/>
        <p:txBody>
          <a:bodyPr>
            <a:normAutofit/>
          </a:bodyPr>
          <a:lstStyle/>
          <a:p>
            <a:pPr algn="just"/>
            <a:r>
              <a:rPr lang="en-US" altLang="ko-KR" sz="1600" b="0" i="0" dirty="0">
                <a:solidFill>
                  <a:srgbClr val="222222"/>
                </a:solidFill>
                <a:effectLst/>
                <a:latin typeface="Source Sans Pro" panose="020B0503030403020204" pitchFamily="34" charset="0"/>
              </a:rPr>
              <a:t>Simulate a mutation process along 10,000 positions with a mutation rate of </a:t>
            </a:r>
            <a:r>
              <a:rPr lang="en-US" altLang="ko-KR" sz="1600" b="0" i="0" dirty="0">
                <a:solidFill>
                  <a:srgbClr val="222222"/>
                </a:solidFill>
                <a:effectLst/>
                <a:latin typeface="MJXc-TeX-main-R"/>
              </a:rPr>
              <a:t>5×10−4</a:t>
            </a:r>
            <a:r>
              <a:rPr lang="en-US" altLang="ko-KR" sz="1600" b="0" i="0" dirty="0">
                <a:solidFill>
                  <a:srgbClr val="222222"/>
                </a:solidFill>
                <a:effectLst/>
                <a:latin typeface="Source Sans Pro" panose="020B0503030403020204" pitchFamily="34" charset="0"/>
              </a:rPr>
              <a:t> and count the number of mutations</a:t>
            </a:r>
            <a:endParaRPr lang="ko-KR" altLang="en-US" sz="1600" dirty="0">
              <a:latin typeface="+mj-lt"/>
            </a:endParaRPr>
          </a:p>
        </p:txBody>
      </p:sp>
      <p:pic>
        <p:nvPicPr>
          <p:cNvPr id="5" name="그림 4">
            <a:extLst>
              <a:ext uri="{FF2B5EF4-FFF2-40B4-BE49-F238E27FC236}">
                <a16:creationId xmlns:a16="http://schemas.microsoft.com/office/drawing/2014/main" id="{E119BB1A-801B-46A8-A6BD-2C51324046FB}"/>
              </a:ext>
            </a:extLst>
          </p:cNvPr>
          <p:cNvPicPr>
            <a:picLocks noChangeAspect="1"/>
          </p:cNvPicPr>
          <p:nvPr/>
        </p:nvPicPr>
        <p:blipFill>
          <a:blip r:embed="rId2"/>
          <a:stretch>
            <a:fillRect/>
          </a:stretch>
        </p:blipFill>
        <p:spPr>
          <a:xfrm>
            <a:off x="1063752" y="2552319"/>
            <a:ext cx="4724400" cy="704850"/>
          </a:xfrm>
          <a:prstGeom prst="rect">
            <a:avLst/>
          </a:prstGeom>
        </p:spPr>
      </p:pic>
      <p:pic>
        <p:nvPicPr>
          <p:cNvPr id="9" name="그림 8">
            <a:extLst>
              <a:ext uri="{FF2B5EF4-FFF2-40B4-BE49-F238E27FC236}">
                <a16:creationId xmlns:a16="http://schemas.microsoft.com/office/drawing/2014/main" id="{9EDEC530-ABB1-406F-B664-F3561C151BF0}"/>
              </a:ext>
            </a:extLst>
          </p:cNvPr>
          <p:cNvPicPr>
            <a:picLocks noChangeAspect="1"/>
          </p:cNvPicPr>
          <p:nvPr/>
        </p:nvPicPr>
        <p:blipFill>
          <a:blip r:embed="rId3"/>
          <a:stretch>
            <a:fillRect/>
          </a:stretch>
        </p:blipFill>
        <p:spPr>
          <a:xfrm>
            <a:off x="1063752" y="3429000"/>
            <a:ext cx="2644902" cy="3246652"/>
          </a:xfrm>
          <a:prstGeom prst="rect">
            <a:avLst/>
          </a:prstGeom>
        </p:spPr>
      </p:pic>
    </p:spTree>
    <p:extLst>
      <p:ext uri="{BB962C8B-B14F-4D97-AF65-F5344CB8AC3E}">
        <p14:creationId xmlns:p14="http://schemas.microsoft.com/office/powerpoint/2010/main" val="3154824283"/>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사용자 지정 3">
      <a:majorFont>
        <a:latin typeface="Arial"/>
        <a:ea typeface="맑은 고딕"/>
        <a:cs typeface=""/>
      </a:majorFont>
      <a:minorFont>
        <a:latin typeface="Arial"/>
        <a:ea typeface="맑은 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TotalTime>
  <Words>1589</Words>
  <Application>Microsoft Office PowerPoint</Application>
  <PresentationFormat>화면 슬라이드 쇼(4:3)</PresentationFormat>
  <Paragraphs>142</Paragraphs>
  <Slides>23</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23</vt:i4>
      </vt:variant>
    </vt:vector>
  </HeadingPairs>
  <TitlesOfParts>
    <vt:vector size="28" baseType="lpstr">
      <vt:lpstr>MJXc-TeX-main-R</vt:lpstr>
      <vt:lpstr>MJXc-TeX-math-I</vt:lpstr>
      <vt:lpstr>Arial</vt:lpstr>
      <vt:lpstr>Source Sans Pro</vt:lpstr>
      <vt:lpstr>Office 테마</vt:lpstr>
      <vt:lpstr>Chapter1.Generative models for discrete data</vt:lpstr>
      <vt:lpstr>Discrete data</vt:lpstr>
      <vt:lpstr>Using discrete probability models </vt:lpstr>
      <vt:lpstr>Bernoulli trials</vt:lpstr>
      <vt:lpstr>Binomial success counts</vt:lpstr>
      <vt:lpstr>Binomial distribution</vt:lpstr>
      <vt:lpstr>Poisson distribution</vt:lpstr>
      <vt:lpstr>Poisson distribution</vt:lpstr>
      <vt:lpstr>Simulation using binomial distribution</vt:lpstr>
      <vt:lpstr> A generative model for epitope detection </vt:lpstr>
      <vt:lpstr> A generative model for epitope detection </vt:lpstr>
      <vt:lpstr> A generative model for epitope detection </vt:lpstr>
      <vt:lpstr> A generative model for epitope detection </vt:lpstr>
      <vt:lpstr>Computing probabilities by simulation </vt:lpstr>
      <vt:lpstr>Multinomial distributions: the case of DNA </vt:lpstr>
      <vt:lpstr>Simulating for power</vt:lpstr>
      <vt:lpstr>Creating a test</vt:lpstr>
      <vt:lpstr>Creating a test</vt:lpstr>
      <vt:lpstr>Creating a test</vt:lpstr>
      <vt:lpstr>Determining our tests’ power</vt:lpstr>
      <vt:lpstr>Determining our tests’ power</vt:lpstr>
      <vt:lpstr>Exercise 1.8</vt:lpstr>
      <vt:lpstr>Exercise 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Chapter1.Generative models for discrete data</dc:title>
  <dc:creator>Lee KyungTae</dc:creator>
  <cp:lastModifiedBy>Lee KyungTae</cp:lastModifiedBy>
  <cp:revision>18</cp:revision>
  <dcterms:created xsi:type="dcterms:W3CDTF">2021-07-11T14:37:31Z</dcterms:created>
  <dcterms:modified xsi:type="dcterms:W3CDTF">2021-07-12T02:38:25Z</dcterms:modified>
</cp:coreProperties>
</file>