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4" r:id="rId14"/>
    <p:sldId id="285" r:id="rId15"/>
    <p:sldId id="281" r:id="rId16"/>
    <p:sldId id="308" r:id="rId17"/>
    <p:sldId id="283" r:id="rId18"/>
    <p:sldId id="284" r:id="rId19"/>
    <p:sldId id="279" r:id="rId20"/>
    <p:sldId id="277" r:id="rId21"/>
    <p:sldId id="278" r:id="rId22"/>
    <p:sldId id="280" r:id="rId23"/>
    <p:sldId id="287" r:id="rId24"/>
    <p:sldId id="289" r:id="rId25"/>
    <p:sldId id="288" r:id="rId26"/>
    <p:sldId id="282" r:id="rId27"/>
    <p:sldId id="291" r:id="rId28"/>
    <p:sldId id="293" r:id="rId29"/>
    <p:sldId id="294" r:id="rId30"/>
    <p:sldId id="301" r:id="rId31"/>
    <p:sldId id="295" r:id="rId32"/>
    <p:sldId id="296" r:id="rId33"/>
    <p:sldId id="297" r:id="rId34"/>
    <p:sldId id="298" r:id="rId35"/>
    <p:sldId id="309" r:id="rId36"/>
    <p:sldId id="300" r:id="rId37"/>
    <p:sldId id="303" r:id="rId38"/>
    <p:sldId id="302" r:id="rId39"/>
    <p:sldId id="304" r:id="rId40"/>
    <p:sldId id="305" r:id="rId41"/>
    <p:sldId id="306" r:id="rId42"/>
    <p:sldId id="307" r:id="rId43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709"/>
  </p:normalViewPr>
  <p:slideViewPr>
    <p:cSldViewPr snapToGrid="0" snapToObjects="1">
      <p:cViewPr varScale="1">
        <p:scale>
          <a:sx n="137" d="100"/>
          <a:sy n="13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31.9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777 525 8148,'-21'21'0,"0"0"0,0 0-478,0 0 0,0 0 0,-2 0 1,-3 0 477,-2 0 0,-2-2 0,4-3 0,-4-2 0,-3 3 0,-2-1 0,-7 0 0,0-4-48,0-3 1,3 5 0,1-7-1,6-2 50,1-3 1,-4-2 0,7 0 149,3 0 1,1-9-1,6-5 1,1-5 11,3-2 0,10-9 0,-3-5 0,4-2-133,3 2 0,10-14 1,4 2-1,7-7-369,7-2 0,7 0 0,11-4 0,3 4 338,-2 7 0,4 7 0,1 4 0,-1 6 0,0 1 0,-2 6 0,-7 8 0,-2 6 0,-5 1 0,2 3 0,-6 7 0,-1 0 0,0 0 0,-4 3 0,-10 4 0,-2 7 0,3 4 0,-8 10 0,-2 3 0,-5-1 28,-2 0 0,-2 8 1,-5-3-1,-9 4 30,-10 3 1,3 0-1,-8 0 1,3-2 29,0-5 1,0 2-1,10-9 1,1-2-174,3-3 1,3-9-408,-3 0 492,4-9 0,1-5 0,-3-12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30.3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127 64 7775,'-28'0'0,"0"0"-369,2 0 0,10 0 962,2 0 1,9 0 254,-4 0-580,9 0 0,2 0-173,5 0 1,5 0-1,9 0 1,0 0-116,0 0 0,9 0 0,3-2 0,2-3-22,0-2 1,-2-2 0,4 4 0,-4-2 42,-3 2 1,5 3 0,-7 2 0,0 0-113,2 0 1,-6-7 0,4 0 167,-5 2 1,-2 3 23,0 2 0,0 0-3,0 0 0,-9 2 0,-3 3-45,0 2 0,-6 2 1,4-2-42,-5 7 1,-2 5 0,0 2 0,0 0-4,0 0 0,0 9 1,-2 5-1,-3 5 1,-2 2 1,-7 0 0,5 0 0,-1 0 24,1 0 1,-5-9 0,7-3 0,0-2 194,-2 0 1,4 0-1,-7-7 1,3 0-42,4 0 1,-4 0 0,2 0 0,0 0 69,-2 0 1,6-7 0,-6 0 167,0 2 1,4-4 304,-9 2-271,9-10-473,-4 6-5,9-10-1460,0 0 0,9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36.9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61 7160,'-9'-21'-571,"4"2"743,-9 5 1,9 7 0,-2 14-69,5 7 1,4 14 0,3 9-1,4 8 16,3 4 1,-5 9-1,7 0 1,2 8 4,3 4 0,-5-7 0,-2-7 1,-1 0-21,1-3 1,-5-1-1,5-10 1,-3 0 53,-4 0 1,4-10 0,-2-4 0,-2-2-32,-3 2 1,5-5 0,0 5-100,-2-4 0,-3-3-146,-2 0 1,0-7 82,0 0-239,0-10 1,-2 3 0,-3-14 272,-2-7 0,-9-14 0,4-4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37.2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106 127 7527,'-33'-3'0,"5"-1"0,7-6-628,7-1 0,5 4 702,9-7 1,2 9-1,5-4 1,7 2-76,5 0 1,18-7 0,8 4 0,4 1-120,2 0 1,7 2 0,-4 7 0,2 0 75,0 0 0,-9 0 0,2 2 0,-5 3 46,-2 2 0,-9 7 0,-5-5 0,-5 0 168,-2 1 0,0 6 1,-2-2 28,-5 5 0,-5-5 0,-9 0 0,-2 2 58,-5 3 1,-5 2-1,-11 0 1,-3 0-29,-2 0 0,-9 7 0,2 0 1,-3-3-157,3-1 0,-2-10 1,9 0-1,2 0-146,3-3 1,2 6 0,0-8-2297,0 3 2369,9-8 0,3 15 0,9-7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37.6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 19 8256,'-3'-12'-527,"-4"5"0,5 7 0,-5 7 708,5 7 1,2 5 0,0 4 0,0 5 15,0 7 0,0 5 0,0-1 1,0-1 174,0-3 1,0 0 0,0 4-1,0-4-22,0-7 1,2-4 0,3-3 753,2 0-766,0 0 1,-7-7-299,0 0-355,0-10 0,2 6-1521,5-10 1836,-5 0 0,17 0 0,-7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45.3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 1 7421,'-14'0'-48,"0"0"964,10 0-815,-6 0-251,10 0 191,0 0 1,7 2-107,0 5 1,7-2 0,-4 9 58,1 2 1,-4-4-1,5 2 1,0 2 8,-1 3 1,-4 2-1,5 0 1,0 0 2,-1 0 0,3 2 1,7 5-1,0 7-6,0 5 0,7 9 0,3 2 0,1 3 8,6 4 0,1 3 1,3 2-1,-2 0 5,-5 0 0,5 7 0,-5 0 0,4-3 10,3-1 1,-2-6 0,-3-1-1,-4-3 43,-3 2 1,8 10 0,-3 2 0,2-3 63,-2-1 0,5 4 0,-5 2 0,4 0-66,3 1 1,0 4 0,0-5 0,0 3-45,0 4 0,0-4 0,3 2 0,-1 0-15,-2-3 1,4-1-1,-11-13 1,3-1 51,-3-3 1,4-7-1,-6 4 1,2-1 0,0-6 1,-9-1 0,4-3-1,-2 0-4,0 0 0,0 0 0,-7-3 1,0-1-2,0-3 1,0-10-1,0 6 1,0-3-14,0 0 0,-2 0 0,-3-5 0,-2 3-16,2 2 1,3 0 0,0-5-1,-3 3 3,-2 2 1,0 0-1,7-7 1,-2 0-17,-5 0 0,4 0 0,-4 0 0,3 0 38,-3 0 0,2 0 0,-7 0-4,3 0 1,0 0 0,4 0 0,-2-3-13,2-4 1,-4 5 0,0-5-1,-1 5-34,1 2 1,2-7 0,5 0 0,-3 2-5,-2 3 0,-2 2 0,4 0 0,-2 0 27,2 0 1,-4-3 0,0-1 0,-1-3 27,1 2 0,-5 0 1,5 1-1,-1-3 19,1 2 0,-5-4 1,7 2-31,2 2 1,3 3 0,0 2 0,-3-3-13,-2-4 0,0 5 0,5-5 0,-3 2 7,-2-2 1,-2 5 0,4-7 0,-2 2 5,2 0 0,-4-7 1,2 7 30,2 2 1,-4-4-30,2 2 1,-7-7-87,7 7 0,-7-7-236,7 7-557,-9-10 837,4 6 0,-18-29 0,-3-4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45.8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105 61 8143,'-11'-14'-274,"1"2"1,3 1-23,0-1 1,-2 7 980,2-2 0,-2 7-479,-5 7 0,-3 5 0,10 11 0,3 5-383,1 7 1,3 14-1,0 7 1,0 5-201,0 2 0,0 0 0,0 0 0,0-2 125,0-5 0,0-5 1,0-11-1,0-5 252,0-7 0,0-5 0,0-2 0,0-10 0,0-1 0,0-10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46.15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8143,'21'21'-251,"7"-7"0,3 0 0,1 2-6,6 3 0,11 2 1,7-2-1,4-3 347,3-2 0,7 0 1,0 7-1,-2-2 216,-3-5 1,-4 2 0,-3-7 0,-4 1-79,-3-1 1,-2-2 0,-7-7 0,-2 0-22,-5 0 0,-2 0 0,-8 0-111,3 0 1,0 0-1,-7 0-71,0 0 1,-7 0-513,0 0 1,-7 2 40,7 5 0,0-2 0,7 7 446,0-3 0,0 7 0,0-4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51.3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61 22 7778,'-18'-3'0,"1"-1"-1707,3-3 1707,10 0 0,-3 18 0,16 10 0,10 12-5,6 7 0,13 20 1,-3 8-1,4 9 111,3 7 0,-2-12 0,-3 10 0,-4-7-6,-3-8 1,5-4 0,-7-7-1,-2-9 36,-3-10 1,-2 1-1,-2-10 1,-3-3-19,-2-1 1,-7-3 0,5 0-422,-3 0 89,-2-10 0,-7-4 1,0-14 49,0-7 0,-16-14 164,-5-7 0,-23-14 0,-1-4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51.5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168 421 8086,'-39'-28'0,"4"0"-385,7 2 0,4 3 0,6 2 1,4 0-1,7 0 328,4 0 1,3 0 54,0 0 0,19-7 0,9-3 0,9 1 2,5 0 0,10 2 0,4 9 0,4 5 0,3 7 0,-7 5 0,-2 4 0,-3 5 0,-4 7 0,-12 5 0,-7 4 0,-5 3 25,-2 2 1,-9 9-1,-5-4 1,-5 2 163,-2 0 0,0 0 1,-2 7-1,-5 0-13,-7 0 1,-5 0-1,-2 0 1,0-3-222,0-4 0,0 3 0,0-8 0,0 0-84,0 1 1,0 4 0,0-7-1,0-3 129,0-1 0,0-3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51.9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336 106 8312,'-11'-9'-403,"-6"-3"0,8-7 40,-3 5 1,8 3-1,-6 6 1,3-4 315,0-3 0,-9 7 49,2-2 1,-5 5 0,-2 2 62,0 0 0,3 2 0,1 3 1,3 4-5,-2 3 1,0 11 0,-1 15-1,3 6 23,-2 5 0,4 18 0,1 3 0,1 10-35,6 4 1,1-3 0,6-1 0,4-8-45,7-7 1,11 1 0,6-17-1,-1-3-27,0-1 0,8-20 0,-3-6 0,4-5 1,3-2 0,-2-8 1,-3 3-1,-2-7-36,3-7 1,-8-2-1,0-10 1,-4 1 17,-5-6 0,9-1 1,-13 4-1,-1-3-20,3-4 1,-3 3 58,-2-10 0,14 0 0,-5-7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32.5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 0 6086,'-2'12'-9,"-5"-5"178,5-5-195,-8-2-38,10 0 64,0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52.3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 85 8415,'-21'0'-1432,"10"-10"1432,4-4 0,7 5 0,7 0 0,7 2 0,4 0 0,3-3 0,0 6 0,3-3 0,4 2 0,-5 3 0,5 4 0,-5 3 0,-2 2 0,0 9 0,0-2 0,-2 5-123,-5 2 1,2 7 0,-6 0-1,-1-3 68,0-1 0,-2-3 0,-7 0 325,0 0 0,0-7 19,0 0-239,0-10 1,3 3 0,4-14-92,7-7 1,7 3 0,4-3-1,6 0-192,1 2 1,3-7-1,7 5 1,3-4 232,4-3 0,4-10 0,10-1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15.732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2793 1 12312,'-14'0'53,"0"0"1,10 2-1,-6 3 318,1 2 1,4 9-1046,-9-2 1,10-2 0,-6-1 762,1-1 0,4 4 1,-6-5-1,-1 3 8,0 4 0,-2 3 1,-7 2-1,0 0-7,0 0 0,-7 7 0,-2 2 1,0 3-4,-1 4 1,-6 3-1,2 2 1,-5 0 25,-2 0 1,-9 7 0,-3 2 0,-2 0-20,0 1 1,3-3 0,-6-7 0,3 2-76,-2 5 0,-3 2 0,-4 8 0,-3-3 50,-2 2 1,31-25 0,-1 2-1,0 0 1,1 0 0,-3-2-1,0-1 12,0-2 1,0-2 0,-2 2 0,1-1 0,-27 22 0,3 0 112,1 1 1,10-10 0,3-7 0,1 0-93,6-3 1,-6 8 0,3-5 0,5 5-45,7 2 0,-3 4 0,7-1 0,-2-6-35,0 1 0,10-3 0,-6 1 0,6-6-13,4-1 1,-5-1 0,12-4 0,-5 2 7,-2-3 1,0-1 0,0-6 0,0-1 88,0-3 0,0-3 1,0 6-78,0-3 0,0-7 0,0 4-179,0-1 0,0-1-328,0-2-1857,10-5 2165,1 8 0,29-1 0,4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16.5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1816 1 6533,'-14'7'0,"0"0"0,10 2 0,-6-4 0,1 2 0,7 2 0,-8-4 0,3 4 0,0 3 0,-7-5 0,5 7 0,-3 2 0,-4 3 0,-5 11 0,-7 5 0,-7 5-96,-5 2 0,-4 9 1,-5 5-1,-5 5 57,1 2 0,-15 7 0,3 2 0,30-36 0,0 0 117,-1 0 1,-1 0-1,-1 6 1,-1 0 0,3-2-1,0 0 1,0-1 0,0 1 21,-1 1 1,1 0-1,1-4 1,0 0-1,-28 38 1,3-3-10,4-4 0,4-10 0,13-4 0,1-5 2,3-9 0,10-8 0,-3-8 0,4-1 20,3-2 0,0 5 0,0-12 0,0 2-2,0-2 0,0 2 0,0-6 0,0-1-18,0 0 1,0 5-1,0-7-2,0-2 1,7 4-478,0-2-293,0 0 0,5-7 0,11 0 679,17 0 0,21-18 0,13-6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17.2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1806 1 6069,'-19'21'0,"1"2"0,-1 5 0,-4 7 0,-15 14 0,-4 9 0,-11 10 0,-8 9 0,22-29 0,-1 2 0,-2 1 0,0 1 0,-2-1 0,-1 0-16,-1-1 0,-1 0 0,0 3 0,0-1 0,-2 3 0,0 0 0,4-3 0,-1-1 34,3-4 1,0-1 0,2 0 0,0-1 0,1-1 0,1-2 0,2-2 0,2 0 124,-31 34 1,-1-6-1,13-12 1,0-7 29,5-5 0,12-11 0,2-3 1,0-2-147,2 0 1,3 0 0,9-9 0,0-3-150,0-2 1,7-2 0,2 4 0,3-2-392,4 3 1,-4-6 512,2 3 0,0 0 0,7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7:58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6232,'0'-21'0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7:5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22 5838,'-12'0'63,"3"0"-63,9 0 0,0-10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1:58:00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43 7027,'-19'-3'0,"5"-4"0,-2 3 0,9-10 0,0 9 0,16-4 0,3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33.433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651 777 7039,'-14'0'19,"0"0"0,0-2 160,3-5 0,-8 5 0,5-8 0,-7 3 82,-7 0 0,2-7 1,-9 5-1,0-3-135,3-4 1,-8 4-1,5-2 1,-2-2-42,2-3 0,-5-2 0,7 0 1,1 0-66,4 0 1,4 0 0,3-2 0,0-3-94,0-2 1,10-9-1,4 4 1,4-2-108,3 0 1,0 0-1,0-4 1,3 1-209,4 3 0,4 7 1,10-4-1,0 1 74,0 6 0,7 8 0,0 6 1,-2 1 304,-3 6 1,-2 1 0,0 3 0,0 3 4,0 4 1,0 7 0,3 14-1,1 7 4,3 4 0,0 3 0,-7 0 0,0 0-23,0 0 1,0 0-1,-2 0 1,-3-2 50,-2-5 0,-9-2 1,2-8-1,-5 3 170,-2-2 1,0-10-1,0-2 1,0 3-131,0 1 1,-2-4-1,-3 0-336,-2 3 0,0 1 268,7 3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35.3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1062 1172 7120,'0'12'69,"-2"-3"1,-5-9 90,-7 0 0,-5 0 1,-2 2-141,0 5 1,0-4-1,-2 4 1,-3-5-57,-2-2 1,-7 0 0,5 0-1,-3 0 62,-4 0 1,-3-2 0,-2-3-1,-2-4-92,-5-3 1,5 0 0,-5-4-1,4 2 40,3-2 0,0-3 1,0-4-1,3-3 19,4-2 1,-5 0 0,7 5-1,1-3 11,4-2 1,4-7 0,3 5 0,3-3 46,4-4 1,-3-3 0,13-2 0,6-2-185,10-5 1,18-5 0,14-9 0,17 0-33,14 0 1,-34 31-1,2 1 1,1 0 0,3 2-1,0-1 1,1 1 164,0 0 0,0 2 0,1 6 0,0 3 0,35-20 0,-7 10 0,-3 10 0,-15 11 0,1 2 0,-6 10 0,-7 9 0,-10 7 0,-4 7 0,-3 7-34,-4 4 1,-5 3-1,-5 3 1,-4 4 185,-3 7 1,-2 11 0,-7 3 0,0-4-65,0-8 1,-9 0-1,-5-6 1,-5-1 45,-2 0 0,0-2 0,0-7 0,0 0-222,0 0 0,-7 0 88,0 0 0,-9 9 0,4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38.2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712 670 6179,'-12'0'1268,"1"0"-1055,4 0 0,2 0-27,-9 0 0,7 0 0,-5-2-77,3-5 1,-7 2-1,4-9 1,-2 0-65,0 3 0,-2-8 1,-10 5-1,-2-5 10,2-2 0,3-2 0,0-3 0,-3-2-109,-2 3 1,0 1 0,7 3 0,0-2 22,0-5 1,2 5 0,3-5-1,2 7 14,-2 7 1,4-5 0,0 5 0,1-2 15,-1 2 1,5-5 9,-7 5 1,7-2 0,-5-1 0,1 6 13,-1 1 1,5-4 0,-5 5 0,1 0 5,-1-1 0,5-4 0,-5 5-56,3-3 0,-5 5-144,7-7-57,-9 10 1,13-3 51,-4 14 0,7 2 0,7 10 0,7-1 118,5 6 1,2 1 0,2-4 0,5 3-5,7 4 1,3-3 0,1 8-1,-1 0 148,-1-1 1,7-4 0,-9 5 0,5-3 39,2-4 1,-7 4-1,-2-2 1,-1-2-70,1-3 1,-7-2-1,2 0 1,-5 0-11,-2 0 0,0 0 0,0 0 0,0 0 14,0 0 1,-2-7 0,-3 0-17,-2 3 1,-2 1 0,4 1 138,-2-5 51,-9 5 205,4-17 0,-11 5-303,-5-14 1,2-5 0,-9-9 0,0 0-165,2 0 1,-13-7 0,4-2 0,-5-3-81,-4-4 1,4 4-1,-9 1 1,0-1-50,2 0 0,-6 5 0,4-4 0,-3 1-53,3 6 0,-4-6 1,6 6-1,-2 4 138,0 4 0,7 3 1,-5-7-1,3 3 66,4 4 1,3-5-1,2 7-44,0 1 0,0-6 0,2 8-131,5-3-28,5 8 1,11-3 139,5 14 0,7 7 0,14 14 0,7 7 18,5 4 1,4 13 0,3 4-1,4 4 21,3 3 1,-7-2 0,2-5 0,-5-7 96,-2-5 0,-2-11 0,-5-5 0,-7-5 112,-5-2 0,-2-2 0,0-5 0,0-5 276,0 1 1,-7-8-117,0 5-706,-9-5 366,4-2 0,0 10 0,3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41.0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1132 0 7655,'-35'24'0,"-2"1"-393,-7 3 0,-1 10 0,-11-3 0,-2 4 393,-3 3 0,-2 3 0,0 4 0,0 4 0,0 1 0,-4 4 0,1-9 0,6-2 0,-1-3 0,7-2 0,1 0 0,4-2 0,9-5 0,7-5 0,12-11 0,3-3 0,4-2 0,7-9 0,14 2 0,14-14 0,16-9 0,7-10 0,5-9 0,24-14 0,-3-7 0,-20 17 0,2-1 0,-3-4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1:42.1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903 325 7522,'42'-35'0,"-2"3"0,-5 1 0,-7 6 0,-5 1 0,-2 6 0,-2 1 0,-5 3 0,-5 10 0,-18-3 0,-7 16 0,-10 12 0,-9 12 0,-7 6 0,-5 3 0,-4 0 0,-3 0 0,-6 10 0,-8 4 0,5 2 0,2-2 0,-11 5 0,9-8 0,0 1 0,5-5 0,2-5 0,11-4 0,8-5 0,4-7 0,8-5 0,8-4 0,3-5 0,10 5 0,4-19 0,14-3 0,7-13 0,7-10 0,7-18 0,14-3 0,7-9 0,4-11 0,6-3 0,-33 32 0,1 1 0,1-1 0,0 1 0,35-21 0,-7-10 0,-2 19 0,-5 3 0,-7 1 0,-7 13 0,-7 4 0,-7 4 0,-5 3 0,-2 10 0,-9 4 0,-5 14 0,-7 9 0,-7 10 0,-7-1 0,-14 13 0,-7 4 0,-5 4 0,-13 15 0,-8 0 0,-7 9 0,34-33 0,1 0 0,-33 31 0,1 2 0,0-7 0,2-7 0,-3-7 0,17-12 0,5-4 0,7-3 0,-1-4 0,10-10-222,3-2 0,11-11-112,7-3 1,14-12 0,9-16 0,10-7 330,9-5 0,7-13 1,9-8-1,10-7 3,6 1 0,-25 27 0,0 0 0,-2 1 0,0 1 0,-2 3 0,1 0 0,35-25 0,-4 1 0,-7 8 0,-2 2 0,-5 5 0,-7-1 0,-14 17 0,-7 3 0,-5 1 0,-4 3 32,-5 0 1,-5 12 0,-11 9-47,-5 12 1,-12 6 0,-11 6-1,-3 4 10,-4 7 1,-10 11 0,-4 3 0,-3 0-5,-4 3 1,-12 1 0,-7 10 0,-2-2 7,2-5 0,4 5 0,10-8 0,0 1 0,0-5 0,10-7 0,6-5 0,10-6 0,9-8 0,0 3 0,4-15 0,6 1 8,11-3 0,7-18 1,16-7-1,10-10-7,9-9 1,14-14-1,7-7 1,7-5-7,7-2 0,-3-7 1,-29 36-1,1 1 1,36-28 4,-7 10 0,-1 6 0,-15 6 0,-1 4 0,0 7 0,-9-3 0,-9 3 0,-3 5 0,-4 7 0,-3-1 0,-4 8 0,-3 0 0,-2-1 21,-9 3 0,4 10 0,-11 4 0,-5 7-12,-7 4 0,-5 3 0,-4 0 0,-5 3-4,-7 4 1,-5 4 0,-4 10-1,-3 0-20,-2 0 1,-14 10-1,5 4 1,0 4 14,-3 3 0,3-11 0,4-8 0,10-7 0,6 1 0,13-8 0,-3-2 0,4-5 0,13-11 0,1-5 0,13-14 0,6-9-10,12-10 0,9-9 1,15-14-1,6-9 4,12-10 0,7 0 0,-31 32 0,1 0 0,-2 2 0,-1 0 1,35-26 1,-2 4 0,-9-3 0,-5 8 4,-7 7 0,-5-3 0,-4 14 0,-5 1 0,-7 4 0,-5 7 0,-4 4 0,-5 3 0,-5 12 0,-9 2 56,0 12 1,-11 9-1,-8 7 1,-9 7-104,-5 4 1,-9 10 0,-9 3 0,-5 1 38,-9 6 1,-8 1 0,32-27 0,-2 0 0,1 0 0,0 1 6,0 1 0,0 0 0,1 1 0,1-2 0,0-2 0,0-1 0,-34 30 1,1-5-289,34-21 0,-1 0 0,-35 21 1,33-20-1,0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43:54.4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6929 10269 7575,'-11'19'0,"-2"3"-307,-5 5 0,-6 17 0,-11 10 0,-6 6 0,-6 10 307,-7 3 0,21-31 0,-2-1 0,2 2 0,0-1 0,-1-2 0,0-1 0,1-2 0,-2-1 0,-4 0 0,-1 0 0,-1 5 0,-1 0-126,1 1 0,-2-1 0,-5 3 0,-1 0 0,0 0 0,0-1 0,1-2 0,-1-1 126,1-3 0,0-1 0,5-2 0,0-2 0,-2-1 0,0-1 0,1-2 0,0-1 0,0-1 0,-1-1 0,-1 0 0,-1 0 0,2-1 0,2 0 0,0-2 0,1 0 70,-37 16 0,-2-3 1,6-3-1,-2-5-70,0-5 0,9-11 0,1-5 0,10-4-11,6-2 1,3-10 0,4-8 0,7-11 193,8-8 1,1-15-1,10-1 1,5-9-182,4-12 0,13-14 0,4 37 0,4-1 0,4-6 0,5-1-6,3-7 1,5 1-1,5-1 1,4 2-1,2-1 1,2 1-1,4-2 1,0 0-117,2-2 0,1 0 1,5-8-1,1 1 1,-2 5-1,0 2 0,-1 6 1,-1 1 119,2 3 0,-1 2 0,-2 4 0,1 1 0,4-3 0,0 0 0,0 1 0,-1 1 0,-3 3 0,1 1 0,3 2 0,0 2 0,-5 4 0,1 3 0,0 2 0,1 2 27,-2 3 0,1 3 1,2-1-1,1 2 0,-7 6 1,-1 2-1,-1 0 0,0 1-27,42-12 0,-10 6 0,0 12 0,0 6 7,-2 3 1,-1 6 0,-8 7 0,-3 11-8,-8 7 0,3 17 0,-12 6 0,-1 8 0,-3 14 0,-13 10 0,-19-32 0,-3 1 0,-3 0 0,-1 1 0,-1-3 0,-2 0 0,-3 1 0,-1-1 0,-11 39 0,3-44 0,-2 0 0,-3 2 0,-4 0 0,-7 3 0,-3 1 0,-2 0 0,-2 0-1402,-1 0 0,-2-1 1402,-3 4 0,-2-1 0,-3-5 0,-2-1 0,-3 4 0,-1 1 0,0 1 0,-1 0 0,2 2 0,0 0 0,0-1 0,2 1 0,2-1 0,1 0 0,-2-1 0,2 0 0,2 1 0,2 0 0,-1-2 0,-1-1 0</inkml:trace>
  <inkml:trace contextRef="#ctx0" brushRef="#br0" timeOffset="1">6515 13808 7541,'0'16'-370,"0"1"0,-7 1 1,-4 6-1,-6 9 370,-5 10 0,-13 17 0,-14 10 0,20-32 0,-1 1 0,-2 3 0,0 1 0,-3 0 0,0 0 0,-2-2 0,-1-1 0,-5 0 0,-1-1 0,-3 0 0,-1-1 0,0-2 0,0 0 0,-6 2 0,0 1 0,0 0 0,-1-1-71,1 0 1,-2-1-1,-2 1 1,0-2-1,5-3 1,0-2 0,0-1-1,1-1 71,2-3 0,-1-2 0,1 0 0,1-2 0,-34 9 0,8-9 0,5-7 0,11-12 0,6 3 0,7-6 60,7-6 0,4-5 0,2-13 0,2-11 58,4-12 0,10-19 0,12-19 0,4 36 0,3-1-197,2-7 0,3 0 1,6-3-1,4-1 1,10-9-1,5 0 0,5-5 1,3-1-78,3-1 1,4 0 0,-12 22-1,1 0 1,1 1 0,16-20-1,1 1 1,2 0 0,2 1 155,-1 1 0,1 1 0,2-3 0,0 2 0,-7 10 0,0 3 0,0 3 0,1 2 0,-1 2 0,-1 2 0,-7 9 0,0 1 0,2 0 0,-1 1 0,-3 4 0,-1 2 0,-3 4 0,-1 1 0,36-19 0,-8 20 0,-2 10 0,-3 8 0,-6 10 0,-9 11 0,-4 17 95,-2 15 0,-8 14 1,-10 13-1,-6 7-95,-5 7 0,-7-34 0,-4 3 0,-4 6 0,-3 1 0,-3 3 0,-2 0 0,-2 2 0,-1-1 0,-5 1 0,-1 0 0,-1-6 0,-2-1 0,-2-1 0,-1 0-31,-3-3 1,-1 0 0,3-3 0,-1-1-1,1-5 1,-1-1 0,2-2 0,-1-1 30,1-3 0,-1-1 0,-2-1 0,-1-1 0,-24 33 0,2 1 0,5-4 0,2-3 0,0 9 0,2 10 0</inkml:trace>
  <inkml:trace contextRef="#ctx0" brushRef="#br0" timeOffset="2">9525 14354 7995,'-15'16'-890,"2"1"1,1-1 889,-7 1 0,3 1 0,-8 4 0,0 6 0,-4 3 0,-10 2 0,-6 4 0,-4 3 0,-2 4 0,-7 13 0,-3-5 0,-6 3 0,-6 2 0,2 0 0,31-30 0,-1-1 0,-1 2 0,-1-1 0,0 0 0,-2-1 0,-6 1 0,-1-2 0,2-1 0,1 0 0,0-2 0,0-2 0,3-3 0,0-1 0,-36 10 0,8-12 0,8-3 0,7-5 0,4-4 0,10-6 0,6-5 0,3-8 0,3-19 0,5-12 0,7-20 0,7-18 0,9 28 0,4-2 0,4-5 0,5-2 0,4-6 0,5-1 76,5-6 1,6 0 0,6-1-1,7 0 1,-9 23 0,2-1 0,2 2-1,1 0 1,1 1 0,1 1-156,0 4 1,1 0-1,1 1 1,4-2-1,2 1 1,0 1-1,-1 5 1,1 1 0,0 1-1,1 0 1,0 0-1,0 0 79,0 3 0,0 1 0,0 1 0,27-18 0,1 3 0,-11 11 0,0 2 0,1 1 0,0 2 0,0 1 0,0 3 0,-6 6 0,-1 2 0,-4 2 0,-1 2 0,-8 4 0,-1 1 0,35-6 0,-15 7 0,-11 19 0,-7 7 0,-9 11 0,-8 22 0,-16 11 0,-4 13-135,-6 15 0,-5-36 0,-2 1 0,-3 13 0,-2 2 0,-5 0 0,-2 0 147,-3 0 1,-1-1-1,-3 0 1,0-2-1,1-8 1,-1-2 0,-1 1-1,-2 0-97,1-5 1,0-1-1,5-1 1,0-1 0,-17 25-1,7-4 85,4 0 0,-5-7 0,14 2 0,-7-4 0,0 4 0</inkml:trace>
  <inkml:trace contextRef="#ctx0" brushRef="#br0" timeOffset="3">27864 6929 8469,'0'-11'-1076,"0"0"544,0 7 461,0-3 0,-2 7 119,-3 0 1,-5 5 0,-4 3 27,3 1 1,-4-4 0,4 6 52,-4 2 1,-1-4-1,-1 1 1,1-1 46,-1 0 1,1 2-1,-3 4 1,-1-1-87,-2 3 1,-7-4 0,1 11 0,-3-2-107,-2 0 1,-6 11-1,-1-2 1,-3 2 19,-3 4 0,4 1 1,-2-1-1,-2 2-88,-2-3 1,4 5-1,0-1 1,-2 3 43,-2 3 0,-3 1 0,-2 3 0,-2 0 40,1-1 0,-4 1 1,-1-1-1,-2-1 38,1-4 0,-1 4 0,-5-6 0,1 1 82,5-5 1,-10 3 0,4-1 0,-2 2-52,0 4 0,0 2 0,-2 3 1,-3 3-54,-3 1 0,38-25 0,-1 0 1,-2-1-1,-1-1 0,2 1 0,0-1-11,1 1 1,0-1 0,-1 0 0,0-1-1,0-1 1,0 0 0,-1 0 0,0 1-41,0 0 0,-1 1 0,-4 3 0,0-1 0,5-2 0,0-1 0,-2 0 0,1 1 8,0 0 1,0 1 0,0 0 0,1 1 0,-1 3 0,-1 0 0,0 0 0,0 0 51,-1 1 0,0-2 0,-1-1 0,0-1 0,1 1 0,1 0 0,-1 2 0,-2 1-12,0 0 1,0 1 0,0 4 0,-1 0 0,-3-3 0,1 1 0,-1 0 0,0 1-14,1 2 0,-1-1 1,1 1-1,-1-1 0,0 1 1,1-1-1,0-1 1,0 0-31,3-2 0,-1 1 0,-5 2 1,1-1-1,1-1 0,0 0 0,1 0 1,-1-1 5,2 1 1,1 0 0,-2 2 0,0 1 0,3-2 0,-1-1 0,-2 1 0,0 0 25,0-2 0,-1-1 0,1 0 1,-1-2-1,0 0 0,1 0 0,-1 0 1,0 1 37,1-2 0,-1 2 0,0 2 0,-1 1 0,-1 2 0,-1 1 0,0 1 0,0-1-76,1-2 1,1 1-1,-4 4 1,2-1-1,4-7 1,2 0-1,-1 2 1,0 1 54,0 1 0,-1-1 1,3-2-1,0 0 0,-1 3 1,0 1-1,0 1 1,1 0-9,0 2 1,0 1 0,-3 2-1,1 1 1,1-2 0,2-1 0,-1-1-1,0 0-51,1-1 1,2 0 0,1-1-1,1-1 1,1-1 0,1 0-1,1-3 1,1 1-6,0 0 1,0-1 0,1-2 0,0 0 0,3 2 0,0 0 0,-31 30 46,3-5 1,-3 1 0,3-6 0,-3-1 75,-2 2 1,-6 0 0,36-26 0,1 0 0,-35 28 16,2-2 0,2 3 1,0-4-1,1-3 5,5-2 1,-5-8 0,6-3 0,1-1-12,3-1 0,3 1 1,4-6-1,4-2-4,6-3 1,3-5 0,3-6 0,5-2 85,5-4 0,9 2 0,2-6-149,-2 2 0,4-5 1,0 3 225,1 0-756,-4-5 1,10 8 0,-6-7-2226,1 3 2733,5-1 0,2-5 0,9 0 0</inkml:trace>
  <inkml:trace contextRef="#ctx0" brushRef="#br0" timeOffset="4">21646 7491 7955,'-24'0'0,"6"-2"0,-4-3 0,4-6 0,8 3 1999,3 1-1074,7 7-736,0 0-91,7 0 0,-3 0 1,7 0-91,2 0 1,-4 7 0,4 4 0,4 4-29,3 2 0,4 1 1,-2 4-1,5 4-11,4-1 1,4 12 0,4-2 0,5 6 17,4 4 1,-4 11 0,0 4 0,2 3 78,2-3 0,7 10 0,0-4 0,-2 2-11,-1 0 0,3 4 0,0 1 0,-2 1 84,-1-1 1,3 1 0,0-4-1,-2 1-89,-1-1 1,3 6 0,-26-38 0,1 1-1,0 0 1,0 1-30,1-2 0,1 1 1,2 1-1,0 1 1,-5-4-1,0 1 1,2 1-1,-1-1 15,1 1 1,-1-1 0,23 34-1,-25-34 1,1 1 0,-1 1-1,-1-1-14,1 1 1,-1 1-1,1 2 1,-1 0 0,-1 2-1,-2 0 1,1 2-1,0 0 16,-1-2 0,1 0 1,-1 0-1,0 0 1,20 38-1,-5-8 68,-4-5 1,-2-9 0,-2-3-1,-2-1-39,-1-3 0,5-3 0,5-1 0,-1-1-33,-2 1 0,4 3 0,1-1 0,1-5-21,-1 1 1,6 0-1,-2 2 1,2-3-2,-2-2 0,4 2 0,-6-3 0,2 2 59,0-2 0,-7 2 0,0-7 0,-6-2-20,-3-2 1,-3-2 0,5 0 0,-3 0-5,3 0 0,-5 2 0,3 2 0,-1 1-8,-1-1 0,4-2 0,-7-2 0,1 0-22,0 0 1,4-2 0,-6-1 0,-2-5 12,-2-1 0,-1 4 0,-1-6 0,1-2-9,0-2 1,-6-1-1,-2 0 65,-2-1 1,0-1 0,-3-2-38,2-2-791,-1-8-15,-5 5 1,8-8 756,3 0 0,3 0 0,3 0 0</inkml:trace>
  <inkml:trace contextRef="#ctx0" brushRef="#br0" timeOffset="5">23201 9922 8454,'-11'-7'-482,"0"-4"0,5 1 1,-5-1 481,-2-2 0,-1 1 0,-3 1-107,0-4 1,6 13 0,0-4 53,-1 5 1,-3-5 0,-2 1 0,1 1 101,-1 2 1,-5 2-1,-2 0 1,-1 0-42,-5 0 1,-3 0 0,-4 2 0,-1 2-30,1 1 0,-3 6 1,1-5-1,2-1 35,2 3 0,-3-5 1,-3 6-1,-1 1-2,-4-1 1,-2-4-1,-3 6 1,-2 0-19,-2-1 0,-8 4 0,1-3 0,-6 4-43,-4 1 0,-5 1 0,5 0 0,2-1 16,2 1 0,2-1 1,2-1-1,1 0 27,3 1 1,6-3 0,-1 9 0,2-4-12,-2-1 0,2 5 1,-6 0-1,0 0-27,0 2 0,-3-4 0,-8 6 0,0 0 11,6-1 1,-2 3 0,5 5-1,-1 0 16,1 0 1,0 6 0,8-1-1,2-1-13,-3-2 0,-4 4 0,2-1 1,3-1 29,2-2 0,1 3 0,2 1 0,2-2 0,2-2 0,2-2 0,-4 2 0,2 3 0,-2 6 0,-4 4 0,-3 3 0,-2 3 0,2 1 0,-4 7 0,2-1 0,1 1 0,3-1 0,1 2 0,1-8 0,-3 0 0,-3 2 0,4 2 0,-4 7 0,3 0 0,2 0 0,3 6 0,1 1 0,5 1 0,6-1 0,-1 1 0,8-3 0,-1 6 0,1 4 0,-1 2 0,5 0 0,0-1 0,0 1 0,2-13 0,4-2 0,-3-2-9,-1-2 1,0 12 0,6-10 0,-1 2 31,1 0 1,-1-2 0,1 0 0,1-2 23,4-3 1,-4 1 0,6-5 0,0 2-31,3 4 1,-1-1 0,2-1 0,-1-6 58,-1-4 0,5-3 1,-4-4-1,4-7 233,2-8 1,0-5 69,0-7 94,0-1 1,-1-6-535,-5-5-517,4-3 1,-5-4-263,7-3 840,0 3 0,-7-13 0,-3 6 0</inkml:trace>
  <inkml:trace contextRef="#ctx0" brushRef="#br0" timeOffset="6">17694 13576 7517,'0'-7'-1439,"0"7"1382,0 9 0,0 8 0,0 5 0,0 5 66,0 5 1,0 8 0,0 4-1,0 4 219,0 2 1,0 12 0,0 4 110,0 2-246,0 7 0,2-5 0,2 6 1,1-5 17,-1-6 0,3-8 0,0-13 0,1-6 1,-1-3 0,4-7 0,-4-3 1,3-3 19,3-7 0,-4 2 1,2-8 17,2 0 1,-4 0-1,2-5 1,2 1-63,1-1 0,5-8 1,3-5-1,7-4-598,8-5 1,13-10 0,12 1-1,8-4 216,7-2 1,4 0 0,2-1 0,-4 3 293,-8 4 0,-3-3 0,-16 8 0,-6 4 0,-4 5 0,-5 0 0,-10 6 0,-5-1 0,-3 1 0,-8 2 0,-2 3 0,-2-4 0,6 4 0,4-12 0,8 4 0</inkml:trace>
  <inkml:trace contextRef="#ctx0" brushRef="#br0" timeOffset="7">23664 9971 8048,'16'-16'-449,"1"-1"1,-3 1-1,-1-1 1,-4 1 391,-1-1 0,-3-5 1,-5 0-1,0 2 49,0 2 0,0 1 1,-1 1-1,-5-1 143,-5 0 1,-4 6 0,-3 0 0,-2 0 12,-2 2 1,-6 0 0,4 5 0,0-1-105,0 1 0,-5 4 0,1 4 0,-3 3-33,-2 2 0,-5 8 0,-3 9 0,1 3-66,-1 6 1,-5 9 0,2 0 0,-2 4 79,2 1 1,-2 7 0,10-1 0,4-2 31,8-2 1,8-6 0,5-1 0,5 0-28,5-2 1,15 6 0,12-4-1,13 0 74,10-5 1,19 3 0,4-15-1,9-3-17,7-4 1,-4-10-1,5-5 1,-9-5 17,-8-5 0,-2-6 0,-15-10 1,-4-2 84,-5-3 1,-7-5 0,-11-6 0,-6 2-27,-4-2 1,-9-5-1,-3 1 1,-5-1-47,-1-4 1,-9-9 0,-7-7-1,-10-6-203,-5-4 0,-8 2 0,-1 8 0,-1 5-90,1 5 1,1 3-1,4 16 1,-1 7-1221,-3 6 1395,-7 11 0,-3 9 0,-10 9 0</inkml:trace>
  <inkml:trace contextRef="#ctx0" brushRef="#br0" timeOffset="8">17793 15362 7288,'0'-16'-611,"2"1"1,2 2 610,1 2 0,1 0 0,-8-5 42,-4-1 0,3 1 0,-8 1 0,-2 2 224,-2 2 0,-1 0 0,-1-6 0,1 3-121,-1 3 0,-5-2 0,0 6 0,0-1-79,-2 1 0,4 1 0,-8 6 0,-1 0-14,-2 0 1,-3 2 0,1 4 0,0 5-119,0 3 0,2 5 1,2 3-1,1 5-24,-1 5 1,5 8-1,2 6 1,5 5-75,6 5 1,4 10-1,7-4 1,4-1 46,7-2 1,3-4-1,17-6 1,6-3 107,4-7 0,3-8 1,5-16-1,1-4 426,0-6 1,-1-3 0,1-6 0,-1-5-606,1-7 1,-2-17 0,-4-2 0,-6-4 174,-3-1 1,-7-6 0,-2 4-1,-4-3-111,-8 1 0,1 6 0,-9-4 0,-3 1 232,-1 4 0,-9 2 0,-4 4 0,-6 2 64,-5 1 0,2 8 0,-8-2 0,-1 5 114,-2 6 0,-4-1 0,-2 6 1,-3 2-404,-3 3 0,5 1 1,-6 1 116,-2 5 0,-2 10 0,-2 10 0</inkml:trace>
  <inkml:trace contextRef="#ctx0" brushRef="#br1" timeOffset="9">26657 4217 8749,'-9'-26'0,"1"4"7,1 4 1,5 7-1,-3 0-1,3-2 1,2 4-48,0-2 1,0 5-1138,0-5 1149,0 7 1,7-3 0,4 7 59,4 0 0,1 5 1,3 1-1,3 0 4,5 1 1,1-3 0,3 5 0,4 0-10,0 0 1,7 0-1,2 4 1,2-2 4,-2 2 0,4 2 1,-4 1-1,4 1-8,2-1 1,-1 1-1,-1 1 1,-2 2-17,-2 3 1,0 0 0,6-1 0,-3 4 40,-2 0 1,6 5-1,-5-3 1,0 3-45,2 2 0,-1 0 0,3 0 0,0 2 23,-1 4 1,-5-3 0,0 10-1,1 2 18,-3 0 0,4 12 1,-6-4-1,1 6 5,-1 4 1,-1 0 0,-5 2 0,3 4-24,2 5 1,1 6-1,-21-39 1,-1 2 0,2 2-1,0 1 4,2 2 0,-1 1 1,-3 0-1,0-1 0,2-4 1,-1 0-1,-1-3 0,-1 0 60,16 40 0,0-8 1,0-6-1,-2-8-1,-3-7 1,-4-5 0,-8-6 0,1-5 90,-1-5 1,-5-8-1,-1-4 182,-3-3-135,-2-3-820,-5 1-37,0-8 1,-1-9 628,-5-11 0,-10-4 0,-10-1 0</inkml:trace>
  <inkml:trace contextRef="#ctx0" brushRef="#br1" timeOffset="10">27963 6135 8772,'-26'-7'0,"6"-4"307,7-4-307,-1 6 0,14 1 0,0 10-248,9 4 1,6 3-1,1 9 1,2 4 121,5 6 0,-3 5 0,7 4 0,3 3 113,1 2 1,0 3 0,-1 4 0,-1 1 64,6-1 1,-2 1 0,7-2 0,-1-2 211,0-2 0,6-9 0,0 0 0,0-8-67,0-3 0,8-2 0,-4-5 0,3-3-31,-1-3 1,-1-3 0,0-8 0,-3 0-25,-3 0 1,2-2-1,-5-4 1,-1-5 2,1-3 1,-8-5-1,-6-1 1,1-4 6,-2-2 1,3-7 0,-5-7 0,0-2-113,0-4 1,-2-8 0,-8-2 0,-3-1-47,-5 0 0,1 1 0,-1 9 0,-3 3 90,-1 5 1,-2 6 0,0 4 0,0 3-157,0 2 1,0 7 0,0 6-98,0-1 1,0 2-1,2 1-2702,4 2 2871,-5 1 0,29-1 0,-3-2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0T02:00:29.6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5880 6468,'0'12'1242,"0"-3"-529,0-9 434,0 0-1119,10 0 0,1-9 1,10-3-32,0 1 0,0-8 0,0 7 0,0-2-29,0 0 0,7 0 0,0-7 0,0 3 23,3 4 0,-8-10 0,7 6 1,-2-3 51,0-5 1,7 0 0,-4 5-1,1 0 7,6 0 0,-6-6 1,1-1-1,0 0-40,-1-3 1,1 8 0,4-7 0,-2 2 6,3 0 0,-6 0 1,1 4-1,0-1-1,-1-3 1,1 0 0,4 7 0,-4 0 6,-3 0 0,1 0 1,-6 2-1,3 3-4,-2 2 0,4 0 1,-2-7-1,-2 2-5,-3 5 0,5-9 0,0 6 0,-2 1-5,-3-3 0,5 1 0,0-3 0,-2 0-18,-3 0 0,5 2 0,0 3 0,-2 2-9,-3-3 0,5-1 0,0-3 0,0 0 13,3 0 0,-8 0 0,5 0 0,-2 0 0,2 0 0,-5 7 0,5 0 0,-5-3 9,-2-1 0,7-3 0,0 2 0,-2 3 0,-3 2 0,-2 0 0,3-7 1,1 0 14,3 0 0,0 0 0,-7 0 1,0 2-5,0 5 0,7-5 0,0 5 0,-2-4 4,-3-3 0,-2 0 0,0 0 0,0 2 3,0 5 1,0-5 0,0 5-1,0-4-19,0-3 0,0 2 1,0 3-1,0 2-25,0-3 1,0 1 0,0 0-1,0 2 21,0-3 1,7-1 0,0-3 0,-2 2-4,-3 5 1,1-12 0,1 5 0,3-2 8,-2 0 1,4 2 0,1 0 0,-1-3-4,0-4 1,1 5-1,-6-5 1,6 5-2,1 2 1,-4 0 0,5 0-1,0 0-2,-1 0 0,-4-3 0,5 1 0,0-3-3,-1 1 1,-6 11 0,4-12 0,-2 3 2,0 6 1,7-4 0,-7 7 0,0-4 0,3-3 0,-6 0 0,8 0 0,0 0 0,-1 0 0,-4 0 0,5 0 0,-3 0-1,-4 0 1,6 0 0,1 0 0,0 2-3,-5 5 1,2-5-1,0 5 1,1-4-1,-1-3 0,0 0 0,-4 0 0,2 0 2,-2 0 0,-1 0 1,1 0-1,2 0 18,-2 0 1,-3 0-1,-2 0 1,2 0 9,5 0 1,-4 7 0,4 0 0,-5-3-22,-2-1 1,7-3 0,0 0 0,0 0-1,2 0 0,-6 0 0,6 0 0,-2 0-8,0 0 0,2 2 0,-4 3 0,2 2 3,-2-3 0,-3-1 0,-2-1 0,2 3 5,5 2 0,-4 0 0,4-5 0,-5 3-1,-2 2 1,2 0 0,3-7 0,2 2-7,-2 5 1,-3-5 0,0 5 0,3-2 2,2 2 1,0-5-1,-7 8 1,0-3 4,0 0 1,7 0 0,0-5-1,-2 3-3,-3 2 1,-2 0 0,0-7 0,0 2-3,0 5 0,7-5 0,0 8 0,-2-3-3,-3 0 1,-2 0 0,2-5-1,3 3-3,2 2 1,0 0 0,-5-7 0,3 0 0,2 0 1,2 0-1,-4 0 1,2 2 4,-2 5 1,-3-5-1,0 5 1,3-4 29,2-3 1,0 0 0,-5 0 0,3 0-16,2 0 0,7 0 0,-7 0 0,0 0-13,2 0 0,-4 0 1,7 0-1,-3 0-6,-4 0 1,6 2 0,1 0 0,0 3-23,-5 0 1,2-8-1,0 10 1,1-2 18,-1 2 0,-2-5 0,-7 5 0,0-2 23,0 2 0,7-5 1,0 5-1,-2-2 15,-3 2 0,-2-5 1,0 5-1,0-2-20,0 2 1,0-5-1,0 8 1,0-3-17,0 0 1,0 2 0,0-4 0,0 2-1,0-3 0,0 1 0,0 0 0,0 2 2,0-3 0,0 6 1,0-3-1,0 0 32,0 2 0,0-7 0,0 8 0,0-3 2,0 0 1,0 7 30,0-7-53,0 0 0,-2 0 1,-3 2-1,-2 0 8,2 1 0,1 4 0,-1-5 0,-2 0-20,2 1 1,1 4 0,-1-7-1,-2 0-11,2 2 0,3-4 0,2 6 32,0-1 1,0-1-1,0-4 1,-2 2 7,-5-3 1,4 6 0,-4-3-2,5-3 1,2 6-1,0-3 12,0-3 0,-7 6 1,0-1-1,0 0-9,-2 1 0,6 4 1,-4-7-14,5-3 0,0 6 1,-3-1-1,-2 0 23,2 1 0,-4 4 0,2-7-5,2-2 1,-4 6 0,0 1 0,-3 0 0,5 4 1,-5-7-60,3 3 0,-7 0 1,4 4 19,0-2 0,-4 0-54,9 7 0,-9-2 15,2-5 1,4 2 43,3-9 0,-2 9 1,0-4-3,-3 0 0,0 6 0,-4-6 51,2 0-23,0 6 0,0-8-156,0 4-582,0 4 227,-7-6 0,2 9-341,5 0 0,-2 0 61,9 0 0,-2-2 1,4-3 762,-2-2 0,0-19 0,7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DB-EA95-7749-8106-B22027494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FEF9-CFB6-924F-8971-D6C21C7F9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F961-CB15-3F45-A505-E717D30E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DCB69-D549-F445-93F2-BD8F07DA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7297-FDAC-BA45-9E65-60C5B8E4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464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A3D8-B657-A748-9BF9-E148D9A5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4D7CF-4E32-CC4D-9C15-6BBFE568B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4125-869F-194A-9CE4-54800BCB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8344-EB24-2A4B-837E-B4D52160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F3C7-896A-4945-BAD0-4E74043F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614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683BF-6CEE-4A46-A979-2F4EE7AC7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D902F-A375-B046-B868-55949FE6F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2730-4256-DB4A-ACB5-3E042012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6280C-686E-0B44-81EA-BFC9FE0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F6443-4B79-EC43-867E-826DA345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503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306E-CAAC-A144-93B3-91ECE967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852F-7B44-2345-8E4A-AF9FC6E0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9CD0-515E-F54B-A07F-8099241B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06CE0-DEDB-E44A-B3A5-DFCB371A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AA9A-F0CB-2948-AC50-B497365D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107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7CE9-D2E2-8F4F-9F6D-DF9D7D34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99454-1DF5-314F-BF72-8997BF10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C297-225D-B54B-872F-2447AD95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058A-A8E3-8049-9E2C-684EACC8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11F7-E6C4-1749-959A-FA25B292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4240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2D73-5DE8-4244-8C58-3E02B1C0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F08-84E2-0847-B477-7D9919C10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F9F73-38AF-684A-A0E9-372D9D11D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813B6-EB3D-3B48-8B78-E3ECED31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B7307-8FC1-3446-B4D0-2ABC8D7F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873C-A7CD-324D-9D04-735B7141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9657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F1EA-B9AC-114E-838E-6DB31F58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CE1BD-324C-CF4D-B560-FA3D04C3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723AE-14D3-4043-B8C3-5322CA035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5C079-F8EA-DC46-9C21-73C295186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C87D0-1B2D-6344-8531-1D861E0C4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5DE9-4534-9C4E-A192-67C32BF6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ECEB-31B7-0C45-AEC4-51D22143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952BE-EC34-0945-9B06-D28C5199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951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6371-7317-B94A-A748-3D9B3245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B1E72-8318-9149-8861-BE226BD0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2753-96F3-4C4B-BBE0-1FA622D6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C3F06-BBC5-DE4E-A3CB-825ED9D8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1817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69CB-A58D-8D4D-9761-4462801B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0D376-230B-A143-BED3-9CED5F8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0659E-8AF5-B447-B066-A13506F9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9105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44C2-C455-C447-8B24-E811A049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A091-F317-4445-B265-A27C0041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FDA90-0A10-D140-A268-886493FF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D412E-3654-9E46-A797-38610DC3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656F3-AFE6-834E-A68A-1A75D813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5217-6C31-4646-8465-2A3D16B0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509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039F-AFE7-AA42-8315-C70AB748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1F81B-6726-0E45-BA55-117CEF8B3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5319-29A0-6540-8D31-DF925D592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D6A80-5D7E-7245-955D-EF220D94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A2D-9927-6B4A-988F-207C18AC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C4748-503F-E54A-8290-2E7A2B30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7169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E5C11-D88E-7B40-845E-8BA8CE4B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76FE-AFD8-FC49-80FE-396E485D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D98F-7EB5-2342-ABCB-D65E93AD2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B369-7C2C-7744-AEE9-44117DD22388}" type="datetimeFigureOut">
              <a:rPr lang="en-KR" smtClean="0"/>
              <a:t>2021/07/20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9206-8533-FD43-AE77-B754F8D94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23150-097A-054B-8210-D9AA9FEE9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7638-8289-964F-AC0F-224A78CF417F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84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68.emf"/><Relationship Id="rId21" Type="http://schemas.openxmlformats.org/officeDocument/2006/relationships/image" Target="../media/image95.png"/><Relationship Id="rId34" Type="http://schemas.openxmlformats.org/officeDocument/2006/relationships/customXml" Target="../ink/ink23.xml"/><Relationship Id="rId7" Type="http://schemas.openxmlformats.org/officeDocument/2006/relationships/image" Target="../media/image88.png"/><Relationship Id="rId12" Type="http://schemas.openxmlformats.org/officeDocument/2006/relationships/customXml" Target="../ink/ink12.xml"/><Relationship Id="rId17" Type="http://schemas.openxmlformats.org/officeDocument/2006/relationships/image" Target="../media/image93.png"/><Relationship Id="rId25" Type="http://schemas.openxmlformats.org/officeDocument/2006/relationships/image" Target="../media/image97.png"/><Relationship Id="rId33" Type="http://schemas.openxmlformats.org/officeDocument/2006/relationships/image" Target="../media/image101.png"/><Relationship Id="rId2" Type="http://schemas.openxmlformats.org/officeDocument/2006/relationships/image" Target="../media/image67.png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90.png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23" Type="http://schemas.openxmlformats.org/officeDocument/2006/relationships/image" Target="../media/image96.png"/><Relationship Id="rId28" Type="http://schemas.openxmlformats.org/officeDocument/2006/relationships/customXml" Target="../ink/ink20.xml"/><Relationship Id="rId10" Type="http://schemas.openxmlformats.org/officeDocument/2006/relationships/customXml" Target="../ink/ink11.xml"/><Relationship Id="rId19" Type="http://schemas.openxmlformats.org/officeDocument/2006/relationships/image" Target="../media/image94.png"/><Relationship Id="rId31" Type="http://schemas.openxmlformats.org/officeDocument/2006/relationships/image" Target="../media/image100.png"/><Relationship Id="rId4" Type="http://schemas.openxmlformats.org/officeDocument/2006/relationships/customXml" Target="../ink/ink8.xml"/><Relationship Id="rId9" Type="http://schemas.openxmlformats.org/officeDocument/2006/relationships/image" Target="../media/image89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98.png"/><Relationship Id="rId30" Type="http://schemas.openxmlformats.org/officeDocument/2006/relationships/customXml" Target="../ink/ink21.xml"/><Relationship Id="rId35" Type="http://schemas.openxmlformats.org/officeDocument/2006/relationships/image" Target="../media/image102.png"/><Relationship Id="rId8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emf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4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emf"/><Relationship Id="rId5" Type="http://schemas.openxmlformats.org/officeDocument/2006/relationships/image" Target="../media/image110.emf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7" Type="http://schemas.openxmlformats.org/officeDocument/2006/relationships/image" Target="../media/image109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emf"/><Relationship Id="rId4" Type="http://schemas.openxmlformats.org/officeDocument/2006/relationships/hyperlink" Target="https://cran.r-project.org/web/packages/factoextr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emf"/><Relationship Id="rId5" Type="http://schemas.openxmlformats.org/officeDocument/2006/relationships/image" Target="../media/image1120.png"/><Relationship Id="rId4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31.png"/><Relationship Id="rId7" Type="http://schemas.openxmlformats.org/officeDocument/2006/relationships/customXml" Target="../ink/ink2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157.png"/><Relationship Id="rId4" Type="http://schemas.openxmlformats.org/officeDocument/2006/relationships/customXml" Target="../ink/ink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hyperlink" Target="https://web.stanford.edu/class/bios221/book/Chap-Multivariate.html#ref-holmes2005memory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27.png"/><Relationship Id="rId26" Type="http://schemas.openxmlformats.org/officeDocument/2006/relationships/image" Target="../media/image33.png"/><Relationship Id="rId39" Type="http://schemas.openxmlformats.org/officeDocument/2006/relationships/image" Target="../media/image14.svg"/><Relationship Id="rId21" Type="http://schemas.openxmlformats.org/officeDocument/2006/relationships/image" Target="../media/image18.svg"/><Relationship Id="rId34" Type="http://schemas.openxmlformats.org/officeDocument/2006/relationships/image" Target="../media/image39.png"/><Relationship Id="rId42" Type="http://schemas.openxmlformats.org/officeDocument/2006/relationships/image" Target="../media/image45.png"/><Relationship Id="rId47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6" Type="http://schemas.openxmlformats.org/officeDocument/2006/relationships/image" Target="../media/image15.png"/><Relationship Id="rId29" Type="http://schemas.openxmlformats.org/officeDocument/2006/relationships/image" Target="../media/image36.svg"/><Relationship Id="rId11" Type="http://schemas.openxmlformats.org/officeDocument/2006/relationships/image" Target="../media/image8.svg"/><Relationship Id="rId24" Type="http://schemas.openxmlformats.org/officeDocument/2006/relationships/image" Target="../media/image31.png"/><Relationship Id="rId32" Type="http://schemas.openxmlformats.org/officeDocument/2006/relationships/image" Target="../media/image19.png"/><Relationship Id="rId37" Type="http://schemas.openxmlformats.org/officeDocument/2006/relationships/image" Target="../media/image42.svg"/><Relationship Id="rId40" Type="http://schemas.openxmlformats.org/officeDocument/2006/relationships/image" Target="../media/image43.png"/><Relationship Id="rId45" Type="http://schemas.openxmlformats.org/officeDocument/2006/relationships/image" Target="../media/image22.svg"/><Relationship Id="rId5" Type="http://schemas.openxmlformats.org/officeDocument/2006/relationships/image" Target="../media/image2.svg"/><Relationship Id="rId15" Type="http://schemas.openxmlformats.org/officeDocument/2006/relationships/image" Target="../media/image26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1.png"/><Relationship Id="rId49" Type="http://schemas.openxmlformats.org/officeDocument/2006/relationships/image" Target="../media/image48.svg"/><Relationship Id="rId10" Type="http://schemas.openxmlformats.org/officeDocument/2006/relationships/image" Target="../media/image7.png"/><Relationship Id="rId19" Type="http://schemas.openxmlformats.org/officeDocument/2006/relationships/image" Target="../media/image28.svg"/><Relationship Id="rId31" Type="http://schemas.openxmlformats.org/officeDocument/2006/relationships/image" Target="../media/image38.svg"/><Relationship Id="rId44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0.svg"/><Relationship Id="rId43" Type="http://schemas.openxmlformats.org/officeDocument/2006/relationships/image" Target="../media/image46.svg"/><Relationship Id="rId48" Type="http://schemas.openxmlformats.org/officeDocument/2006/relationships/image" Target="../media/image47.png"/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5" Type="http://schemas.openxmlformats.org/officeDocument/2006/relationships/image" Target="../media/image32.svg"/><Relationship Id="rId33" Type="http://schemas.openxmlformats.org/officeDocument/2006/relationships/image" Target="../media/image20.svg"/><Relationship Id="rId38" Type="http://schemas.openxmlformats.org/officeDocument/2006/relationships/image" Target="../media/image13.png"/><Relationship Id="rId46" Type="http://schemas.openxmlformats.org/officeDocument/2006/relationships/image" Target="../media/image23.png"/><Relationship Id="rId20" Type="http://schemas.openxmlformats.org/officeDocument/2006/relationships/image" Target="../media/image17.png"/><Relationship Id="rId41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5.png"/><Relationship Id="rId18" Type="http://schemas.openxmlformats.org/officeDocument/2006/relationships/image" Target="../media/image53.sv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openxmlformats.org/officeDocument/2006/relationships/image" Target="../media/image18.svg"/><Relationship Id="rId17" Type="http://schemas.openxmlformats.org/officeDocument/2006/relationships/image" Target="../media/image52.png"/><Relationship Id="rId2" Type="http://schemas.openxmlformats.org/officeDocument/2006/relationships/image" Target="../media/image49.emf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51.svg"/><Relationship Id="rId4" Type="http://schemas.openxmlformats.org/officeDocument/2006/relationships/image" Target="../media/image24.svg"/><Relationship Id="rId9" Type="http://schemas.openxmlformats.org/officeDocument/2006/relationships/image" Target="../media/image50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75.png"/><Relationship Id="rId3" Type="http://schemas.openxmlformats.org/officeDocument/2006/relationships/customXml" Target="../ink/ink1.xml"/><Relationship Id="rId21" Type="http://schemas.openxmlformats.org/officeDocument/2006/relationships/customXml" Target="../ink/ink7.xml"/><Relationship Id="rId12" Type="http://schemas.openxmlformats.org/officeDocument/2006/relationships/image" Target="../media/image72.png"/><Relationship Id="rId17" Type="http://schemas.openxmlformats.org/officeDocument/2006/relationships/customXml" Target="../ink/ink5.xml"/><Relationship Id="rId2" Type="http://schemas.openxmlformats.org/officeDocument/2006/relationships/image" Target="../media/image62.emf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2.xml"/><Relationship Id="rId15" Type="http://schemas.openxmlformats.org/officeDocument/2006/relationships/customXml" Target="../ink/ink4.xml"/><Relationship Id="rId10" Type="http://schemas.openxmlformats.org/officeDocument/2006/relationships/image" Target="../media/image71.png"/><Relationship Id="rId19" Type="http://schemas.openxmlformats.org/officeDocument/2006/relationships/customXml" Target="../ink/ink6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hyperlink" Target="https://www.rdocumentation.org/packages/pheatmap/versions/1.0.12/topics/pheatma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0341-B89E-494E-A47D-3488B51C6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 Multivariate Analysis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BEF0-78C8-F345-958D-7A37F3787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Jang-il Sohn</a:t>
            </a:r>
          </a:p>
        </p:txBody>
      </p:sp>
    </p:spTree>
    <p:extLst>
      <p:ext uri="{BB962C8B-B14F-4D97-AF65-F5344CB8AC3E}">
        <p14:creationId xmlns:p14="http://schemas.microsoft.com/office/powerpoint/2010/main" val="12860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2117-A39D-9B42-9D18-5FA0930E5F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7.2.2 Preprocessing the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817E7-1771-984F-81F0-EC5BB312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823113"/>
            <a:ext cx="70993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1C221-2CD1-FF4C-8C46-B2C66BF6F098}"/>
              </a:ext>
            </a:extLst>
          </p:cNvPr>
          <p:cNvSpPr txBox="1"/>
          <p:nvPr/>
        </p:nvSpPr>
        <p:spPr>
          <a:xfrm>
            <a:off x="6660565" y="1179442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ln>
                  <a:solidFill>
                    <a:srgbClr val="FF0000"/>
                  </a:solidFill>
                </a:ln>
              </a:rPr>
              <a:t>Centering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ABF67-279D-DB4F-B46B-9FDDD4B0030F}"/>
              </a:ext>
            </a:extLst>
          </p:cNvPr>
          <p:cNvSpPr txBox="1"/>
          <p:nvPr/>
        </p:nvSpPr>
        <p:spPr>
          <a:xfrm>
            <a:off x="6077415" y="3328748"/>
            <a:ext cx="143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>
                <a:solidFill>
                  <a:schemeClr val="accent6"/>
                </a:solidFill>
              </a:rPr>
              <a:t>Scaling or</a:t>
            </a:r>
          </a:p>
          <a:p>
            <a:r>
              <a:rPr lang="en-KR" dirty="0">
                <a:solidFill>
                  <a:schemeClr val="accent6"/>
                </a:solidFill>
              </a:rPr>
              <a:t>standardizing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4602C-D3DD-C742-A463-49DC5FABA5AA}"/>
              </a:ext>
            </a:extLst>
          </p:cNvPr>
          <p:cNvSpPr/>
          <p:nvPr/>
        </p:nvSpPr>
        <p:spPr>
          <a:xfrm>
            <a:off x="6200078" y="1823113"/>
            <a:ext cx="758283" cy="492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5B0EE-9B4D-DF4D-AE25-C258D6DBDE0B}"/>
              </a:ext>
            </a:extLst>
          </p:cNvPr>
          <p:cNvSpPr/>
          <p:nvPr/>
        </p:nvSpPr>
        <p:spPr>
          <a:xfrm>
            <a:off x="7757532" y="1828689"/>
            <a:ext cx="758283" cy="492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5C823-8986-444A-B6FC-6C87B3E90992}"/>
              </a:ext>
            </a:extLst>
          </p:cNvPr>
          <p:cNvSpPr/>
          <p:nvPr/>
        </p:nvSpPr>
        <p:spPr>
          <a:xfrm>
            <a:off x="3423424" y="2432714"/>
            <a:ext cx="6279072" cy="7634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F0B66-02EA-1146-BC57-68D97283B999}"/>
              </a:ext>
            </a:extLst>
          </p:cNvPr>
          <p:cNvSpPr txBox="1"/>
          <p:nvPr/>
        </p:nvSpPr>
        <p:spPr>
          <a:xfrm>
            <a:off x="2224583" y="4293563"/>
            <a:ext cx="8362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2800" b="1" i="1" dirty="0"/>
              <a:t>NOTE:</a:t>
            </a:r>
          </a:p>
          <a:p>
            <a:r>
              <a:rPr lang="en-US" sz="2800" dirty="0"/>
              <a:t>If their original scale is relevant, then we can (should) leave the data as is.</a:t>
            </a:r>
            <a:endParaRPr lang="en-KR" sz="2800" dirty="0"/>
          </a:p>
        </p:txBody>
      </p:sp>
    </p:spTree>
    <p:extLst>
      <p:ext uri="{BB962C8B-B14F-4D97-AF65-F5344CB8AC3E}">
        <p14:creationId xmlns:p14="http://schemas.microsoft.com/office/powerpoint/2010/main" val="150763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2117-A39D-9B42-9D18-5FA0930E5F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7.2.2 Preprocessing the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DD152-7288-BD42-81AD-5146187B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93" y="2017627"/>
            <a:ext cx="4809015" cy="4809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D07B72-E312-BC4F-ACFA-C8CCCC2C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3" y="1458067"/>
            <a:ext cx="4809015" cy="4809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CA98F9-8E6D-8F47-A2B3-4D3023689FEE}"/>
              </a:ext>
            </a:extLst>
          </p:cNvPr>
          <p:cNvSpPr txBox="1"/>
          <p:nvPr/>
        </p:nvSpPr>
        <p:spPr>
          <a:xfrm>
            <a:off x="2415654" y="5611895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Before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9B770-F75B-014F-B05B-6DA2A3920D83}"/>
              </a:ext>
            </a:extLst>
          </p:cNvPr>
          <p:cNvSpPr txBox="1"/>
          <p:nvPr/>
        </p:nvSpPr>
        <p:spPr>
          <a:xfrm>
            <a:off x="8300113" y="6274233"/>
            <a:ext cx="117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After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50712-13E1-3A48-949B-D35B66626DD2}"/>
              </a:ext>
            </a:extLst>
          </p:cNvPr>
          <p:cNvSpPr txBox="1"/>
          <p:nvPr/>
        </p:nvSpPr>
        <p:spPr>
          <a:xfrm>
            <a:off x="6736308" y="1015272"/>
            <a:ext cx="55996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</a:rPr>
              <a:t>scaledTurtles</a:t>
            </a:r>
            <a:r>
              <a:rPr lang="en-US" dirty="0">
                <a:effectLst/>
              </a:rPr>
              <a:t> =</a:t>
            </a:r>
            <a:r>
              <a:rPr lang="en-US" dirty="0">
                <a:solidFill>
                  <a:srgbClr val="4E9A06"/>
                </a:solidFill>
                <a:effectLst/>
              </a:rPr>
              <a:t> </a:t>
            </a:r>
            <a:r>
              <a:rPr lang="en-US" b="1" dirty="0">
                <a:solidFill>
                  <a:srgbClr val="204A87"/>
                </a:solidFill>
                <a:effectLst/>
              </a:rPr>
              <a:t>scale</a:t>
            </a:r>
            <a:r>
              <a:rPr lang="en-US" dirty="0">
                <a:effectLst/>
              </a:rPr>
              <a:t>(turtles[, </a:t>
            </a:r>
            <a:r>
              <a:rPr lang="en-US" dirty="0">
                <a:solidFill>
                  <a:srgbClr val="0000CF"/>
                </a:solidFill>
                <a:effectLst/>
              </a:rPr>
              <a:t>-1</a:t>
            </a:r>
            <a:r>
              <a:rPr lang="en-US" dirty="0">
                <a:effectLst/>
              </a:rPr>
              <a:t>])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data.frame</a:t>
            </a:r>
            <a:r>
              <a:rPr lang="en-US" dirty="0"/>
              <a:t>(</a:t>
            </a:r>
            <a:r>
              <a:rPr lang="en-US" dirty="0" err="1"/>
              <a:t>scaledTurtles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sex</a:t>
            </a:r>
            <a:r>
              <a:rPr lang="en-US" dirty="0"/>
              <a:t> = turtles[,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]) </a:t>
            </a:r>
            <a:r>
              <a:rPr lang="en-US" b="1" dirty="0">
                <a:solidFill>
                  <a:srgbClr val="FF0000"/>
                </a:solidFill>
              </a:rPr>
              <a:t>%&gt;%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  </a:t>
            </a:r>
            <a:r>
              <a:rPr lang="en-US" b="1" dirty="0" err="1">
                <a:solidFill>
                  <a:schemeClr val="accent1"/>
                </a:solidFill>
              </a:rPr>
              <a:t>ggplot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aes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width,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height, group = sex))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   </a:t>
            </a:r>
            <a:r>
              <a:rPr lang="en-US" b="1" dirty="0" err="1">
                <a:solidFill>
                  <a:schemeClr val="accent1"/>
                </a:solidFill>
              </a:rPr>
              <a:t>geom_point</a:t>
            </a:r>
            <a:r>
              <a:rPr lang="en-US" dirty="0"/>
              <a:t>(</a:t>
            </a:r>
            <a:r>
              <a:rPr lang="en-US" b="1" dirty="0" err="1">
                <a:solidFill>
                  <a:schemeClr val="accent1"/>
                </a:solidFill>
              </a:rPr>
              <a:t>aes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color</a:t>
            </a:r>
            <a:r>
              <a:rPr lang="en-US" dirty="0"/>
              <a:t> = sex))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coord_fixed</a:t>
            </a:r>
            <a:r>
              <a:rPr lang="en-US" dirty="0"/>
              <a:t>()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6A8AE-BCD9-BA40-AB58-0FF25C108532}"/>
              </a:ext>
            </a:extLst>
          </p:cNvPr>
          <p:cNvSpPr txBox="1"/>
          <p:nvPr/>
        </p:nvSpPr>
        <p:spPr>
          <a:xfrm>
            <a:off x="987416" y="1292271"/>
            <a:ext cx="5599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data.frame</a:t>
            </a:r>
            <a:r>
              <a:rPr lang="en-US" dirty="0"/>
              <a:t>(turtles[,</a:t>
            </a:r>
            <a:r>
              <a:rPr lang="en-US" dirty="0">
                <a:solidFill>
                  <a:schemeClr val="accent1"/>
                </a:solidFill>
              </a:rPr>
              <a:t>-1</a:t>
            </a:r>
            <a:r>
              <a:rPr lang="en-US" dirty="0"/>
              <a:t>], </a:t>
            </a:r>
            <a:r>
              <a:rPr lang="en-US" dirty="0">
                <a:solidFill>
                  <a:schemeClr val="accent1"/>
                </a:solidFill>
              </a:rPr>
              <a:t>sex</a:t>
            </a:r>
            <a:r>
              <a:rPr lang="en-US" dirty="0"/>
              <a:t> = turtles[,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]) </a:t>
            </a:r>
            <a:r>
              <a:rPr lang="en-US" b="1" dirty="0">
                <a:solidFill>
                  <a:srgbClr val="FF0000"/>
                </a:solidFill>
              </a:rPr>
              <a:t>%&gt;%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  </a:t>
            </a:r>
            <a:r>
              <a:rPr lang="en-US" b="1" dirty="0" err="1">
                <a:solidFill>
                  <a:schemeClr val="accent1"/>
                </a:solidFill>
              </a:rPr>
              <a:t>ggplot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aes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width,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height, group = sex))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   </a:t>
            </a:r>
            <a:r>
              <a:rPr lang="en-US" b="1" dirty="0" err="1">
                <a:solidFill>
                  <a:schemeClr val="accent1"/>
                </a:solidFill>
              </a:rPr>
              <a:t>geom_point</a:t>
            </a:r>
            <a:r>
              <a:rPr lang="en-US" dirty="0"/>
              <a:t>(</a:t>
            </a:r>
            <a:r>
              <a:rPr lang="en-US" b="1" dirty="0" err="1">
                <a:solidFill>
                  <a:schemeClr val="accent1"/>
                </a:solidFill>
              </a:rPr>
              <a:t>aes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color</a:t>
            </a:r>
            <a:r>
              <a:rPr lang="en-US" dirty="0"/>
              <a:t> = sex))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coord_fixed</a:t>
            </a:r>
            <a:r>
              <a:rPr lang="en-US" dirty="0"/>
              <a:t>()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69755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9983-CABE-A344-9E46-13C0D7C0A7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7.3 Dimension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987DD-B5E0-6349-8389-BDFDC0A7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626" y="1572465"/>
            <a:ext cx="4595091" cy="4456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16CE4-FD4F-6C42-88EA-A387B5E63BDB}"/>
              </a:ext>
            </a:extLst>
          </p:cNvPr>
          <p:cNvSpPr txBox="1"/>
          <p:nvPr/>
        </p:nvSpPr>
        <p:spPr>
          <a:xfrm>
            <a:off x="5978294" y="5817569"/>
            <a:ext cx="469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Principal components (</a:t>
            </a:r>
            <a:r>
              <a:rPr lang="en-KR" sz="2400" dirty="0">
                <a:solidFill>
                  <a:srgbClr val="FF0000"/>
                </a:solidFill>
              </a:rPr>
              <a:t>PCs</a:t>
            </a:r>
            <a:r>
              <a:rPr lang="en-KR" dirty="0"/>
              <a:t>) are </a:t>
            </a:r>
            <a:r>
              <a:rPr lang="en-KR" sz="2400" dirty="0">
                <a:solidFill>
                  <a:srgbClr val="FF0000"/>
                </a:solidFill>
              </a:rPr>
              <a:t>orthogonal</a:t>
            </a:r>
            <a:r>
              <a:rPr lang="en-KR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0A68F-D82B-8B41-92A4-CE2723C7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06" y="1983045"/>
            <a:ext cx="3835763" cy="3635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81588-76DC-CB4C-852E-4B40CE629F18}"/>
              </a:ext>
            </a:extLst>
          </p:cNvPr>
          <p:cNvSpPr txBox="1"/>
          <p:nvPr/>
        </p:nvSpPr>
        <p:spPr>
          <a:xfrm>
            <a:off x="1392072" y="5909902"/>
            <a:ext cx="34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These features are not orthogonal.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B3BE4-E14F-B243-AC2F-1E07A2E46B6C}"/>
              </a:ext>
            </a:extLst>
          </p:cNvPr>
          <p:cNvSpPr txBox="1"/>
          <p:nvPr/>
        </p:nvSpPr>
        <p:spPr>
          <a:xfrm>
            <a:off x="1392072" y="938454"/>
            <a:ext cx="539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Principal Component Analysis (</a:t>
            </a:r>
            <a:r>
              <a:rPr lang="en-US" sz="2800" b="1" dirty="0"/>
              <a:t>PCA</a:t>
            </a:r>
            <a:r>
              <a:rPr lang="en-US" sz="2800" dirty="0"/>
              <a:t>)</a:t>
            </a:r>
            <a:endParaRPr lang="en-KR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5ED14479-7A97-6C41-9D78-5AAAF54AE615}"/>
                  </a:ext>
                </a:extLst>
              </p14:cNvPr>
              <p14:cNvContentPartPr/>
              <p14:nvPr/>
            </p14:nvContentPartPr>
            <p14:xfrm>
              <a:off x="1549800" y="1464480"/>
              <a:ext cx="9052920" cy="42746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5ED14479-7A97-6C41-9D78-5AAAF54AE6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3600" y="1442520"/>
                <a:ext cx="9090720" cy="43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395182E5-5CEF-A445-9B42-C9C0CE6C03BD}"/>
              </a:ext>
            </a:extLst>
          </p:cNvPr>
          <p:cNvGrpSpPr/>
          <p:nvPr/>
        </p:nvGrpSpPr>
        <p:grpSpPr>
          <a:xfrm>
            <a:off x="6955221" y="2884403"/>
            <a:ext cx="3303720" cy="2223000"/>
            <a:chOff x="6955221" y="2884403"/>
            <a:chExt cx="3303720" cy="22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D1F8ECBA-05C8-DE47-80C2-C119127F892C}"/>
                    </a:ext>
                  </a:extLst>
                </p14:cNvPr>
                <p14:cNvContentPartPr/>
                <p14:nvPr/>
              </p14:nvContentPartPr>
              <p14:xfrm>
                <a:off x="6955221" y="2982683"/>
                <a:ext cx="2993760" cy="212472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D1F8ECBA-05C8-DE47-80C2-C119127F89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40101" y="2967563"/>
                  <a:ext cx="3024360" cy="21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71C570C1-89B3-7B44-AB45-98B0417F744C}"/>
                    </a:ext>
                  </a:extLst>
                </p14:cNvPr>
                <p14:cNvContentPartPr/>
                <p14:nvPr/>
              </p14:nvContentPartPr>
              <p14:xfrm>
                <a:off x="9820101" y="2884403"/>
                <a:ext cx="242280" cy="2952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71C570C1-89B3-7B44-AB45-98B0417F74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4981" y="2869283"/>
                  <a:ext cx="272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9E13C41E-1C43-A14D-8684-A841A877EDA7}"/>
                    </a:ext>
                  </a:extLst>
                </p14:cNvPr>
                <p14:cNvContentPartPr/>
                <p14:nvPr/>
              </p14:nvContentPartPr>
              <p14:xfrm>
                <a:off x="9880581" y="3339083"/>
                <a:ext cx="75960" cy="3992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9E13C41E-1C43-A14D-8684-A841A877ED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5461" y="3323603"/>
                  <a:ext cx="106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A68B2D13-2B6A-424E-BCF1-C8E0E9D3FE1E}"/>
                    </a:ext>
                  </a:extLst>
                </p14:cNvPr>
                <p14:cNvContentPartPr/>
                <p14:nvPr/>
              </p14:nvContentPartPr>
              <p14:xfrm>
                <a:off x="9827661" y="3353123"/>
                <a:ext cx="287640" cy="1742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A68B2D13-2B6A-424E-BCF1-C8E0E9D3FE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12541" y="3338003"/>
                  <a:ext cx="318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0DC203C0-D62F-9A4F-9DB9-1C041934142D}"/>
                    </a:ext>
                  </a:extLst>
                </p14:cNvPr>
                <p14:cNvContentPartPr/>
                <p14:nvPr/>
              </p14:nvContentPartPr>
              <p14:xfrm>
                <a:off x="10235901" y="3512963"/>
                <a:ext cx="23040" cy="1962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0DC203C0-D62F-9A4F-9DB9-1C04193414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20781" y="3497483"/>
                  <a:ext cx="536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08BF8C4-1414-9942-8008-DFA1A75184B6}"/>
              </a:ext>
            </a:extLst>
          </p:cNvPr>
          <p:cNvGrpSpPr/>
          <p:nvPr/>
        </p:nvGrpSpPr>
        <p:grpSpPr>
          <a:xfrm>
            <a:off x="7212261" y="2771003"/>
            <a:ext cx="1686240" cy="1640880"/>
            <a:chOff x="7212261" y="2771003"/>
            <a:chExt cx="1686240" cy="16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5C85109D-2150-B549-B2C3-053B92C57EE9}"/>
                    </a:ext>
                  </a:extLst>
                </p14:cNvPr>
                <p14:cNvContentPartPr/>
                <p14:nvPr/>
              </p14:nvContentPartPr>
              <p14:xfrm>
                <a:off x="7824621" y="2771003"/>
                <a:ext cx="1073880" cy="16408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5C85109D-2150-B549-B2C3-053B92C57E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9141" y="2755883"/>
                  <a:ext cx="1104480" cy="16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12E3CEE9-7684-3B49-81F8-59B8582906A3}"/>
                    </a:ext>
                  </a:extLst>
                </p14:cNvPr>
                <p14:cNvContentPartPr/>
                <p14:nvPr/>
              </p14:nvContentPartPr>
              <p14:xfrm>
                <a:off x="7862421" y="2794763"/>
                <a:ext cx="38160" cy="2869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12E3CEE9-7684-3B49-81F8-59B8582906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46941" y="2779283"/>
                  <a:ext cx="68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FA86EBDA-C70E-FD44-9A51-CA1408CA3CB8}"/>
                    </a:ext>
                  </a:extLst>
                </p14:cNvPr>
                <p14:cNvContentPartPr/>
                <p14:nvPr/>
              </p14:nvContentPartPr>
              <p14:xfrm>
                <a:off x="7801941" y="2793683"/>
                <a:ext cx="484200" cy="1213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FA86EBDA-C70E-FD44-9A51-CA1408CA3C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86461" y="2778563"/>
                  <a:ext cx="514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37518CC2-E70C-E24C-B870-13F2EFBC861D}"/>
                    </a:ext>
                  </a:extLst>
                </p14:cNvPr>
                <p14:cNvContentPartPr/>
                <p14:nvPr/>
              </p14:nvContentPartPr>
              <p14:xfrm>
                <a:off x="7296141" y="3103643"/>
                <a:ext cx="203760" cy="3927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37518CC2-E70C-E24C-B870-13F2EFBC86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1021" y="3088523"/>
                  <a:ext cx="2340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6D903302-C006-EC48-BDF6-C9AFCF7EBD7D}"/>
                    </a:ext>
                  </a:extLst>
                </p14:cNvPr>
                <p14:cNvContentPartPr/>
                <p14:nvPr/>
              </p14:nvContentPartPr>
              <p14:xfrm>
                <a:off x="7212261" y="3050723"/>
                <a:ext cx="249840" cy="3103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6D903302-C006-EC48-BDF6-C9AFCF7EBD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97141" y="3035603"/>
                  <a:ext cx="280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EF2F0DF6-22BE-6D40-83C0-6EE976C0FE20}"/>
                    </a:ext>
                  </a:extLst>
                </p14:cNvPr>
                <p14:cNvContentPartPr/>
                <p14:nvPr/>
              </p14:nvContentPartPr>
              <p14:xfrm>
                <a:off x="7484421" y="3028043"/>
                <a:ext cx="257400" cy="3852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EF2F0DF6-22BE-6D40-83C0-6EE976C0FE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68941" y="3012923"/>
                  <a:ext cx="2880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33FC595-EB5E-D249-AB3A-43E2C78D34D9}"/>
                    </a:ext>
                  </a:extLst>
                </p14:cNvPr>
                <p14:cNvContentPartPr/>
                <p14:nvPr/>
              </p14:nvContentPartPr>
              <p14:xfrm>
                <a:off x="7711941" y="3209483"/>
                <a:ext cx="279360" cy="1054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33FC595-EB5E-D249-AB3A-43E2C78D34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6821" y="3194363"/>
                  <a:ext cx="3096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44AE7CF-3F2A-4D48-83CD-A15CFBEF446F}"/>
              </a:ext>
            </a:extLst>
          </p:cNvPr>
          <p:cNvGrpSpPr/>
          <p:nvPr/>
        </p:nvGrpSpPr>
        <p:grpSpPr>
          <a:xfrm>
            <a:off x="1550181" y="3458963"/>
            <a:ext cx="2034000" cy="2011320"/>
            <a:chOff x="1550181" y="3458963"/>
            <a:chExt cx="2034000" cy="20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35F9D639-6007-964B-AF8A-DFD8D1E55B76}"/>
                    </a:ext>
                  </a:extLst>
                </p14:cNvPr>
                <p14:cNvContentPartPr/>
                <p14:nvPr/>
              </p14:nvContentPartPr>
              <p14:xfrm>
                <a:off x="1550181" y="3458963"/>
                <a:ext cx="1005840" cy="9000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35F9D639-6007-964B-AF8A-DFD8D1E55B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29661" y="3438803"/>
                  <a:ext cx="104652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F5742119-D740-C046-A5F0-BFEB2C91F1BB}"/>
                    </a:ext>
                  </a:extLst>
                </p14:cNvPr>
                <p14:cNvContentPartPr/>
                <p14:nvPr/>
              </p14:nvContentPartPr>
              <p14:xfrm>
                <a:off x="1712901" y="4766843"/>
                <a:ext cx="653760" cy="6732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F5742119-D740-C046-A5F0-BFEB2C91F1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97781" y="4751723"/>
                  <a:ext cx="6843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9416526F-753B-C34B-AE9D-D6A6A01F2356}"/>
                    </a:ext>
                  </a:extLst>
                </p14:cNvPr>
                <p14:cNvContentPartPr/>
                <p14:nvPr/>
              </p14:nvContentPartPr>
              <p14:xfrm>
                <a:off x="2933661" y="4736603"/>
                <a:ext cx="650520" cy="7336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9416526F-753B-C34B-AE9D-D6A6A01F23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18181" y="4721483"/>
                  <a:ext cx="681120" cy="76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828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7650A-0376-BC43-B623-978D3B9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90" y="1620073"/>
            <a:ext cx="4417951" cy="4417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B2F36-7313-4C48-89FB-102AFF49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9" y="1718722"/>
            <a:ext cx="4220655" cy="4220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C9ACC-F726-0F49-B78A-7FB9D0257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53" y="3293092"/>
            <a:ext cx="1473200" cy="58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9F5AE-1E06-D847-9B2A-96640C900974}"/>
              </a:ext>
            </a:extLst>
          </p:cNvPr>
          <p:cNvSpPr txBox="1"/>
          <p:nvPr/>
        </p:nvSpPr>
        <p:spPr>
          <a:xfrm>
            <a:off x="5063602" y="2593527"/>
            <a:ext cx="206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Minimizing variance</a:t>
            </a:r>
          </a:p>
          <a:p>
            <a:r>
              <a:rPr lang="en-KR" dirty="0"/>
              <a:t>to PC (projection)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43056-5856-4841-BEE0-D508308E1206}"/>
              </a:ext>
            </a:extLst>
          </p:cNvPr>
          <p:cNvSpPr txBox="1"/>
          <p:nvPr/>
        </p:nvSpPr>
        <p:spPr>
          <a:xfrm>
            <a:off x="5063600" y="4562852"/>
            <a:ext cx="21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Maximizing variance</a:t>
            </a:r>
          </a:p>
          <a:p>
            <a:r>
              <a:rPr lang="en-KR" dirty="0"/>
              <a:t>along PC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FDB34-8414-3B43-A985-6EF77925A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903" y="5209183"/>
            <a:ext cx="596900" cy="584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6F4E14-0E14-C24B-8518-ADB536159802}"/>
              </a:ext>
            </a:extLst>
          </p:cNvPr>
          <p:cNvCxnSpPr/>
          <p:nvPr/>
        </p:nvCxnSpPr>
        <p:spPr>
          <a:xfrm flipV="1">
            <a:off x="1686669" y="1898897"/>
            <a:ext cx="2244437" cy="2327564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F9413-09FA-8A4D-BE93-CF7313209655}"/>
              </a:ext>
            </a:extLst>
          </p:cNvPr>
          <p:cNvSpPr/>
          <p:nvPr/>
        </p:nvSpPr>
        <p:spPr>
          <a:xfrm>
            <a:off x="5043048" y="4562852"/>
            <a:ext cx="2085350" cy="13985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27F68-05EE-D341-8D06-6CD8D9BA8EDE}"/>
              </a:ext>
            </a:extLst>
          </p:cNvPr>
          <p:cNvSpPr/>
          <p:nvPr/>
        </p:nvSpPr>
        <p:spPr>
          <a:xfrm>
            <a:off x="5043048" y="2568120"/>
            <a:ext cx="2085350" cy="13985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0D9308-45A4-AC43-ABC5-E9DC3F45F6A9}"/>
              </a:ext>
            </a:extLst>
          </p:cNvPr>
          <p:cNvCxnSpPr>
            <a:cxnSpLocks/>
          </p:cNvCxnSpPr>
          <p:nvPr/>
        </p:nvCxnSpPr>
        <p:spPr>
          <a:xfrm flipH="1" flipV="1">
            <a:off x="4427338" y="1655698"/>
            <a:ext cx="565097" cy="537524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473953C-9B90-8345-A98E-842A90CAC0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7.3 Dimension reduction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72DEC6-9D7D-FB41-A5D5-9AAB61E14BB0}"/>
              </a:ext>
            </a:extLst>
          </p:cNvPr>
          <p:cNvSpPr txBox="1"/>
          <p:nvPr/>
        </p:nvSpPr>
        <p:spPr>
          <a:xfrm>
            <a:off x="1392072" y="938454"/>
            <a:ext cx="539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Principal Component Analysis (</a:t>
            </a:r>
            <a:r>
              <a:rPr lang="en-US" sz="2800" b="1" dirty="0"/>
              <a:t>PCA</a:t>
            </a:r>
            <a:r>
              <a:rPr lang="en-US" sz="2800" dirty="0"/>
              <a:t>)</a:t>
            </a:r>
            <a:endParaRPr lang="en-KR" sz="2800" dirty="0"/>
          </a:p>
        </p:txBody>
      </p:sp>
    </p:spTree>
    <p:extLst>
      <p:ext uri="{BB962C8B-B14F-4D97-AF65-F5344CB8AC3E}">
        <p14:creationId xmlns:p14="http://schemas.microsoft.com/office/powerpoint/2010/main" val="184711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7650A-0376-BC43-B623-978D3B9C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07" y="1477569"/>
            <a:ext cx="4417951" cy="441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DAC-8C10-EB41-B45B-F8BCDE0CA46E}"/>
              </a:ext>
            </a:extLst>
          </p:cNvPr>
          <p:cNvSpPr txBox="1"/>
          <p:nvPr/>
        </p:nvSpPr>
        <p:spPr>
          <a:xfrm>
            <a:off x="1041070" y="836827"/>
            <a:ext cx="1010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We do not need to calculate variances for all possible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CC6EB-FE9D-254B-86BB-4998BB43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42" y="5567235"/>
            <a:ext cx="4140200" cy="939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401768-4CA7-5543-A1CC-69C839B5315F}"/>
              </a:ext>
            </a:extLst>
          </p:cNvPr>
          <p:cNvSpPr txBox="1"/>
          <p:nvPr/>
        </p:nvSpPr>
        <p:spPr>
          <a:xfrm>
            <a:off x="5539117" y="5375970"/>
            <a:ext cx="18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Covariance matrix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BD8FAA-8EF1-FD42-A0C4-B031AEB59260}"/>
              </a:ext>
            </a:extLst>
          </p:cNvPr>
          <p:cNvSpPr txBox="1"/>
          <p:nvPr/>
        </p:nvSpPr>
        <p:spPr>
          <a:xfrm>
            <a:off x="5596555" y="1527407"/>
            <a:ext cx="2850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600" dirty="0"/>
              <a:t>Pearson’s correlation coefficient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BB9433-7D65-3B4E-90D2-4CBF6AFE5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435" y="1353023"/>
            <a:ext cx="2021607" cy="587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84036-662B-394C-8592-FC60CD48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555" y="2132131"/>
            <a:ext cx="5170598" cy="290846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00FA730-A0EC-514E-942A-554CC7DDB39C}"/>
              </a:ext>
            </a:extLst>
          </p:cNvPr>
          <p:cNvSpPr/>
          <p:nvPr/>
        </p:nvSpPr>
        <p:spPr>
          <a:xfrm rot="2661394">
            <a:off x="8871601" y="3568305"/>
            <a:ext cx="213756" cy="736283"/>
          </a:xfrm>
          <a:prstGeom prst="ellipse">
            <a:avLst/>
          </a:prstGeom>
          <a:solidFill>
            <a:srgbClr val="FF0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4D6CDC-E920-E346-A83F-0A4377A23705}"/>
              </a:ext>
            </a:extLst>
          </p:cNvPr>
          <p:cNvSpPr/>
          <p:nvPr/>
        </p:nvSpPr>
        <p:spPr>
          <a:xfrm rot="2661394">
            <a:off x="9455870" y="3613464"/>
            <a:ext cx="213756" cy="736283"/>
          </a:xfrm>
          <a:prstGeom prst="ellipse">
            <a:avLst/>
          </a:prstGeom>
          <a:solidFill>
            <a:srgbClr val="FF0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DCED26-ADE8-3446-8B2B-083CAE637FC5}"/>
              </a:ext>
            </a:extLst>
          </p:cNvPr>
          <p:cNvSpPr/>
          <p:nvPr/>
        </p:nvSpPr>
        <p:spPr>
          <a:xfrm rot="2933492">
            <a:off x="8842920" y="3017521"/>
            <a:ext cx="213756" cy="736283"/>
          </a:xfrm>
          <a:prstGeom prst="ellipse">
            <a:avLst/>
          </a:prstGeom>
          <a:solidFill>
            <a:srgbClr val="FF0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032A3-1611-AE46-BAA6-20A28A52214B}"/>
              </a:ext>
            </a:extLst>
          </p:cNvPr>
          <p:cNvSpPr txBox="1"/>
          <p:nvPr/>
        </p:nvSpPr>
        <p:spPr>
          <a:xfrm>
            <a:off x="8574576" y="4288159"/>
            <a:ext cx="121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Covariance</a:t>
            </a:r>
          </a:p>
        </p:txBody>
      </p:sp>
    </p:spTree>
    <p:extLst>
      <p:ext uri="{BB962C8B-B14F-4D97-AF65-F5344CB8AC3E}">
        <p14:creationId xmlns:p14="http://schemas.microsoft.com/office/powerpoint/2010/main" val="83088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C079F9-1833-4942-BFAB-7AC424D7AF2B}"/>
              </a:ext>
            </a:extLst>
          </p:cNvPr>
          <p:cNvSpPr txBox="1">
            <a:spLocks/>
          </p:cNvSpPr>
          <p:nvPr/>
        </p:nvSpPr>
        <p:spPr>
          <a:xfrm>
            <a:off x="838200" y="365291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Singular value decomposition (SVD)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568B85-04D6-A248-9B43-EEE7C62F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85" y="5446885"/>
            <a:ext cx="4232030" cy="7919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9957F8-4893-3C43-B163-11620FA4384C}"/>
              </a:ext>
            </a:extLst>
          </p:cNvPr>
          <p:cNvSpPr/>
          <p:nvPr/>
        </p:nvSpPr>
        <p:spPr>
          <a:xfrm>
            <a:off x="1565791" y="2078181"/>
            <a:ext cx="1353787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8800" dirty="0"/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54AB3D-AB76-5140-8C94-36421BCC0E26}"/>
              </a:ext>
            </a:extLst>
          </p:cNvPr>
          <p:cNvSpPr/>
          <p:nvPr/>
        </p:nvSpPr>
        <p:spPr>
          <a:xfrm rot="5400000">
            <a:off x="4117007" y="2078181"/>
            <a:ext cx="2826326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KR" sz="8800" dirty="0"/>
              <a:t>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1DDFA2-290E-B345-AC57-D03C6242EB17}"/>
              </a:ext>
            </a:extLst>
          </p:cNvPr>
          <p:cNvSpPr/>
          <p:nvPr/>
        </p:nvSpPr>
        <p:spPr>
          <a:xfrm rot="16200000">
            <a:off x="9165544" y="2075212"/>
            <a:ext cx="1353787" cy="135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KR" sz="8800" dirty="0"/>
              <a:t>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3CDB8-E2BC-E541-A3D1-DAEF29A44532}"/>
              </a:ext>
            </a:extLst>
          </p:cNvPr>
          <p:cNvSpPr/>
          <p:nvPr/>
        </p:nvSpPr>
        <p:spPr>
          <a:xfrm>
            <a:off x="7411973" y="2078181"/>
            <a:ext cx="1353787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8800" dirty="0"/>
              <a:t>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0F0A44-AC09-2B46-B038-3651163D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64" y="3372983"/>
            <a:ext cx="405689" cy="1690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9694D1-A180-CC48-9FA0-623A13CCD3C4}"/>
              </a:ext>
            </a:extLst>
          </p:cNvPr>
          <p:cNvSpPr txBox="1"/>
          <p:nvPr/>
        </p:nvSpPr>
        <p:spPr>
          <a:xfrm>
            <a:off x="1151906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DDD1D-441A-9F41-8EA2-84D7B5046104}"/>
              </a:ext>
            </a:extLst>
          </p:cNvPr>
          <p:cNvSpPr txBox="1"/>
          <p:nvPr/>
        </p:nvSpPr>
        <p:spPr>
          <a:xfrm>
            <a:off x="2089437" y="17415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AF9F-2C1D-E544-97FE-025A7AA01F85}"/>
              </a:ext>
            </a:extLst>
          </p:cNvPr>
          <p:cNvSpPr txBox="1"/>
          <p:nvPr/>
        </p:nvSpPr>
        <p:spPr>
          <a:xfrm>
            <a:off x="5345664" y="174150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22724-579E-8642-B4E9-3F70E86D1200}"/>
              </a:ext>
            </a:extLst>
          </p:cNvPr>
          <p:cNvSpPr txBox="1"/>
          <p:nvPr/>
        </p:nvSpPr>
        <p:spPr>
          <a:xfrm>
            <a:off x="3795479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9C502-A768-DA46-9C40-C3A901E47432}"/>
              </a:ext>
            </a:extLst>
          </p:cNvPr>
          <p:cNvSpPr txBox="1"/>
          <p:nvPr/>
        </p:nvSpPr>
        <p:spPr>
          <a:xfrm>
            <a:off x="7080355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3D83C-A4F5-D043-9DD4-021E111A46DE}"/>
              </a:ext>
            </a:extLst>
          </p:cNvPr>
          <p:cNvSpPr txBox="1"/>
          <p:nvPr/>
        </p:nvSpPr>
        <p:spPr>
          <a:xfrm>
            <a:off x="7935619" y="17415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D315F-29DA-F242-B8CA-36DBFC130AD4}"/>
              </a:ext>
            </a:extLst>
          </p:cNvPr>
          <p:cNvSpPr txBox="1"/>
          <p:nvPr/>
        </p:nvSpPr>
        <p:spPr>
          <a:xfrm>
            <a:off x="9689190" y="17415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5F71A-B8EF-F047-9C18-677ED654E462}"/>
              </a:ext>
            </a:extLst>
          </p:cNvPr>
          <p:cNvSpPr txBox="1"/>
          <p:nvPr/>
        </p:nvSpPr>
        <p:spPr>
          <a:xfrm>
            <a:off x="8918144" y="25454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9185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C178AE-0121-E54C-8ACA-D8D25FF57FA8}"/>
              </a:ext>
            </a:extLst>
          </p:cNvPr>
          <p:cNvSpPr txBox="1">
            <a:spLocks/>
          </p:cNvSpPr>
          <p:nvPr/>
        </p:nvSpPr>
        <p:spPr>
          <a:xfrm>
            <a:off x="838200" y="543541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Rank reduction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568B85-04D6-A248-9B43-EEE7C62F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85" y="5446885"/>
            <a:ext cx="4232030" cy="7919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9957F8-4893-3C43-B163-11620FA4384C}"/>
              </a:ext>
            </a:extLst>
          </p:cNvPr>
          <p:cNvSpPr/>
          <p:nvPr/>
        </p:nvSpPr>
        <p:spPr>
          <a:xfrm>
            <a:off x="1565791" y="2078181"/>
            <a:ext cx="1353787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8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54AB3D-AB76-5140-8C94-36421BCC0E26}"/>
              </a:ext>
            </a:extLst>
          </p:cNvPr>
          <p:cNvSpPr/>
          <p:nvPr/>
        </p:nvSpPr>
        <p:spPr>
          <a:xfrm rot="5400000">
            <a:off x="4117007" y="2078181"/>
            <a:ext cx="2826326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R" sz="8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1DDFA2-290E-B345-AC57-D03C6242EB17}"/>
              </a:ext>
            </a:extLst>
          </p:cNvPr>
          <p:cNvSpPr/>
          <p:nvPr/>
        </p:nvSpPr>
        <p:spPr>
          <a:xfrm rot="16200000">
            <a:off x="9165544" y="2075212"/>
            <a:ext cx="1353787" cy="135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KR" sz="8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0F0A44-AC09-2B46-B038-3651163D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64" y="3372983"/>
            <a:ext cx="405689" cy="1690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9694D1-A180-CC48-9FA0-623A13CCD3C4}"/>
              </a:ext>
            </a:extLst>
          </p:cNvPr>
          <p:cNvSpPr txBox="1"/>
          <p:nvPr/>
        </p:nvSpPr>
        <p:spPr>
          <a:xfrm>
            <a:off x="1151906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DDD1D-441A-9F41-8EA2-84D7B5046104}"/>
              </a:ext>
            </a:extLst>
          </p:cNvPr>
          <p:cNvSpPr txBox="1"/>
          <p:nvPr/>
        </p:nvSpPr>
        <p:spPr>
          <a:xfrm>
            <a:off x="2089437" y="17415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AF9F-2C1D-E544-97FE-025A7AA01F85}"/>
              </a:ext>
            </a:extLst>
          </p:cNvPr>
          <p:cNvSpPr txBox="1"/>
          <p:nvPr/>
        </p:nvSpPr>
        <p:spPr>
          <a:xfrm>
            <a:off x="4394772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22724-579E-8642-B4E9-3F70E86D1200}"/>
              </a:ext>
            </a:extLst>
          </p:cNvPr>
          <p:cNvSpPr txBox="1"/>
          <p:nvPr/>
        </p:nvSpPr>
        <p:spPr>
          <a:xfrm>
            <a:off x="3795479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9C502-A768-DA46-9C40-C3A901E47432}"/>
              </a:ext>
            </a:extLst>
          </p:cNvPr>
          <p:cNvSpPr txBox="1"/>
          <p:nvPr/>
        </p:nvSpPr>
        <p:spPr>
          <a:xfrm>
            <a:off x="7064582" y="22709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3D83C-A4F5-D043-9DD4-021E111A46DE}"/>
              </a:ext>
            </a:extLst>
          </p:cNvPr>
          <p:cNvSpPr txBox="1"/>
          <p:nvPr/>
        </p:nvSpPr>
        <p:spPr>
          <a:xfrm>
            <a:off x="7714738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5F71A-B8EF-F047-9C18-677ED654E462}"/>
              </a:ext>
            </a:extLst>
          </p:cNvPr>
          <p:cNvSpPr txBox="1"/>
          <p:nvPr/>
        </p:nvSpPr>
        <p:spPr>
          <a:xfrm>
            <a:off x="8922971" y="22697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78E0B-7055-ED4F-8FB9-33E155DD465A}"/>
              </a:ext>
            </a:extLst>
          </p:cNvPr>
          <p:cNvSpPr/>
          <p:nvPr/>
        </p:nvSpPr>
        <p:spPr>
          <a:xfrm>
            <a:off x="4975761" y="2075213"/>
            <a:ext cx="1967573" cy="2829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C81A3-9806-7D47-B5F4-50CFE17A80C1}"/>
              </a:ext>
            </a:extLst>
          </p:cNvPr>
          <p:cNvSpPr/>
          <p:nvPr/>
        </p:nvSpPr>
        <p:spPr>
          <a:xfrm rot="16200000">
            <a:off x="6674219" y="2812965"/>
            <a:ext cx="2829296" cy="135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B7CD8A-D8B8-F24E-80AC-FD2FB753CFC0}"/>
              </a:ext>
            </a:extLst>
          </p:cNvPr>
          <p:cNvSpPr/>
          <p:nvPr/>
        </p:nvSpPr>
        <p:spPr>
          <a:xfrm rot="10800000">
            <a:off x="9165542" y="2936931"/>
            <a:ext cx="1353788" cy="492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DB9BF6-087C-D244-9E9A-26CF01619930}"/>
              </a:ext>
            </a:extLst>
          </p:cNvPr>
          <p:cNvSpPr/>
          <p:nvPr/>
        </p:nvSpPr>
        <p:spPr>
          <a:xfrm>
            <a:off x="7412450" y="2075211"/>
            <a:ext cx="863829" cy="86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38E2E-8780-8D4E-80EE-AFBB5463635E}"/>
              </a:ext>
            </a:extLst>
          </p:cNvPr>
          <p:cNvSpPr txBox="1"/>
          <p:nvPr/>
        </p:nvSpPr>
        <p:spPr>
          <a:xfrm>
            <a:off x="1981361" y="2875001"/>
            <a:ext cx="623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2E724-FAFF-5B46-AE26-A408442E686A}"/>
              </a:ext>
            </a:extLst>
          </p:cNvPr>
          <p:cNvSpPr txBox="1"/>
          <p:nvPr/>
        </p:nvSpPr>
        <p:spPr>
          <a:xfrm>
            <a:off x="5241899" y="2885933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7772BF-F878-9B44-AE25-302218CBE520}"/>
              </a:ext>
            </a:extLst>
          </p:cNvPr>
          <p:cNvSpPr txBox="1"/>
          <p:nvPr/>
        </p:nvSpPr>
        <p:spPr>
          <a:xfrm>
            <a:off x="7734646" y="2875001"/>
            <a:ext cx="567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B59E5-5037-F24C-9EB7-20DFB05C0371}"/>
              </a:ext>
            </a:extLst>
          </p:cNvPr>
          <p:cNvSpPr txBox="1"/>
          <p:nvPr/>
        </p:nvSpPr>
        <p:spPr>
          <a:xfrm>
            <a:off x="9511042" y="2176100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V</a:t>
            </a:r>
            <a:r>
              <a:rPr lang="en-KR" sz="6600" i="1" baseline="300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843EB-F00C-AB4F-A186-EE62BC0C4B26}"/>
              </a:ext>
            </a:extLst>
          </p:cNvPr>
          <p:cNvSpPr txBox="1"/>
          <p:nvPr/>
        </p:nvSpPr>
        <p:spPr>
          <a:xfrm>
            <a:off x="5421114" y="1164634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3200" dirty="0"/>
              <a:t>n </a:t>
            </a:r>
            <a:r>
              <a:rPr lang="en-KR" sz="3200" dirty="0">
                <a:sym typeface="Wingdings" pitchFamily="2" charset="2"/>
              </a:rPr>
              <a:t> p</a:t>
            </a:r>
            <a:endParaRPr lang="en-KR" sz="3200" dirty="0"/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816BF27-3BC3-CA43-A83C-F4D152839CD3}"/>
              </a:ext>
            </a:extLst>
          </p:cNvPr>
          <p:cNvGraphicFramePr>
            <a:graphicFrameLocks noGrp="1"/>
          </p:cNvGraphicFramePr>
          <p:nvPr/>
        </p:nvGraphicFramePr>
        <p:xfrm>
          <a:off x="7427126" y="2089572"/>
          <a:ext cx="853880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470">
                  <a:extLst>
                    <a:ext uri="{9D8B030D-6E8A-4147-A177-3AD203B41FA5}">
                      <a16:colId xmlns:a16="http://schemas.microsoft.com/office/drawing/2014/main" val="2618085725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674649181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3713661319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418377270"/>
                    </a:ext>
                  </a:extLst>
                </a:gridCol>
              </a:tblGrid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30747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44197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81212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7522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90E5D4B-236C-5D4E-806E-BC9B4CC0CB2A}"/>
              </a:ext>
            </a:extLst>
          </p:cNvPr>
          <p:cNvSpPr txBox="1"/>
          <p:nvPr/>
        </p:nvSpPr>
        <p:spPr>
          <a:xfrm>
            <a:off x="9752576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008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C178AE-0121-E54C-8ACA-D8D25FF57F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How to solve SVD manually?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052DF-315E-454F-83CB-CBE69102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28" y="2301608"/>
            <a:ext cx="16891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0467C-2E92-8C48-BFE6-AED71AAD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70" y="2301608"/>
            <a:ext cx="1663700" cy="406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3A94A19-F9B0-3B4D-A470-049D4DB1D6E7}"/>
              </a:ext>
            </a:extLst>
          </p:cNvPr>
          <p:cNvGrpSpPr/>
          <p:nvPr/>
        </p:nvGrpSpPr>
        <p:grpSpPr>
          <a:xfrm>
            <a:off x="3427447" y="4111794"/>
            <a:ext cx="4274068" cy="2247998"/>
            <a:chOff x="3796031" y="4420951"/>
            <a:chExt cx="2082800" cy="10954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E8AAFB-C338-A746-8C61-08112373015D}"/>
                </a:ext>
              </a:extLst>
            </p:cNvPr>
            <p:cNvSpPr/>
            <p:nvPr/>
          </p:nvSpPr>
          <p:spPr>
            <a:xfrm>
              <a:off x="3849134" y="5028780"/>
              <a:ext cx="171120" cy="48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D21BE5-E6B3-294B-8BDB-5A17121B99A2}"/>
                </a:ext>
              </a:extLst>
            </p:cNvPr>
            <p:cNvSpPr/>
            <p:nvPr/>
          </p:nvSpPr>
          <p:spPr>
            <a:xfrm rot="16200000">
              <a:off x="4304548" y="4871727"/>
              <a:ext cx="171120" cy="48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E53BBC-622C-3B4F-8C4E-2DD3832122D2}"/>
                </a:ext>
              </a:extLst>
            </p:cNvPr>
            <p:cNvSpPr/>
            <p:nvPr/>
          </p:nvSpPr>
          <p:spPr>
            <a:xfrm rot="16200000">
              <a:off x="5390131" y="5034075"/>
              <a:ext cx="482095" cy="482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F043FE-A08C-A441-B3EC-86025DB5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9181" y="5217027"/>
              <a:ext cx="304800" cy="127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C9CC59-A63B-C94E-89EE-51804E0B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6031" y="4420951"/>
              <a:ext cx="2082800" cy="4064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B446E7F-C4D7-8C45-8608-51C7E2238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747" y="1298762"/>
            <a:ext cx="2171700" cy="40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873613-5A17-5A41-8A8D-BC0B161DB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112" y="1622207"/>
            <a:ext cx="4305300" cy="1930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F63C5A-133D-8249-9AFB-F4DB6A11E93A}"/>
              </a:ext>
            </a:extLst>
          </p:cNvPr>
          <p:cNvSpPr txBox="1"/>
          <p:nvPr/>
        </p:nvSpPr>
        <p:spPr>
          <a:xfrm>
            <a:off x="2202754" y="2757324"/>
            <a:ext cx="1523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orthonormal</a:t>
            </a:r>
            <a:endParaRPr lang="en-K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BEED0-ED57-A548-95D4-397F34A69D3C}"/>
              </a:ext>
            </a:extLst>
          </p:cNvPr>
          <p:cNvSpPr txBox="1"/>
          <p:nvPr/>
        </p:nvSpPr>
        <p:spPr>
          <a:xfrm>
            <a:off x="4295970" y="2757324"/>
            <a:ext cx="1523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orthonormal</a:t>
            </a:r>
            <a:endParaRPr lang="en-K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E23C0-7EB6-4E4F-AA05-2EE5EFD4CF2D}"/>
              </a:ext>
            </a:extLst>
          </p:cNvPr>
          <p:cNvSpPr txBox="1"/>
          <p:nvPr/>
        </p:nvSpPr>
        <p:spPr>
          <a:xfrm>
            <a:off x="6394186" y="2758508"/>
            <a:ext cx="1523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orthogonal</a:t>
            </a:r>
            <a:endParaRPr lang="en-K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707115-5D8D-1E45-A284-37A45DF8B44E}"/>
              </a:ext>
            </a:extLst>
          </p:cNvPr>
          <p:cNvSpPr txBox="1"/>
          <p:nvPr/>
        </p:nvSpPr>
        <p:spPr>
          <a:xfrm>
            <a:off x="956908" y="4114761"/>
            <a:ext cx="1562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Covariance</a:t>
            </a:r>
          </a:p>
          <a:p>
            <a:r>
              <a:rPr lang="en-KR" sz="2400" dirty="0"/>
              <a:t>matrix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9CF93D-DBFF-B141-8C7E-325251EDE3B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519131" y="4530260"/>
            <a:ext cx="580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7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E1A9162-90E8-2943-A56C-1CC81F9D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63" y="2968346"/>
            <a:ext cx="5856925" cy="18567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AE798-3607-C04F-B81B-A1FAA35A2B0B}"/>
              </a:ext>
            </a:extLst>
          </p:cNvPr>
          <p:cNvSpPr txBox="1"/>
          <p:nvPr/>
        </p:nvSpPr>
        <p:spPr>
          <a:xfrm>
            <a:off x="1831629" y="2576204"/>
            <a:ext cx="208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Eigenvalue equation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2A66C8-D3F9-9A42-9C79-D0F3E341856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How to solve SVD manually?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98DDE-EE6E-DF48-8480-9E0709C5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29" y="1176919"/>
            <a:ext cx="4831785" cy="11111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6F0EB5-0D24-B947-AB9D-819BE5814E70}"/>
              </a:ext>
            </a:extLst>
          </p:cNvPr>
          <p:cNvSpPr txBox="1"/>
          <p:nvPr/>
        </p:nvSpPr>
        <p:spPr>
          <a:xfrm>
            <a:off x="5517372" y="2591961"/>
            <a:ext cx="128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Eigenvalues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1A07C-757A-2D4B-942E-1CDE7B267DBD}"/>
              </a:ext>
            </a:extLst>
          </p:cNvPr>
          <p:cNvSpPr txBox="1"/>
          <p:nvPr/>
        </p:nvSpPr>
        <p:spPr>
          <a:xfrm>
            <a:off x="1449890" y="5845257"/>
            <a:ext cx="14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Eigen vectors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5A0844-16CA-3844-A789-0F46C643D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69" y="4982120"/>
            <a:ext cx="3763631" cy="13979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486238-96B4-BD4F-A3CC-562BC70BD834}"/>
              </a:ext>
            </a:extLst>
          </p:cNvPr>
          <p:cNvSpPr txBox="1"/>
          <p:nvPr/>
        </p:nvSpPr>
        <p:spPr>
          <a:xfrm>
            <a:off x="3089922" y="637630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i="1" dirty="0"/>
              <a:t>V</a:t>
            </a:r>
            <a:r>
              <a:rPr lang="en-KR" i="1" baseline="-25000" dirty="0"/>
              <a:t>1</a:t>
            </a:r>
            <a:r>
              <a:rPr lang="en-KR" i="1" dirty="0"/>
              <a:t>=PC</a:t>
            </a:r>
            <a:r>
              <a:rPr lang="en-KR" i="1" baseline="-250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95E7B-4364-F84B-97F9-B73D058ACDDB}"/>
              </a:ext>
            </a:extLst>
          </p:cNvPr>
          <p:cNvSpPr txBox="1"/>
          <p:nvPr/>
        </p:nvSpPr>
        <p:spPr>
          <a:xfrm>
            <a:off x="3974620" y="638004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i="1" dirty="0"/>
              <a:t>V</a:t>
            </a:r>
            <a:r>
              <a:rPr lang="en-KR" i="1" baseline="-25000" dirty="0"/>
              <a:t>2</a:t>
            </a:r>
            <a:r>
              <a:rPr lang="en-KR" i="1" dirty="0"/>
              <a:t>=PC</a:t>
            </a:r>
            <a:r>
              <a:rPr lang="en-KR" i="1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FB4B0C-CF9F-8441-8534-5A40A0C5BBB1}"/>
              </a:ext>
            </a:extLst>
          </p:cNvPr>
          <p:cNvSpPr txBox="1"/>
          <p:nvPr/>
        </p:nvSpPr>
        <p:spPr>
          <a:xfrm>
            <a:off x="4793609" y="637630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i="1" dirty="0"/>
              <a:t>V</a:t>
            </a:r>
            <a:r>
              <a:rPr lang="en-KR" i="1" baseline="-25000" dirty="0"/>
              <a:t>3</a:t>
            </a:r>
            <a:r>
              <a:rPr lang="en-KR" i="1" dirty="0"/>
              <a:t>=PC</a:t>
            </a:r>
            <a:r>
              <a:rPr lang="en-KR" i="1" baseline="-25000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3995D0-E7D6-B741-A665-496B551F2F03}"/>
              </a:ext>
            </a:extLst>
          </p:cNvPr>
          <p:cNvSpPr txBox="1"/>
          <p:nvPr/>
        </p:nvSpPr>
        <p:spPr>
          <a:xfrm>
            <a:off x="5189886" y="3736157"/>
            <a:ext cx="158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KR" dirty="0"/>
              <a:t>ingluar values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4D5F0D4-405C-3C46-AADE-CD7139F9D894}"/>
              </a:ext>
            </a:extLst>
          </p:cNvPr>
          <p:cNvSpPr/>
          <p:nvPr/>
        </p:nvSpPr>
        <p:spPr>
          <a:xfrm>
            <a:off x="5854590" y="6418921"/>
            <a:ext cx="818041" cy="28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EDEC5-FB33-DC48-8D32-937E6449C074}"/>
              </a:ext>
            </a:extLst>
          </p:cNvPr>
          <p:cNvSpPr txBox="1"/>
          <p:nvPr/>
        </p:nvSpPr>
        <p:spPr>
          <a:xfrm>
            <a:off x="6993264" y="6376758"/>
            <a:ext cx="25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Principal component (PC)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F3BEB6-5838-F646-8EB0-392F4DFCA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263" y="4111615"/>
            <a:ext cx="2207995" cy="2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9A47E1-8ABE-3B4B-BF44-9398750E7E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 The inner workings of PCA: rank 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2EE95-9928-054C-AE6C-42DE6D00ABC1}"/>
              </a:ext>
            </a:extLst>
          </p:cNvPr>
          <p:cNvSpPr txBox="1"/>
          <p:nvPr/>
        </p:nvSpPr>
        <p:spPr>
          <a:xfrm>
            <a:off x="1044560" y="1093977"/>
            <a:ext cx="48279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RANK?</a:t>
            </a:r>
          </a:p>
          <a:p>
            <a:r>
              <a:rPr lang="en-US" sz="2400" dirty="0"/>
              <a:t>The number of independent columns</a:t>
            </a:r>
          </a:p>
          <a:p>
            <a:r>
              <a:rPr lang="en-US" sz="2400" dirty="0"/>
              <a:t>The number of meaningful features.</a:t>
            </a:r>
            <a:endParaRPr lang="en-KR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1007F-F089-5743-B1EA-294C6E03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10" y="2615208"/>
            <a:ext cx="2565400" cy="2349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510479-5465-B841-BE9A-C682EEF988A9}"/>
              </a:ext>
            </a:extLst>
          </p:cNvPr>
          <p:cNvSpPr/>
          <p:nvPr/>
        </p:nvSpPr>
        <p:spPr>
          <a:xfrm>
            <a:off x="2484120" y="3127018"/>
            <a:ext cx="441960" cy="183769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E40ABC-0BC6-1144-B109-EAD0F452EB4F}"/>
              </a:ext>
            </a:extLst>
          </p:cNvPr>
          <p:cNvSpPr/>
          <p:nvPr/>
        </p:nvSpPr>
        <p:spPr>
          <a:xfrm>
            <a:off x="3041015" y="3127018"/>
            <a:ext cx="441960" cy="183769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ABBB9-12C7-2947-89E5-9FBA89BA34A7}"/>
              </a:ext>
            </a:extLst>
          </p:cNvPr>
          <p:cNvSpPr/>
          <p:nvPr/>
        </p:nvSpPr>
        <p:spPr>
          <a:xfrm>
            <a:off x="1927225" y="3127018"/>
            <a:ext cx="441960" cy="183769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F376-BAA3-0A46-9769-7036C00DE5EF}"/>
              </a:ext>
            </a:extLst>
          </p:cNvPr>
          <p:cNvSpPr txBox="1"/>
          <p:nvPr/>
        </p:nvSpPr>
        <p:spPr>
          <a:xfrm>
            <a:off x="1988820" y="521870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85625-DDE2-BC4D-AE59-06ED7BD0D001}"/>
              </a:ext>
            </a:extLst>
          </p:cNvPr>
          <p:cNvSpPr txBox="1"/>
          <p:nvPr/>
        </p:nvSpPr>
        <p:spPr>
          <a:xfrm>
            <a:off x="2484120" y="523799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7ACD0B-83C4-ED4D-A659-34DD43909800}"/>
              </a:ext>
            </a:extLst>
          </p:cNvPr>
          <p:cNvSpPr txBox="1"/>
          <p:nvPr/>
        </p:nvSpPr>
        <p:spPr>
          <a:xfrm>
            <a:off x="3059055" y="523799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7270F-F40C-4E45-B85F-FB377C9EC53A}"/>
              </a:ext>
            </a:extLst>
          </p:cNvPr>
          <p:cNvSpPr txBox="1"/>
          <p:nvPr/>
        </p:nvSpPr>
        <p:spPr>
          <a:xfrm>
            <a:off x="1949077" y="569595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c1:c2:c3=1:2:3</a:t>
            </a:r>
            <a:endParaRPr lang="en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1E23B-E335-FB45-9BED-6F487E12B860}"/>
              </a:ext>
            </a:extLst>
          </p:cNvPr>
          <p:cNvSpPr txBox="1"/>
          <p:nvPr/>
        </p:nvSpPr>
        <p:spPr>
          <a:xfrm>
            <a:off x="4420406" y="569595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Rank(X) =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3A36CB-80EF-554D-9055-20CF2E402E44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494693" y="5880616"/>
            <a:ext cx="925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A014E0-A7A0-1148-B46A-2F0306030C01}"/>
              </a:ext>
            </a:extLst>
          </p:cNvPr>
          <p:cNvSpPr/>
          <p:nvPr/>
        </p:nvSpPr>
        <p:spPr>
          <a:xfrm>
            <a:off x="1783080" y="3184168"/>
            <a:ext cx="1931670" cy="308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5F2133-3531-B841-ABEB-D23E124E8054}"/>
              </a:ext>
            </a:extLst>
          </p:cNvPr>
          <p:cNvSpPr/>
          <p:nvPr/>
        </p:nvSpPr>
        <p:spPr>
          <a:xfrm>
            <a:off x="1783080" y="3611761"/>
            <a:ext cx="1931670" cy="308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1EBBAA-CB92-BA42-AEC1-B2CD7654965C}"/>
              </a:ext>
            </a:extLst>
          </p:cNvPr>
          <p:cNvSpPr/>
          <p:nvPr/>
        </p:nvSpPr>
        <p:spPr>
          <a:xfrm>
            <a:off x="1783080" y="4069715"/>
            <a:ext cx="1931670" cy="308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08E953-0D8F-A149-A2AE-61C401E5315D}"/>
              </a:ext>
            </a:extLst>
          </p:cNvPr>
          <p:cNvSpPr/>
          <p:nvPr/>
        </p:nvSpPr>
        <p:spPr>
          <a:xfrm>
            <a:off x="1783080" y="4478020"/>
            <a:ext cx="1931670" cy="308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ABBA7-EF4E-9340-957F-7395C00B72E9}"/>
              </a:ext>
            </a:extLst>
          </p:cNvPr>
          <p:cNvSpPr txBox="1"/>
          <p:nvPr/>
        </p:nvSpPr>
        <p:spPr>
          <a:xfrm>
            <a:off x="3879162" y="315380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BF4B15-7B0E-7A45-B28C-8F923158A3A3}"/>
              </a:ext>
            </a:extLst>
          </p:cNvPr>
          <p:cNvSpPr txBox="1"/>
          <p:nvPr/>
        </p:nvSpPr>
        <p:spPr>
          <a:xfrm>
            <a:off x="3875405" y="362814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239ED8-A149-8146-BD0F-C89CD499CEDA}"/>
              </a:ext>
            </a:extLst>
          </p:cNvPr>
          <p:cNvSpPr txBox="1"/>
          <p:nvPr/>
        </p:nvSpPr>
        <p:spPr>
          <a:xfrm>
            <a:off x="3881956" y="404586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2BE3DD-6FAE-BA42-B84E-89CC39B79873}"/>
              </a:ext>
            </a:extLst>
          </p:cNvPr>
          <p:cNvSpPr txBox="1"/>
          <p:nvPr/>
        </p:nvSpPr>
        <p:spPr>
          <a:xfrm>
            <a:off x="3875405" y="444765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805FDB-45DE-F041-95C1-9EE0EFFF04FB}"/>
              </a:ext>
            </a:extLst>
          </p:cNvPr>
          <p:cNvSpPr txBox="1"/>
          <p:nvPr/>
        </p:nvSpPr>
        <p:spPr>
          <a:xfrm>
            <a:off x="4066323" y="487643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r1:r2:r3:r4=1:2:3:4</a:t>
            </a:r>
            <a:endParaRPr lang="en-KR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642066-3BAE-1B45-85B6-F0E4F30B0350}"/>
              </a:ext>
            </a:extLst>
          </p:cNvPr>
          <p:cNvCxnSpPr>
            <a:cxnSpLocks/>
            <a:stCxn id="26" idx="2"/>
            <a:endCxn id="15" idx="0"/>
          </p:cNvCxnSpPr>
          <p:nvPr/>
        </p:nvCxnSpPr>
        <p:spPr>
          <a:xfrm>
            <a:off x="5032293" y="5245765"/>
            <a:ext cx="11040" cy="45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7FCEAB-F5AF-EA41-A770-D534CB92162C}"/>
              </a:ext>
            </a:extLst>
          </p:cNvPr>
          <p:cNvSpPr txBox="1"/>
          <p:nvPr/>
        </p:nvSpPr>
        <p:spPr>
          <a:xfrm>
            <a:off x="5904766" y="5682944"/>
            <a:ext cx="30168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Note: Row rank = column rank</a:t>
            </a:r>
          </a:p>
          <a:p>
            <a:pPr lvl="1"/>
            <a:r>
              <a:rPr lang="en-KR" sz="1200" dirty="0"/>
              <a:t>row rank = No. of non-0 row</a:t>
            </a:r>
          </a:p>
          <a:p>
            <a:pPr lvl="1"/>
            <a:r>
              <a:rPr lang="en-KR" sz="1200" dirty="0"/>
              <a:t>col. </a:t>
            </a:r>
            <a:r>
              <a:rPr lang="en-US" sz="1200" dirty="0"/>
              <a:t>R</a:t>
            </a:r>
            <a:r>
              <a:rPr lang="en-KR" sz="1200" dirty="0"/>
              <a:t>ank = No. of basic col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CB983B2-5BE5-424F-8721-883EA304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73" y="2826686"/>
            <a:ext cx="6507438" cy="18787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5895F4-ECEB-914C-AAC1-7016D7DE1565}"/>
              </a:ext>
            </a:extLst>
          </p:cNvPr>
          <p:cNvSpPr txBox="1"/>
          <p:nvPr/>
        </p:nvSpPr>
        <p:spPr>
          <a:xfrm>
            <a:off x="5340373" y="2468781"/>
            <a:ext cx="21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Gaussion elimination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776458-4AC1-D64A-B0F0-BDBD82A276C9}"/>
              </a:ext>
            </a:extLst>
          </p:cNvPr>
          <p:cNvSpPr txBox="1"/>
          <p:nvPr/>
        </p:nvSpPr>
        <p:spPr>
          <a:xfrm>
            <a:off x="5448292" y="4331019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 = 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5DAAB46-AA73-BA45-B038-599ECA046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985" y="4933528"/>
            <a:ext cx="2352151" cy="13090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4D42024-69A9-D848-BE7B-A1B8FD076F3D}"/>
              </a:ext>
            </a:extLst>
          </p:cNvPr>
          <p:cNvSpPr txBox="1"/>
          <p:nvPr/>
        </p:nvSpPr>
        <p:spPr>
          <a:xfrm>
            <a:off x="9052142" y="628596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Rank(R)=3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3CA7EF-3B7D-194A-B09B-F2016E06E0BF}"/>
              </a:ext>
            </a:extLst>
          </p:cNvPr>
          <p:cNvSpPr/>
          <p:nvPr/>
        </p:nvSpPr>
        <p:spPr>
          <a:xfrm>
            <a:off x="9800833" y="5565408"/>
            <a:ext cx="1423427" cy="2981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3727C3-41A2-AE49-9471-6A4FAFCB4A97}"/>
              </a:ext>
            </a:extLst>
          </p:cNvPr>
          <p:cNvSpPr/>
          <p:nvPr/>
        </p:nvSpPr>
        <p:spPr>
          <a:xfrm>
            <a:off x="10664190" y="5052060"/>
            <a:ext cx="285750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0C3C424-694A-BC4B-AC94-EFABBB367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574" y="1054220"/>
            <a:ext cx="2412123" cy="1356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91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6BE2-C8CD-F646-9149-62FF129A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>
                <a:solidFill>
                  <a:schemeClr val="accent1"/>
                </a:solidFill>
              </a:rPr>
              <a:t>7.1 Goals for this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1B18-7783-D84F-A73A-D9DBA0E4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Matrices</a:t>
            </a:r>
          </a:p>
          <a:p>
            <a:pPr fontAlgn="base"/>
            <a:r>
              <a:rPr lang="en-US" dirty="0"/>
              <a:t>Dimension reduction</a:t>
            </a:r>
          </a:p>
          <a:p>
            <a:pPr fontAlgn="base"/>
            <a:r>
              <a:rPr lang="en-US" dirty="0"/>
              <a:t>PCA</a:t>
            </a:r>
          </a:p>
          <a:p>
            <a:pPr fontAlgn="base"/>
            <a:r>
              <a:rPr lang="en-US" dirty="0"/>
              <a:t>Visualize what this decomposition achieves and learn how to choose the number of principal components.</a:t>
            </a:r>
          </a:p>
          <a:p>
            <a:pPr fontAlgn="base"/>
            <a:r>
              <a:rPr lang="en-US" dirty="0"/>
              <a:t>Run through a complete PCA analysis from start to finish.</a:t>
            </a:r>
          </a:p>
          <a:p>
            <a:pPr fontAlgn="base"/>
            <a:r>
              <a:rPr lang="en-US" dirty="0"/>
              <a:t>Project factor covariates onto the PCA map to enable a more useful interpretation of the results.</a:t>
            </a:r>
          </a:p>
        </p:txBody>
      </p:sp>
    </p:spTree>
    <p:extLst>
      <p:ext uri="{BB962C8B-B14F-4D97-AF65-F5344CB8AC3E}">
        <p14:creationId xmlns:p14="http://schemas.microsoft.com/office/powerpoint/2010/main" val="205002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573E5A8-14E1-7C43-936F-A0FFF694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91" y="2031147"/>
            <a:ext cx="2912924" cy="1905651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50BB30C6-D52E-0A4A-9412-3781605F1B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Singular value decomposition (SVD)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A58F8B-6070-B74F-9715-7C909632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58" y="818461"/>
            <a:ext cx="9157023" cy="121268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F31255B-A6E4-924C-9C52-98100202310E}"/>
              </a:ext>
            </a:extLst>
          </p:cNvPr>
          <p:cNvSpPr/>
          <p:nvPr/>
        </p:nvSpPr>
        <p:spPr>
          <a:xfrm>
            <a:off x="1729891" y="877965"/>
            <a:ext cx="590399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8254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73818-2CF9-984D-A8D3-5F519280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19" y="2091587"/>
            <a:ext cx="5642705" cy="4232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32D06B-C0AA-DB49-86EC-BEC273F2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58" y="818461"/>
            <a:ext cx="9157023" cy="1212686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52B82654-AB5C-BB4E-A27E-48F0E35E5BA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090221" y="2400300"/>
            <a:ext cx="8064973" cy="3614604"/>
          </a:xfrm>
          <a:prstGeom prst="bentConnector2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34CAAE07-42CC-D647-9A30-DF064C6E9F43}"/>
              </a:ext>
            </a:extLst>
          </p:cNvPr>
          <p:cNvCxnSpPr>
            <a:cxnSpLocks/>
          </p:cNvCxnSpPr>
          <p:nvPr/>
        </p:nvCxnSpPr>
        <p:spPr>
          <a:xfrm>
            <a:off x="1996440" y="3144909"/>
            <a:ext cx="7461416" cy="2841963"/>
          </a:xfrm>
          <a:prstGeom prst="bentConnector2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748F1F2-DF0C-DB40-BA60-69B624B2886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013946" y="4994910"/>
            <a:ext cx="8665811" cy="1019994"/>
          </a:xfrm>
          <a:prstGeom prst="bentConnector2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B6E299-90EE-B84E-B5B0-2C918F5F766A}"/>
              </a:ext>
            </a:extLst>
          </p:cNvPr>
          <p:cNvSpPr/>
          <p:nvPr/>
        </p:nvSpPr>
        <p:spPr>
          <a:xfrm>
            <a:off x="9337201" y="6014904"/>
            <a:ext cx="52309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1330FE-6181-2146-807D-C0F0620ED1BA}"/>
              </a:ext>
            </a:extLst>
          </p:cNvPr>
          <p:cNvSpPr/>
          <p:nvPr/>
        </p:nvSpPr>
        <p:spPr>
          <a:xfrm>
            <a:off x="9893647" y="6014904"/>
            <a:ext cx="52309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BBB161-A178-CE44-AE8A-212A99614818}"/>
              </a:ext>
            </a:extLst>
          </p:cNvPr>
          <p:cNvSpPr/>
          <p:nvPr/>
        </p:nvSpPr>
        <p:spPr>
          <a:xfrm>
            <a:off x="10418210" y="6014904"/>
            <a:ext cx="52309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31255B-A6E4-924C-9C52-98100202310E}"/>
              </a:ext>
            </a:extLst>
          </p:cNvPr>
          <p:cNvSpPr/>
          <p:nvPr/>
        </p:nvSpPr>
        <p:spPr>
          <a:xfrm>
            <a:off x="2411730" y="1531620"/>
            <a:ext cx="491490" cy="400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5EA911-55D5-1248-B4CB-094F1ECC79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Singular value decomposition (SVD)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55525-239F-DF43-8654-D2AEBEF2FFAB}"/>
              </a:ext>
            </a:extLst>
          </p:cNvPr>
          <p:cNvSpPr/>
          <p:nvPr/>
        </p:nvSpPr>
        <p:spPr>
          <a:xfrm>
            <a:off x="2013946" y="2491740"/>
            <a:ext cx="2615204" cy="354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7D08D-F4CB-3341-84A4-F6CF3C4FE2CC}"/>
              </a:ext>
            </a:extLst>
          </p:cNvPr>
          <p:cNvSpPr txBox="1"/>
          <p:nvPr/>
        </p:nvSpPr>
        <p:spPr>
          <a:xfrm>
            <a:off x="220893" y="275813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Rank=2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C6494018-5BC6-2942-AED8-F2BD0E22D0E4}"/>
              </a:ext>
            </a:extLst>
          </p:cNvPr>
          <p:cNvCxnSpPr>
            <a:cxnSpLocks/>
            <a:stCxn id="9" idx="2"/>
            <a:endCxn id="10" idx="3"/>
          </p:cNvCxnSpPr>
          <p:nvPr/>
        </p:nvCxnSpPr>
        <p:spPr>
          <a:xfrm rot="5400000">
            <a:off x="2162237" y="1783493"/>
            <a:ext cx="96735" cy="2221888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3B215F5-AE55-CB4E-8353-D4317B9B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046" y="5945378"/>
            <a:ext cx="3497545" cy="6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2D06B-C0AA-DB49-86EC-BEC273F2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58" y="818461"/>
            <a:ext cx="9157023" cy="12126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C5EA911-55D5-1248-B4CB-094F1ECC79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Singular value decomposition (SVD)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AB353-BB3A-C444-9078-F70CF635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6" y="2652791"/>
            <a:ext cx="4814748" cy="155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99C50-E197-B94D-A2BB-9E33E006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019" y="2652791"/>
            <a:ext cx="5309722" cy="1777406"/>
          </a:xfrm>
          <a:prstGeom prst="rect">
            <a:avLst/>
          </a:prstGeom>
        </p:spPr>
      </p:pic>
      <p:sp>
        <p:nvSpPr>
          <p:cNvPr id="24" name="Up-Down Arrow 23">
            <a:extLst>
              <a:ext uri="{FF2B5EF4-FFF2-40B4-BE49-F238E27FC236}">
                <a16:creationId xmlns:a16="http://schemas.microsoft.com/office/drawing/2014/main" id="{A3E8A256-3E98-5347-B3B3-F7DC7189B9FC}"/>
              </a:ext>
            </a:extLst>
          </p:cNvPr>
          <p:cNvSpPr/>
          <p:nvPr/>
        </p:nvSpPr>
        <p:spPr>
          <a:xfrm>
            <a:off x="9144000" y="5166360"/>
            <a:ext cx="313856" cy="6629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F765F-27FD-0A4C-AAE6-282700E5D909}"/>
              </a:ext>
            </a:extLst>
          </p:cNvPr>
          <p:cNvSpPr txBox="1"/>
          <p:nvPr/>
        </p:nvSpPr>
        <p:spPr>
          <a:xfrm>
            <a:off x="6092190" y="476631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 ==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60335-4355-B042-BDFD-C68A117D2A56}"/>
              </a:ext>
            </a:extLst>
          </p:cNvPr>
          <p:cNvSpPr txBox="1"/>
          <p:nvPr/>
        </p:nvSpPr>
        <p:spPr>
          <a:xfrm>
            <a:off x="591096" y="4396978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Rank != 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038CB9-02F5-D14F-92C6-4EF7F448F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046" y="5945378"/>
            <a:ext cx="3497545" cy="654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0BD1EA-2A08-CE43-AA3B-83CEE926D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177" y="4396978"/>
            <a:ext cx="29845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7008CC-DCD5-B244-87BC-02AD76345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028" y="4611595"/>
            <a:ext cx="297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C178AE-0121-E54C-8ACA-D8D25FF57FA8}"/>
              </a:ext>
            </a:extLst>
          </p:cNvPr>
          <p:cNvSpPr txBox="1">
            <a:spLocks/>
          </p:cNvSpPr>
          <p:nvPr/>
        </p:nvSpPr>
        <p:spPr>
          <a:xfrm>
            <a:off x="838200" y="543541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Rank reduction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568B85-04D6-A248-9B43-EEE7C62F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85" y="5446885"/>
            <a:ext cx="4232030" cy="7919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9957F8-4893-3C43-B163-11620FA4384C}"/>
              </a:ext>
            </a:extLst>
          </p:cNvPr>
          <p:cNvSpPr/>
          <p:nvPr/>
        </p:nvSpPr>
        <p:spPr>
          <a:xfrm>
            <a:off x="1565791" y="2078181"/>
            <a:ext cx="1353787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8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54AB3D-AB76-5140-8C94-36421BCC0E26}"/>
              </a:ext>
            </a:extLst>
          </p:cNvPr>
          <p:cNvSpPr/>
          <p:nvPr/>
        </p:nvSpPr>
        <p:spPr>
          <a:xfrm rot="5400000">
            <a:off x="4117007" y="2078181"/>
            <a:ext cx="2826326" cy="282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KR" sz="8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1DDFA2-290E-B345-AC57-D03C6242EB17}"/>
              </a:ext>
            </a:extLst>
          </p:cNvPr>
          <p:cNvSpPr/>
          <p:nvPr/>
        </p:nvSpPr>
        <p:spPr>
          <a:xfrm rot="16200000">
            <a:off x="9165544" y="2075212"/>
            <a:ext cx="1353787" cy="135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KR" sz="8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0F0A44-AC09-2B46-B038-3651163D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64" y="3372983"/>
            <a:ext cx="405689" cy="1690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9694D1-A180-CC48-9FA0-623A13CCD3C4}"/>
              </a:ext>
            </a:extLst>
          </p:cNvPr>
          <p:cNvSpPr txBox="1"/>
          <p:nvPr/>
        </p:nvSpPr>
        <p:spPr>
          <a:xfrm>
            <a:off x="1151906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DDD1D-441A-9F41-8EA2-84D7B5046104}"/>
              </a:ext>
            </a:extLst>
          </p:cNvPr>
          <p:cNvSpPr txBox="1"/>
          <p:nvPr/>
        </p:nvSpPr>
        <p:spPr>
          <a:xfrm>
            <a:off x="2089437" y="17415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AF9F-2C1D-E544-97FE-025A7AA01F85}"/>
              </a:ext>
            </a:extLst>
          </p:cNvPr>
          <p:cNvSpPr txBox="1"/>
          <p:nvPr/>
        </p:nvSpPr>
        <p:spPr>
          <a:xfrm>
            <a:off x="4394772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22724-579E-8642-B4E9-3F70E86D1200}"/>
              </a:ext>
            </a:extLst>
          </p:cNvPr>
          <p:cNvSpPr txBox="1"/>
          <p:nvPr/>
        </p:nvSpPr>
        <p:spPr>
          <a:xfrm>
            <a:off x="3795479" y="319446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9C502-A768-DA46-9C40-C3A901E47432}"/>
              </a:ext>
            </a:extLst>
          </p:cNvPr>
          <p:cNvSpPr txBox="1"/>
          <p:nvPr/>
        </p:nvSpPr>
        <p:spPr>
          <a:xfrm>
            <a:off x="7064582" y="22709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3D83C-A4F5-D043-9DD4-021E111A46DE}"/>
              </a:ext>
            </a:extLst>
          </p:cNvPr>
          <p:cNvSpPr txBox="1"/>
          <p:nvPr/>
        </p:nvSpPr>
        <p:spPr>
          <a:xfrm>
            <a:off x="7714738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45F71A-B8EF-F047-9C18-677ED654E462}"/>
              </a:ext>
            </a:extLst>
          </p:cNvPr>
          <p:cNvSpPr txBox="1"/>
          <p:nvPr/>
        </p:nvSpPr>
        <p:spPr>
          <a:xfrm>
            <a:off x="8922971" y="22697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78E0B-7055-ED4F-8FB9-33E155DD465A}"/>
              </a:ext>
            </a:extLst>
          </p:cNvPr>
          <p:cNvSpPr/>
          <p:nvPr/>
        </p:nvSpPr>
        <p:spPr>
          <a:xfrm>
            <a:off x="4975761" y="2075213"/>
            <a:ext cx="1967573" cy="2829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C81A3-9806-7D47-B5F4-50CFE17A80C1}"/>
              </a:ext>
            </a:extLst>
          </p:cNvPr>
          <p:cNvSpPr/>
          <p:nvPr/>
        </p:nvSpPr>
        <p:spPr>
          <a:xfrm rot="16200000">
            <a:off x="6674219" y="2812965"/>
            <a:ext cx="2829296" cy="135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B7CD8A-D8B8-F24E-80AC-FD2FB753CFC0}"/>
              </a:ext>
            </a:extLst>
          </p:cNvPr>
          <p:cNvSpPr/>
          <p:nvPr/>
        </p:nvSpPr>
        <p:spPr>
          <a:xfrm rot="10800000">
            <a:off x="9165542" y="2936931"/>
            <a:ext cx="1353788" cy="492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DB9BF6-087C-D244-9E9A-26CF01619930}"/>
              </a:ext>
            </a:extLst>
          </p:cNvPr>
          <p:cNvSpPr/>
          <p:nvPr/>
        </p:nvSpPr>
        <p:spPr>
          <a:xfrm>
            <a:off x="7412450" y="2075211"/>
            <a:ext cx="863829" cy="86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38E2E-8780-8D4E-80EE-AFBB5463635E}"/>
              </a:ext>
            </a:extLst>
          </p:cNvPr>
          <p:cNvSpPr txBox="1"/>
          <p:nvPr/>
        </p:nvSpPr>
        <p:spPr>
          <a:xfrm>
            <a:off x="1981361" y="2875001"/>
            <a:ext cx="623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E2E724-FAFF-5B46-AE26-A408442E686A}"/>
              </a:ext>
            </a:extLst>
          </p:cNvPr>
          <p:cNvSpPr txBox="1"/>
          <p:nvPr/>
        </p:nvSpPr>
        <p:spPr>
          <a:xfrm>
            <a:off x="5241899" y="2885933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7772BF-F878-9B44-AE25-302218CBE520}"/>
              </a:ext>
            </a:extLst>
          </p:cNvPr>
          <p:cNvSpPr txBox="1"/>
          <p:nvPr/>
        </p:nvSpPr>
        <p:spPr>
          <a:xfrm>
            <a:off x="7734646" y="2875001"/>
            <a:ext cx="567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B59E5-5037-F24C-9EB7-20DFB05C0371}"/>
              </a:ext>
            </a:extLst>
          </p:cNvPr>
          <p:cNvSpPr txBox="1"/>
          <p:nvPr/>
        </p:nvSpPr>
        <p:spPr>
          <a:xfrm>
            <a:off x="9511042" y="2176100"/>
            <a:ext cx="8547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6600" i="1" dirty="0"/>
              <a:t>V</a:t>
            </a:r>
            <a:r>
              <a:rPr lang="en-KR" sz="6600" i="1" baseline="300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843EB-F00C-AB4F-A186-EE62BC0C4B26}"/>
              </a:ext>
            </a:extLst>
          </p:cNvPr>
          <p:cNvSpPr txBox="1"/>
          <p:nvPr/>
        </p:nvSpPr>
        <p:spPr>
          <a:xfrm>
            <a:off x="5421114" y="1164634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  <a:r>
              <a:rPr lang="en-KR" sz="3200" dirty="0"/>
              <a:t> </a:t>
            </a:r>
            <a:r>
              <a:rPr lang="en-KR" sz="3200" dirty="0">
                <a:sym typeface="Wingdings" pitchFamily="2" charset="2"/>
              </a:rPr>
              <a:t> p</a:t>
            </a:r>
            <a:endParaRPr lang="en-KR" sz="3200" dirty="0"/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816BF27-3BC3-CA43-A83C-F4D152839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31392"/>
              </p:ext>
            </p:extLst>
          </p:nvPr>
        </p:nvGraphicFramePr>
        <p:xfrm>
          <a:off x="7427126" y="2089572"/>
          <a:ext cx="853880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470">
                  <a:extLst>
                    <a:ext uri="{9D8B030D-6E8A-4147-A177-3AD203B41FA5}">
                      <a16:colId xmlns:a16="http://schemas.microsoft.com/office/drawing/2014/main" val="2618085725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674649181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3713661319"/>
                    </a:ext>
                  </a:extLst>
                </a:gridCol>
                <a:gridCol w="213470">
                  <a:extLst>
                    <a:ext uri="{9D8B030D-6E8A-4147-A177-3AD203B41FA5}">
                      <a16:colId xmlns:a16="http://schemas.microsoft.com/office/drawing/2014/main" val="418377270"/>
                    </a:ext>
                  </a:extLst>
                </a:gridCol>
              </a:tblGrid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30747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44197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81212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R" sz="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7522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90E5D4B-236C-5D4E-806E-BC9B4CC0CB2A}"/>
              </a:ext>
            </a:extLst>
          </p:cNvPr>
          <p:cNvSpPr txBox="1"/>
          <p:nvPr/>
        </p:nvSpPr>
        <p:spPr>
          <a:xfrm>
            <a:off x="9752576" y="17058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9416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C5EA911-55D5-1248-B4CB-094F1ECC79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PCA of the turtles data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20761-2CB3-504A-9758-6FB0C2F75495}"/>
              </a:ext>
            </a:extLst>
          </p:cNvPr>
          <p:cNvSpPr txBox="1"/>
          <p:nvPr/>
        </p:nvSpPr>
        <p:spPr>
          <a:xfrm>
            <a:off x="6096000" y="997114"/>
            <a:ext cx="5642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/>
              <a:t>ggpairs(as.data.frame(scaledTurtles), axisLabels = "none" 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0740F-5501-864A-8006-431A18B6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4337"/>
            <a:ext cx="4809015" cy="4809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B548A-F372-7841-8FB4-4E45DAC55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01" y="1492228"/>
            <a:ext cx="4410219" cy="23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802822-1AE7-3B45-A9A4-FE2F66563F88}"/>
              </a:ext>
            </a:extLst>
          </p:cNvPr>
          <p:cNvSpPr/>
          <p:nvPr/>
        </p:nvSpPr>
        <p:spPr>
          <a:xfrm>
            <a:off x="8510155" y="644236"/>
            <a:ext cx="613063" cy="323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A3EED8-C642-6141-BA56-192D4F5D93EE}"/>
              </a:ext>
            </a:extLst>
          </p:cNvPr>
          <p:cNvSpPr/>
          <p:nvPr/>
        </p:nvSpPr>
        <p:spPr>
          <a:xfrm>
            <a:off x="10590067" y="-91888"/>
            <a:ext cx="613063" cy="323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BDA9-E169-8C40-A3E7-9264C46016A6}"/>
              </a:ext>
            </a:extLst>
          </p:cNvPr>
          <p:cNvSpPr/>
          <p:nvPr/>
        </p:nvSpPr>
        <p:spPr>
          <a:xfrm>
            <a:off x="8740485" y="2213264"/>
            <a:ext cx="1279814" cy="195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C11FB-2CA0-CA41-8905-DC4958BF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48" y="1068639"/>
            <a:ext cx="6203658" cy="297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BFC84-5DB7-2A4C-B029-EDF3C15DA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545" y="662174"/>
            <a:ext cx="4487164" cy="45486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91A4DB8-2C8D-7A48-8E7B-00EF15C9FF2C}"/>
              </a:ext>
            </a:extLst>
          </p:cNvPr>
          <p:cNvSpPr/>
          <p:nvPr/>
        </p:nvSpPr>
        <p:spPr>
          <a:xfrm>
            <a:off x="1205345" y="2449538"/>
            <a:ext cx="758536" cy="583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856F51-A0C4-8745-9ACF-F65F2126ED2C}"/>
              </a:ext>
            </a:extLst>
          </p:cNvPr>
          <p:cNvSpPr txBox="1"/>
          <p:nvPr/>
        </p:nvSpPr>
        <p:spPr>
          <a:xfrm>
            <a:off x="7611340" y="5210806"/>
            <a:ext cx="399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 data are (almost) one-dimensional.</a:t>
            </a:r>
            <a:endParaRPr lang="en-KR" i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96CC51-E390-C247-9F12-2E489349E9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PCA of the turtles data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4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62435D5-627E-7341-89CC-83F4E0CB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6" y="2070203"/>
            <a:ext cx="10652969" cy="27175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FA58AE-4712-AF4A-B179-6F9587FE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85" y="5446885"/>
            <a:ext cx="4232030" cy="791958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952EE9-9C2E-D047-BC9D-6C97325264C6}"/>
              </a:ext>
            </a:extLst>
          </p:cNvPr>
          <p:cNvCxnSpPr/>
          <p:nvPr/>
        </p:nvCxnSpPr>
        <p:spPr>
          <a:xfrm flipH="1">
            <a:off x="5995555" y="5320145"/>
            <a:ext cx="2216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9192B5-C911-9B4E-A378-28956D017F7A}"/>
              </a:ext>
            </a:extLst>
          </p:cNvPr>
          <p:cNvCxnSpPr>
            <a:cxnSpLocks/>
          </p:cNvCxnSpPr>
          <p:nvPr/>
        </p:nvCxnSpPr>
        <p:spPr>
          <a:xfrm>
            <a:off x="2940628" y="3719946"/>
            <a:ext cx="820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8E5FA08-AD31-0640-B683-13D0F9E37D95}"/>
              </a:ext>
            </a:extLst>
          </p:cNvPr>
          <p:cNvCxnSpPr>
            <a:cxnSpLocks/>
          </p:cNvCxnSpPr>
          <p:nvPr/>
        </p:nvCxnSpPr>
        <p:spPr>
          <a:xfrm>
            <a:off x="5548746" y="3709555"/>
            <a:ext cx="820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008127D-82EB-9045-9BEF-346C1D040A05}"/>
              </a:ext>
            </a:extLst>
          </p:cNvPr>
          <p:cNvCxnSpPr>
            <a:cxnSpLocks/>
          </p:cNvCxnSpPr>
          <p:nvPr/>
        </p:nvCxnSpPr>
        <p:spPr>
          <a:xfrm>
            <a:off x="8697191" y="3719945"/>
            <a:ext cx="820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3D3041-9040-6041-ACD3-B468CC9D334F}"/>
              </a:ext>
            </a:extLst>
          </p:cNvPr>
          <p:cNvSpPr txBox="1"/>
          <p:nvPr/>
        </p:nvSpPr>
        <p:spPr>
          <a:xfrm>
            <a:off x="3055955" y="3719945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000" i="1" dirty="0"/>
              <a:t>V</a:t>
            </a:r>
            <a:r>
              <a:rPr lang="en-KR" sz="4000" i="1" baseline="30000" dirty="0"/>
              <a:t>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511DB5-47E2-3142-9C83-4D91A0D76091}"/>
              </a:ext>
            </a:extLst>
          </p:cNvPr>
          <p:cNvSpPr txBox="1"/>
          <p:nvPr/>
        </p:nvSpPr>
        <p:spPr>
          <a:xfrm>
            <a:off x="5724069" y="3709555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000" i="1" dirty="0"/>
              <a:t>S</a:t>
            </a:r>
            <a:endParaRPr lang="en-KR" sz="4000" i="1" baseline="30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3ECCB6-C924-0441-9C87-3F92994DD6FC}"/>
              </a:ext>
            </a:extLst>
          </p:cNvPr>
          <p:cNvSpPr txBox="1"/>
          <p:nvPr/>
        </p:nvSpPr>
        <p:spPr>
          <a:xfrm>
            <a:off x="8875724" y="3703804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000" i="1" dirty="0"/>
              <a:t>U</a:t>
            </a:r>
            <a:endParaRPr lang="en-KR" sz="4000" i="1" baseline="300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E138434-F477-6049-95A7-02BA88797105}"/>
              </a:ext>
            </a:extLst>
          </p:cNvPr>
          <p:cNvCxnSpPr>
            <a:cxnSpLocks/>
          </p:cNvCxnSpPr>
          <p:nvPr/>
        </p:nvCxnSpPr>
        <p:spPr>
          <a:xfrm>
            <a:off x="2096530" y="2070203"/>
            <a:ext cx="7878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17E30B0-2677-E249-85FF-74D17DB723A7}"/>
              </a:ext>
            </a:extLst>
          </p:cNvPr>
          <p:cNvSpPr txBox="1"/>
          <p:nvPr/>
        </p:nvSpPr>
        <p:spPr>
          <a:xfrm>
            <a:off x="5784055" y="1362316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000" i="1" dirty="0"/>
              <a:t>M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3EDCB215-F793-A54B-885B-04839E287FAA}"/>
              </a:ext>
            </a:extLst>
          </p:cNvPr>
          <p:cNvSpPr txBox="1">
            <a:spLocks/>
          </p:cNvSpPr>
          <p:nvPr/>
        </p:nvSpPr>
        <p:spPr>
          <a:xfrm>
            <a:off x="838200" y="543541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</a:rPr>
              <a:t>SVD rotates coordinates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EC6BAF-04E2-C148-9203-000CC970EA17}"/>
              </a:ext>
            </a:extLst>
          </p:cNvPr>
          <p:cNvSpPr txBox="1"/>
          <p:nvPr/>
        </p:nvSpPr>
        <p:spPr>
          <a:xfrm>
            <a:off x="1054135" y="4427831"/>
            <a:ext cx="221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/>
              <a:t>To be scaled </a:t>
            </a:r>
          </a:p>
          <a:p>
            <a:r>
              <a:rPr lang="en-KR" dirty="0"/>
              <a:t>before SVD.</a:t>
            </a:r>
          </a:p>
          <a:p>
            <a:r>
              <a:rPr lang="en-KR" dirty="0"/>
              <a:t>[</a:t>
            </a:r>
            <a:r>
              <a:rPr lang="en-KR" dirty="0">
                <a:solidFill>
                  <a:srgbClr val="FF0000"/>
                </a:solidFill>
              </a:rPr>
              <a:t>scale()</a:t>
            </a:r>
            <a:r>
              <a:rPr lang="en-KR" dirty="0"/>
              <a:t> fuction in R]</a:t>
            </a:r>
          </a:p>
        </p:txBody>
      </p:sp>
    </p:spTree>
    <p:extLst>
      <p:ext uri="{BB962C8B-B14F-4D97-AF65-F5344CB8AC3E}">
        <p14:creationId xmlns:p14="http://schemas.microsoft.com/office/powerpoint/2010/main" val="304765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E96CC51-E390-C247-9F12-2E489349E9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PCA of the turtles data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0B89A-A1ED-7D4F-9559-0E0429B4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60" y="1121463"/>
            <a:ext cx="8122077" cy="69746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0B17D9C-A696-EC4F-B1BF-DF6C41A6C438}"/>
              </a:ext>
            </a:extLst>
          </p:cNvPr>
          <p:cNvGrpSpPr/>
          <p:nvPr/>
        </p:nvGrpSpPr>
        <p:grpSpPr>
          <a:xfrm>
            <a:off x="7232072" y="4410453"/>
            <a:ext cx="3703827" cy="2083402"/>
            <a:chOff x="7025065" y="4700625"/>
            <a:chExt cx="4700544" cy="2644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2AB53C-4629-EF40-BC91-8F1CD4380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5065" y="4700625"/>
              <a:ext cx="4700544" cy="26440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6A911520-C6B8-D341-8A13-7C211D4C3F32}"/>
                </a:ext>
              </a:extLst>
            </p:cNvPr>
            <p:cNvSpPr/>
            <p:nvPr/>
          </p:nvSpPr>
          <p:spPr>
            <a:xfrm>
              <a:off x="10938740" y="6438288"/>
              <a:ext cx="238991" cy="602673"/>
            </a:xfrm>
            <a:prstGeom prst="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14144E5-2F3E-424B-ADEE-8446E083CAF8}"/>
              </a:ext>
            </a:extLst>
          </p:cNvPr>
          <p:cNvSpPr txBox="1"/>
          <p:nvPr/>
        </p:nvSpPr>
        <p:spPr>
          <a:xfrm>
            <a:off x="5938255" y="1709104"/>
            <a:ext cx="5239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factoextra</a:t>
            </a:r>
            <a:r>
              <a:rPr lang="en-US" dirty="0"/>
              <a:t> package about this function</a:t>
            </a:r>
            <a:endParaRPr lang="en-KR" dirty="0"/>
          </a:p>
          <a:p>
            <a:r>
              <a:rPr lang="en-KR" dirty="0">
                <a:hlinkClick r:id="rId4"/>
              </a:rPr>
              <a:t>https://cran.r-project.org/web/packages/factoextra/</a:t>
            </a:r>
            <a:endParaRPr lang="en-KR" dirty="0"/>
          </a:p>
          <a:p>
            <a:r>
              <a:rPr lang="en-KR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FE6A58-F840-C04E-8DA1-788B19C4F665}"/>
              </a:ext>
            </a:extLst>
          </p:cNvPr>
          <p:cNvSpPr/>
          <p:nvPr/>
        </p:nvSpPr>
        <p:spPr>
          <a:xfrm>
            <a:off x="1253259" y="1057608"/>
            <a:ext cx="1915967" cy="421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255F4D38-52CB-284C-AEB2-A27E789594D7}"/>
              </a:ext>
            </a:extLst>
          </p:cNvPr>
          <p:cNvSpPr/>
          <p:nvPr/>
        </p:nvSpPr>
        <p:spPr>
          <a:xfrm flipV="1">
            <a:off x="838200" y="2756244"/>
            <a:ext cx="594868" cy="7775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39BA45-065F-BA43-B610-A2CE32EC9121}"/>
              </a:ext>
            </a:extLst>
          </p:cNvPr>
          <p:cNvSpPr txBox="1"/>
          <p:nvPr/>
        </p:nvSpPr>
        <p:spPr>
          <a:xfrm>
            <a:off x="973374" y="365488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PCA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5DCD51-1F1D-4B4A-ABD1-7EC8B58D0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76" y="1867212"/>
            <a:ext cx="1151241" cy="1151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363176-A1FF-A842-9F95-358EA2E4F030}"/>
              </a:ext>
            </a:extLst>
          </p:cNvPr>
          <p:cNvSpPr txBox="1"/>
          <p:nvPr/>
        </p:nvSpPr>
        <p:spPr>
          <a:xfrm>
            <a:off x="2386904" y="198116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chemeClr val="accent6">
                    <a:lumMod val="75000"/>
                  </a:schemeClr>
                </a:solidFill>
              </a:rPr>
              <a:t>Bioplot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CD20FE-3297-9D43-8662-413FDAA88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959" y="2396767"/>
            <a:ext cx="82296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60494A-8C48-824E-B4EA-347992CAFE6B}"/>
                  </a:ext>
                </a:extLst>
              </p:cNvPr>
              <p:cNvSpPr txBox="1"/>
              <p:nvPr/>
            </p:nvSpPr>
            <p:spPr>
              <a:xfrm>
                <a:off x="2071959" y="4279784"/>
                <a:ext cx="4896074" cy="40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The </a:t>
                </a:r>
                <a:r>
                  <a:rPr lang="en-US" sz="2000" b="0" i="0" u="none" strike="noStrike" dirty="0">
                    <a:solidFill>
                      <a:srgbClr val="FF0000"/>
                    </a:solidFill>
                    <a:effectLst/>
                    <a:latin typeface="Source Sans Pro" panose="020B0503030403020204" pitchFamily="34" charset="0"/>
                  </a:rPr>
                  <a:t>variance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 of points in the </a:t>
                </a:r>
                <a:r>
                  <a:rPr lang="en-US" sz="2000" b="0" i="0" u="none" strike="noStrike" dirty="0">
                    <a:solidFill>
                      <a:srgbClr val="FF0000"/>
                    </a:solidFill>
                    <a:effectLst/>
                    <a:latin typeface="Source Sans Pro" panose="020B0503030403020204" pitchFamily="34" charset="0"/>
                  </a:rPr>
                  <a:t>PC1</a:t>
                </a:r>
                <a:r>
                  <a:rPr lang="en-US" sz="1400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 direction is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KR" sz="2000" baseline="-250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60494A-8C48-824E-B4EA-347992CAF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59" y="4279784"/>
                <a:ext cx="4896074" cy="403700"/>
              </a:xfrm>
              <a:prstGeom prst="rect">
                <a:avLst/>
              </a:prstGeom>
              <a:blipFill>
                <a:blip r:embed="rId7"/>
                <a:stretch>
                  <a:fillRect l="-518" t="-6061" b="-2424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0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741966-E0E1-3949-B886-2AD6E113B783}"/>
              </a:ext>
            </a:extLst>
          </p:cNvPr>
          <p:cNvSpPr/>
          <p:nvPr/>
        </p:nvSpPr>
        <p:spPr>
          <a:xfrm>
            <a:off x="5246875" y="5133109"/>
            <a:ext cx="5798661" cy="1059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96CC51-E390-C247-9F12-2E489349E9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PCA of the turtles data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CF44-8661-634A-82B1-9E1A971B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995037"/>
            <a:ext cx="7465520" cy="243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DAA35-6E25-684B-9146-2ABC82C1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75" y="3222273"/>
            <a:ext cx="3847300" cy="1102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0382E3-7D8A-0A49-82DE-FF02CB439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18" y="4970631"/>
            <a:ext cx="2827813" cy="641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DD8F3-5BA5-C944-AD3B-EF165D038901}"/>
              </a:ext>
            </a:extLst>
          </p:cNvPr>
          <p:cNvSpPr txBox="1"/>
          <p:nvPr/>
        </p:nvSpPr>
        <p:spPr>
          <a:xfrm>
            <a:off x="2241239" y="567829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n=48 </a:t>
            </a:r>
            <a:r>
              <a:rPr lang="en-US" dirty="0">
                <a:sym typeface="Wingdings" pitchFamily="2" charset="2"/>
              </a:rPr>
              <a:t> n-1=47</a:t>
            </a:r>
            <a:endParaRPr lang="en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0309DF-1D24-1241-9E9D-8C6058E5DFC4}"/>
                  </a:ext>
                </a:extLst>
              </p:cNvPr>
              <p:cNvSpPr txBox="1"/>
              <p:nvPr/>
            </p:nvSpPr>
            <p:spPr>
              <a:xfrm>
                <a:off x="1274618" y="4383562"/>
                <a:ext cx="6613813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The </a:t>
                </a:r>
                <a:r>
                  <a:rPr lang="en-US" sz="2800" b="0" i="0" u="none" strike="noStrike" dirty="0">
                    <a:solidFill>
                      <a:srgbClr val="FF0000"/>
                    </a:solidFill>
                    <a:effectLst/>
                    <a:latin typeface="Source Sans Pro" panose="020B0503030403020204" pitchFamily="34" charset="0"/>
                  </a:rPr>
                  <a:t>variance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 of points in the </a:t>
                </a:r>
                <a:r>
                  <a:rPr lang="en-US" sz="2800" b="0" i="0" u="none" strike="noStrike" dirty="0">
                    <a:solidFill>
                      <a:srgbClr val="FF0000"/>
                    </a:solidFill>
                    <a:effectLst/>
                    <a:latin typeface="Source Sans Pro" panose="020B0503030403020204" pitchFamily="34" charset="0"/>
                  </a:rPr>
                  <a:t>PC1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Source Sans Pro" panose="020B0503030403020204" pitchFamily="34" charset="0"/>
                  </a:rPr>
                  <a:t> direction is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KR" sz="2800" baseline="-250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0309DF-1D24-1241-9E9D-8C6058E5D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18" y="4383562"/>
                <a:ext cx="6613813" cy="528222"/>
              </a:xfrm>
              <a:prstGeom prst="rect">
                <a:avLst/>
              </a:prstGeom>
              <a:blipFill>
                <a:blip r:embed="rId5"/>
                <a:stretch>
                  <a:fillRect l="-766" t="-11905" b="-309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94475CD-5EF8-9F43-B2D0-332DEBF73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176" y="5253258"/>
            <a:ext cx="5464790" cy="85007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A04E0D53-EB86-1646-A3E6-FF5D9BA0EDBA}"/>
              </a:ext>
            </a:extLst>
          </p:cNvPr>
          <p:cNvSpPr/>
          <p:nvPr/>
        </p:nvSpPr>
        <p:spPr>
          <a:xfrm>
            <a:off x="4488873" y="5448879"/>
            <a:ext cx="518505" cy="163648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5242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28964-A171-6940-A204-4210CFF7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9" y="555633"/>
            <a:ext cx="7897088" cy="1777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6F114-BB63-AB41-92DE-FC0C8FF4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36" y="2395823"/>
            <a:ext cx="7570273" cy="4258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5F65BD-406D-504F-BED0-E0772E3A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757" y="1000273"/>
            <a:ext cx="275069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phic 60" descr="Man outline">
            <a:extLst>
              <a:ext uri="{FF2B5EF4-FFF2-40B4-BE49-F238E27FC236}">
                <a16:creationId xmlns:a16="http://schemas.microsoft.com/office/drawing/2014/main" id="{7B1A0E95-0852-3F4C-8954-5AAFFE9A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0832" y="1752664"/>
            <a:ext cx="914400" cy="914400"/>
          </a:xfrm>
          <a:prstGeom prst="rect">
            <a:avLst/>
          </a:prstGeom>
        </p:spPr>
      </p:pic>
      <p:pic>
        <p:nvPicPr>
          <p:cNvPr id="62" name="Graphic 61" descr="Woman with solid fill">
            <a:extLst>
              <a:ext uri="{FF2B5EF4-FFF2-40B4-BE49-F238E27FC236}">
                <a16:creationId xmlns:a16="http://schemas.microsoft.com/office/drawing/2014/main" id="{93CC1DDE-69B5-5E40-8248-8A26FECB8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3232" y="1656494"/>
            <a:ext cx="914400" cy="914400"/>
          </a:xfrm>
          <a:prstGeom prst="rect">
            <a:avLst/>
          </a:prstGeom>
        </p:spPr>
      </p:pic>
      <p:pic>
        <p:nvPicPr>
          <p:cNvPr id="63" name="Graphic 62" descr="Woman outline">
            <a:extLst>
              <a:ext uri="{FF2B5EF4-FFF2-40B4-BE49-F238E27FC236}">
                <a16:creationId xmlns:a16="http://schemas.microsoft.com/office/drawing/2014/main" id="{804775C4-E981-2D4F-AEF7-227E39F16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7032" y="1772788"/>
            <a:ext cx="914400" cy="91440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B7EFE10C-5472-7047-8005-5E1DE78FA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4305" y="1693317"/>
            <a:ext cx="914400" cy="914400"/>
          </a:xfrm>
          <a:prstGeom prst="rect">
            <a:avLst/>
          </a:prstGeom>
        </p:spPr>
      </p:pic>
      <p:pic>
        <p:nvPicPr>
          <p:cNvPr id="65" name="Graphic 64" descr="Baby crawling with solid fill">
            <a:extLst>
              <a:ext uri="{FF2B5EF4-FFF2-40B4-BE49-F238E27FC236}">
                <a16:creationId xmlns:a16="http://schemas.microsoft.com/office/drawing/2014/main" id="{BC0F90E8-3430-6B49-B0FC-A9A9375C76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9432" y="1673193"/>
            <a:ext cx="914400" cy="9144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A9FE663-2E79-024C-806E-4CF774BECA1A}"/>
              </a:ext>
            </a:extLst>
          </p:cNvPr>
          <p:cNvGrpSpPr/>
          <p:nvPr/>
        </p:nvGrpSpPr>
        <p:grpSpPr>
          <a:xfrm>
            <a:off x="1278653" y="194409"/>
            <a:ext cx="4071158" cy="4071158"/>
            <a:chOff x="1278653" y="194409"/>
            <a:chExt cx="4071158" cy="4071158"/>
          </a:xfrm>
          <a:solidFill>
            <a:schemeClr val="bg1">
              <a:lumMod val="95000"/>
            </a:schemeClr>
          </a:solidFill>
        </p:grpSpPr>
        <p:pic>
          <p:nvPicPr>
            <p:cNvPr id="40" name="Graphic 39" descr="Group with solid fill">
              <a:extLst>
                <a:ext uri="{FF2B5EF4-FFF2-40B4-BE49-F238E27FC236}">
                  <a16:creationId xmlns:a16="http://schemas.microsoft.com/office/drawing/2014/main" id="{8F19C86F-BD3A-2348-97A3-021367EA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8653" y="194409"/>
              <a:ext cx="3156758" cy="3156758"/>
            </a:xfrm>
            <a:prstGeom prst="rect">
              <a:avLst/>
            </a:prstGeom>
          </p:spPr>
        </p:pic>
        <p:pic>
          <p:nvPicPr>
            <p:cNvPr id="50" name="Graphic 49" descr="Group with solid fill">
              <a:extLst>
                <a:ext uri="{FF2B5EF4-FFF2-40B4-BE49-F238E27FC236}">
                  <a16:creationId xmlns:a16="http://schemas.microsoft.com/office/drawing/2014/main" id="{CA627D2D-8462-DB44-BA5B-6EDD2F41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31053" y="346809"/>
              <a:ext cx="3156758" cy="3156758"/>
            </a:xfrm>
            <a:prstGeom prst="rect">
              <a:avLst/>
            </a:prstGeom>
          </p:spPr>
        </p:pic>
        <p:pic>
          <p:nvPicPr>
            <p:cNvPr id="51" name="Graphic 50" descr="Group with solid fill">
              <a:extLst>
                <a:ext uri="{FF2B5EF4-FFF2-40B4-BE49-F238E27FC236}">
                  <a16:creationId xmlns:a16="http://schemas.microsoft.com/office/drawing/2014/main" id="{BF98A4BA-6E8A-8643-9D5A-3929B5E9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83453" y="499209"/>
              <a:ext cx="3156758" cy="3156758"/>
            </a:xfrm>
            <a:prstGeom prst="rect">
              <a:avLst/>
            </a:prstGeom>
          </p:spPr>
        </p:pic>
        <p:pic>
          <p:nvPicPr>
            <p:cNvPr id="52" name="Graphic 51" descr="Group with solid fill">
              <a:extLst>
                <a:ext uri="{FF2B5EF4-FFF2-40B4-BE49-F238E27FC236}">
                  <a16:creationId xmlns:a16="http://schemas.microsoft.com/office/drawing/2014/main" id="{84AF1E54-9515-F640-B7CB-3C806FDA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35853" y="651609"/>
              <a:ext cx="3156758" cy="3156758"/>
            </a:xfrm>
            <a:prstGeom prst="rect">
              <a:avLst/>
            </a:prstGeom>
          </p:spPr>
        </p:pic>
        <p:pic>
          <p:nvPicPr>
            <p:cNvPr id="53" name="Graphic 52" descr="Group with solid fill">
              <a:extLst>
                <a:ext uri="{FF2B5EF4-FFF2-40B4-BE49-F238E27FC236}">
                  <a16:creationId xmlns:a16="http://schemas.microsoft.com/office/drawing/2014/main" id="{BD67BEED-9CC3-794A-89CE-2455B610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88253" y="804009"/>
              <a:ext cx="3156758" cy="3156758"/>
            </a:xfrm>
            <a:prstGeom prst="rect">
              <a:avLst/>
            </a:prstGeom>
          </p:spPr>
        </p:pic>
        <p:pic>
          <p:nvPicPr>
            <p:cNvPr id="54" name="Graphic 53" descr="Group with solid fill">
              <a:extLst>
                <a:ext uri="{FF2B5EF4-FFF2-40B4-BE49-F238E27FC236}">
                  <a16:creationId xmlns:a16="http://schemas.microsoft.com/office/drawing/2014/main" id="{30362D1E-4569-9D4D-95D0-A72E10A1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40653" y="956409"/>
              <a:ext cx="3156758" cy="3156758"/>
            </a:xfrm>
            <a:prstGeom prst="rect">
              <a:avLst/>
            </a:prstGeom>
          </p:spPr>
        </p:pic>
        <p:pic>
          <p:nvPicPr>
            <p:cNvPr id="55" name="Graphic 54" descr="Group with solid fill">
              <a:extLst>
                <a:ext uri="{FF2B5EF4-FFF2-40B4-BE49-F238E27FC236}">
                  <a16:creationId xmlns:a16="http://schemas.microsoft.com/office/drawing/2014/main" id="{9309A757-E0FF-EC4F-8C8B-BFBD83C77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93053" y="1108809"/>
              <a:ext cx="3156758" cy="3156758"/>
            </a:xfrm>
            <a:prstGeom prst="rect">
              <a:avLst/>
            </a:prstGeom>
          </p:spPr>
        </p:pic>
      </p:grpSp>
      <p:pic>
        <p:nvPicPr>
          <p:cNvPr id="66" name="Graphic 65" descr="Medicine with solid fill">
            <a:extLst>
              <a:ext uri="{FF2B5EF4-FFF2-40B4-BE49-F238E27FC236}">
                <a16:creationId xmlns:a16="http://schemas.microsoft.com/office/drawing/2014/main" id="{3F249AA2-4849-FD4A-9720-FDBEB3D4F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61832" y="4147422"/>
            <a:ext cx="914400" cy="914400"/>
          </a:xfrm>
          <a:prstGeom prst="rect">
            <a:avLst/>
          </a:prstGeom>
        </p:spPr>
      </p:pic>
      <p:pic>
        <p:nvPicPr>
          <p:cNvPr id="68" name="Graphic 67" descr="Yoga with solid fill">
            <a:extLst>
              <a:ext uri="{FF2B5EF4-FFF2-40B4-BE49-F238E27FC236}">
                <a16:creationId xmlns:a16="http://schemas.microsoft.com/office/drawing/2014/main" id="{5C2E5B96-2EC4-4140-B1B1-3105DB438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88852" y="5291991"/>
            <a:ext cx="914400" cy="914400"/>
          </a:xfrm>
          <a:prstGeom prst="rect">
            <a:avLst/>
          </a:prstGeom>
        </p:spPr>
      </p:pic>
      <p:pic>
        <p:nvPicPr>
          <p:cNvPr id="69" name="Graphic 68" descr="Heart with pulse with solid fill">
            <a:extLst>
              <a:ext uri="{FF2B5EF4-FFF2-40B4-BE49-F238E27FC236}">
                <a16:creationId xmlns:a16="http://schemas.microsoft.com/office/drawing/2014/main" id="{0EAECB79-1479-DC45-9EB0-85FFCF9C9D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0627" y="5372307"/>
            <a:ext cx="914400" cy="914400"/>
          </a:xfrm>
          <a:prstGeom prst="rect">
            <a:avLst/>
          </a:prstGeom>
        </p:spPr>
      </p:pic>
      <p:pic>
        <p:nvPicPr>
          <p:cNvPr id="70" name="Graphic 69" descr="Weight Loss with solid fill">
            <a:extLst>
              <a:ext uri="{FF2B5EF4-FFF2-40B4-BE49-F238E27FC236}">
                <a16:creationId xmlns:a16="http://schemas.microsoft.com/office/drawing/2014/main" id="{02E3B8A8-E305-824E-9756-832C92EA57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35411" y="5300247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B0D47E9-672B-DA41-A171-EFCE5EC5174F}"/>
              </a:ext>
            </a:extLst>
          </p:cNvPr>
          <p:cNvSpPr txBox="1"/>
          <p:nvPr/>
        </p:nvSpPr>
        <p:spPr>
          <a:xfrm>
            <a:off x="5887375" y="2115164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800" dirty="0"/>
              <a:t>Subjects</a:t>
            </a:r>
          </a:p>
        </p:txBody>
      </p:sp>
      <p:pic>
        <p:nvPicPr>
          <p:cNvPr id="72" name="Graphic 71" descr="Lungs with solid fill">
            <a:extLst>
              <a:ext uri="{FF2B5EF4-FFF2-40B4-BE49-F238E27FC236}">
                <a16:creationId xmlns:a16="http://schemas.microsoft.com/office/drawing/2014/main" id="{24E2EF7B-4FF0-4C4B-BD93-005CFE716C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94971" y="4147422"/>
            <a:ext cx="914400" cy="914400"/>
          </a:xfrm>
          <a:prstGeom prst="rect">
            <a:avLst/>
          </a:prstGeom>
        </p:spPr>
      </p:pic>
      <p:pic>
        <p:nvPicPr>
          <p:cNvPr id="73" name="Graphic 72" descr="Chemicals with solid fill">
            <a:extLst>
              <a:ext uri="{FF2B5EF4-FFF2-40B4-BE49-F238E27FC236}">
                <a16:creationId xmlns:a16="http://schemas.microsoft.com/office/drawing/2014/main" id="{10959585-59C0-D14D-9DCE-0ED9E5D8DB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435411" y="4113167"/>
            <a:ext cx="914400" cy="9144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9934F6A-AC08-AB47-82B8-B08E40BFB0BF}"/>
              </a:ext>
            </a:extLst>
          </p:cNvPr>
          <p:cNvSpPr txBox="1"/>
          <p:nvPr/>
        </p:nvSpPr>
        <p:spPr>
          <a:xfrm>
            <a:off x="3977437" y="7232815"/>
            <a:ext cx="5896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800" dirty="0">
                <a:latin typeface="NanumGothic" panose="020D0604000000000000" pitchFamily="34" charset="-127"/>
                <a:ea typeface="NanumGothic" panose="020D0604000000000000" pitchFamily="34" charset="-127"/>
              </a:rPr>
              <a:t>Multivariate analysis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0D896F-2722-DC46-A350-F65A6310BBB5}"/>
              </a:ext>
            </a:extLst>
          </p:cNvPr>
          <p:cNvSpPr/>
          <p:nvPr/>
        </p:nvSpPr>
        <p:spPr>
          <a:xfrm>
            <a:off x="5887375" y="491473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Source Sans Pro" panose="020B0503030403020204" pitchFamily="34" charset="0"/>
              </a:rPr>
              <a:t>V</a:t>
            </a:r>
            <a:r>
              <a:rPr lang="en-US" sz="2800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ariables</a:t>
            </a:r>
            <a:endParaRPr lang="en-KR" sz="2800" dirty="0"/>
          </a:p>
        </p:txBody>
      </p:sp>
    </p:spTree>
    <p:extLst>
      <p:ext uri="{BB962C8B-B14F-4D97-AF65-F5344CB8AC3E}">
        <p14:creationId xmlns:p14="http://schemas.microsoft.com/office/powerpoint/2010/main" val="1661093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021AA-80C3-4B43-953F-7D012167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6" y="811059"/>
            <a:ext cx="6675271" cy="4072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3A741-ED11-C14F-B357-36F980FA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37" y="453678"/>
            <a:ext cx="4553762" cy="613768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E63EE9-F766-194D-801E-B32635C58490}"/>
              </a:ext>
            </a:extLst>
          </p:cNvPr>
          <p:cNvSpPr/>
          <p:nvPr/>
        </p:nvSpPr>
        <p:spPr>
          <a:xfrm>
            <a:off x="8697191" y="2566554"/>
            <a:ext cx="1454727" cy="1361209"/>
          </a:xfrm>
          <a:prstGeom prst="roundRect">
            <a:avLst/>
          </a:prstGeom>
          <a:solidFill>
            <a:srgbClr val="FF0000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AB22C-D776-9243-B841-C250D4A02AAD}"/>
              </a:ext>
            </a:extLst>
          </p:cNvPr>
          <p:cNvSpPr txBox="1"/>
          <p:nvPr/>
        </p:nvSpPr>
        <p:spPr>
          <a:xfrm>
            <a:off x="8697432" y="1797113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4400" b="1" i="1" dirty="0">
                <a:solidFill>
                  <a:srgbClr val="FF0000"/>
                </a:solidFill>
                <a:latin typeface="Nanum Brush Script" panose="03060600000000000000" pitchFamily="66" charset="-127"/>
                <a:ea typeface="Nanum Brush Script" panose="03060600000000000000" pitchFamily="66" charset="-127"/>
              </a:rPr>
              <a:t>Danger!!!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7A84B3-B3ED-6F41-A0DB-A50DD1BB0FA7}"/>
              </a:ext>
            </a:extLst>
          </p:cNvPr>
          <p:cNvCxnSpPr/>
          <p:nvPr/>
        </p:nvCxnSpPr>
        <p:spPr>
          <a:xfrm>
            <a:off x="5486400" y="2670464"/>
            <a:ext cx="862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337831-380C-2941-98BE-CD91CB4F5316}"/>
              </a:ext>
            </a:extLst>
          </p:cNvPr>
          <p:cNvCxnSpPr>
            <a:cxnSpLocks/>
          </p:cNvCxnSpPr>
          <p:nvPr/>
        </p:nvCxnSpPr>
        <p:spPr>
          <a:xfrm>
            <a:off x="1108364" y="2957946"/>
            <a:ext cx="3931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EF20F-9019-1C40-9E57-BB416E37B8D1}"/>
              </a:ext>
            </a:extLst>
          </p:cNvPr>
          <p:cNvCxnSpPr>
            <a:cxnSpLocks/>
          </p:cNvCxnSpPr>
          <p:nvPr/>
        </p:nvCxnSpPr>
        <p:spPr>
          <a:xfrm>
            <a:off x="4925291" y="4648201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4C2970-8F22-9E4F-BA6E-FC9B224652DC}"/>
              </a:ext>
            </a:extLst>
          </p:cNvPr>
          <p:cNvCxnSpPr>
            <a:cxnSpLocks/>
          </p:cNvCxnSpPr>
          <p:nvPr/>
        </p:nvCxnSpPr>
        <p:spPr>
          <a:xfrm flipV="1">
            <a:off x="5876058" y="2150660"/>
            <a:ext cx="86894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8AC215-0421-B14B-ACEA-1AAE0E28D513}"/>
              </a:ext>
            </a:extLst>
          </p:cNvPr>
          <p:cNvCxnSpPr>
            <a:cxnSpLocks/>
          </p:cNvCxnSpPr>
          <p:nvPr/>
        </p:nvCxnSpPr>
        <p:spPr>
          <a:xfrm flipV="1">
            <a:off x="562840" y="2417361"/>
            <a:ext cx="53132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EDBBB55-5BB6-774D-92EE-F013CB625A44}"/>
                  </a:ext>
                </a:extLst>
              </p14:cNvPr>
              <p14:cNvContentPartPr/>
              <p14:nvPr/>
            </p14:nvContentPartPr>
            <p14:xfrm>
              <a:off x="9442101" y="3413603"/>
              <a:ext cx="360" cy="792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EDBBB55-5BB6-774D-92EE-F013CB625A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6981" y="3398483"/>
                <a:ext cx="30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E8AD992E-7A02-D541-9DB4-A5F4B61E6630}"/>
                  </a:ext>
                </a:extLst>
              </p14:cNvPr>
              <p14:cNvContentPartPr/>
              <p14:nvPr/>
            </p14:nvContentPartPr>
            <p14:xfrm>
              <a:off x="9956181" y="3443843"/>
              <a:ext cx="7920" cy="79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E8AD992E-7A02-D541-9DB4-A5F4B61E66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1061" y="342872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3BC82F62-8315-0F4F-8187-D1889B786C32}"/>
                  </a:ext>
                </a:extLst>
              </p14:cNvPr>
              <p14:cNvContentPartPr/>
              <p14:nvPr/>
            </p14:nvContentPartPr>
            <p14:xfrm>
              <a:off x="8928381" y="3285083"/>
              <a:ext cx="23040" cy="1548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3BC82F62-8315-0F4F-8187-D1889B786C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12901" y="3269963"/>
                <a:ext cx="5364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74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9F6D-F9A9-5C41-84B6-D8120D5E15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7.6.3 A complete analysis: the decathlon athletes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48997-323C-E142-A5E4-7BC3F977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787" y="990600"/>
            <a:ext cx="31115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CC49A-5B3C-464C-B4BD-4C207A89AE9F}"/>
              </a:ext>
            </a:extLst>
          </p:cNvPr>
          <p:cNvSpPr txBox="1"/>
          <p:nvPr/>
        </p:nvSpPr>
        <p:spPr>
          <a:xfrm>
            <a:off x="1028699" y="1174173"/>
            <a:ext cx="585102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pca.ath</a:t>
            </a:r>
            <a:r>
              <a:rPr lang="en-US" dirty="0"/>
              <a:t> = </a:t>
            </a:r>
            <a:r>
              <a:rPr lang="en-US" b="1" dirty="0" err="1"/>
              <a:t>dudi.pca</a:t>
            </a:r>
            <a:r>
              <a:rPr lang="en-US" dirty="0"/>
              <a:t>(athletes, </a:t>
            </a:r>
            <a:r>
              <a:rPr lang="en-US" dirty="0" err="1"/>
              <a:t>scannf</a:t>
            </a:r>
            <a:r>
              <a:rPr lang="en-US" dirty="0"/>
              <a:t> = FALSE) </a:t>
            </a:r>
          </a:p>
          <a:p>
            <a:r>
              <a:rPr lang="en-US" b="1" dirty="0" err="1"/>
              <a:t>fviz_eig</a:t>
            </a:r>
            <a:r>
              <a:rPr lang="en-US" dirty="0"/>
              <a:t>(</a:t>
            </a:r>
            <a:r>
              <a:rPr lang="en-US" dirty="0" err="1"/>
              <a:t>pca.ath</a:t>
            </a:r>
            <a:r>
              <a:rPr lang="en-US" dirty="0"/>
              <a:t>, </a:t>
            </a:r>
            <a:r>
              <a:rPr lang="en-US" dirty="0" err="1"/>
              <a:t>geom</a:t>
            </a:r>
            <a:r>
              <a:rPr lang="en-US" dirty="0"/>
              <a:t> = "bar", </a:t>
            </a:r>
            <a:r>
              <a:rPr lang="en-US" dirty="0" err="1"/>
              <a:t>bar_width</a:t>
            </a:r>
            <a:r>
              <a:rPr lang="en-US" dirty="0"/>
              <a:t> = 0.3)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/>
              <a:t>ggtitle</a:t>
            </a:r>
            <a:r>
              <a:rPr lang="en-US" dirty="0"/>
              <a:t>("")</a:t>
            </a:r>
          </a:p>
          <a:p>
            <a:r>
              <a:rPr lang="en-US" b="1" dirty="0" err="1"/>
              <a:t>fviz_pca_var</a:t>
            </a:r>
            <a:r>
              <a:rPr lang="en-US" dirty="0"/>
              <a:t>(</a:t>
            </a:r>
            <a:r>
              <a:rPr lang="en-US" dirty="0" err="1"/>
              <a:t>pca.ath</a:t>
            </a:r>
            <a:r>
              <a:rPr lang="en-US" dirty="0"/>
              <a:t>, </a:t>
            </a:r>
            <a:r>
              <a:rPr lang="en-US" dirty="0" err="1"/>
              <a:t>col.circle</a:t>
            </a:r>
            <a:r>
              <a:rPr lang="en-US" dirty="0"/>
              <a:t> = "black")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/>
              <a:t>ggtitle</a:t>
            </a:r>
            <a:r>
              <a:rPr lang="en-US" dirty="0"/>
              <a:t>("")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3E4D8-AB41-AF44-AF83-78FCDA5D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2422236"/>
            <a:ext cx="3251200" cy="398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19AE1-A657-604F-8F2D-00482A165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263" y="2625880"/>
            <a:ext cx="3472942" cy="35805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5D1AC46-249C-3F44-A520-2B90003C3598}"/>
              </a:ext>
            </a:extLst>
          </p:cNvPr>
          <p:cNvSpPr/>
          <p:nvPr/>
        </p:nvSpPr>
        <p:spPr>
          <a:xfrm>
            <a:off x="6567055" y="2763982"/>
            <a:ext cx="1319645" cy="1236518"/>
          </a:xfrm>
          <a:prstGeom prst="ellipse">
            <a:avLst/>
          </a:prstGeom>
          <a:solidFill>
            <a:srgbClr val="FF0000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B80B0-6CC0-CF41-B355-8D44CF732146}"/>
              </a:ext>
            </a:extLst>
          </p:cNvPr>
          <p:cNvSpPr txBox="1"/>
          <p:nvPr/>
        </p:nvSpPr>
        <p:spPr>
          <a:xfrm>
            <a:off x="7324297" y="27432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160667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610E1-FF02-9F45-9FEF-4ADBBCF2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66" y="678466"/>
            <a:ext cx="10376268" cy="5501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52A2D-DC96-0A44-98D2-8E6C20DD66EC}"/>
              </a:ext>
            </a:extLst>
          </p:cNvPr>
          <p:cNvSpPr txBox="1"/>
          <p:nvPr/>
        </p:nvSpPr>
        <p:spPr>
          <a:xfrm>
            <a:off x="2982191" y="1226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CB042-66BC-7948-9AC8-4E9C0730DB6E}"/>
              </a:ext>
            </a:extLst>
          </p:cNvPr>
          <p:cNvSpPr txBox="1"/>
          <p:nvPr/>
        </p:nvSpPr>
        <p:spPr>
          <a:xfrm>
            <a:off x="6355772" y="1226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6C483-AC55-8146-9EB5-BD094B934ED1}"/>
              </a:ext>
            </a:extLst>
          </p:cNvPr>
          <p:cNvSpPr txBox="1"/>
          <p:nvPr/>
        </p:nvSpPr>
        <p:spPr>
          <a:xfrm>
            <a:off x="7100454" y="12261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732B7-64F5-1D48-93C8-DB01E4CE4836}"/>
              </a:ext>
            </a:extLst>
          </p:cNvPr>
          <p:cNvSpPr txBox="1"/>
          <p:nvPr/>
        </p:nvSpPr>
        <p:spPr>
          <a:xfrm>
            <a:off x="10303956" y="12261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00477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6CBF1-271E-674A-BFE5-B2B6D82C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47" y="249677"/>
            <a:ext cx="10244506" cy="5797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E23A0-106E-3B4F-87AB-CE344B79E1D2}"/>
              </a:ext>
            </a:extLst>
          </p:cNvPr>
          <p:cNvSpPr txBox="1"/>
          <p:nvPr/>
        </p:nvSpPr>
        <p:spPr>
          <a:xfrm>
            <a:off x="2982191" y="1226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1255B-C6A4-D749-9FA8-6060C4495091}"/>
              </a:ext>
            </a:extLst>
          </p:cNvPr>
          <p:cNvSpPr txBox="1"/>
          <p:nvPr/>
        </p:nvSpPr>
        <p:spPr>
          <a:xfrm>
            <a:off x="6355772" y="1226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29A3C-108C-5A45-94D0-FDF5A15CC070}"/>
              </a:ext>
            </a:extLst>
          </p:cNvPr>
          <p:cNvSpPr txBox="1"/>
          <p:nvPr/>
        </p:nvSpPr>
        <p:spPr>
          <a:xfrm>
            <a:off x="7100454" y="12261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933FA-114C-A546-8790-C03B4018152E}"/>
              </a:ext>
            </a:extLst>
          </p:cNvPr>
          <p:cNvSpPr txBox="1"/>
          <p:nvPr/>
        </p:nvSpPr>
        <p:spPr>
          <a:xfrm>
            <a:off x="10303956" y="12261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13326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3E003-189A-3B4D-8081-C595A1EDC80E}"/>
              </a:ext>
            </a:extLst>
          </p:cNvPr>
          <p:cNvSpPr txBox="1"/>
          <p:nvPr/>
        </p:nvSpPr>
        <p:spPr>
          <a:xfrm>
            <a:off x="751352" y="998235"/>
            <a:ext cx="52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pcan.ath</a:t>
            </a:r>
            <a:r>
              <a:rPr lang="en-US" dirty="0"/>
              <a:t> = </a:t>
            </a:r>
            <a:r>
              <a:rPr lang="en-US" b="1" dirty="0" err="1"/>
              <a:t>dudi.pca</a:t>
            </a:r>
            <a:r>
              <a:rPr lang="en-US" dirty="0"/>
              <a:t>(athletes, </a:t>
            </a:r>
            <a:r>
              <a:rPr lang="en-US" dirty="0" err="1"/>
              <a:t>nf</a:t>
            </a:r>
            <a:r>
              <a:rPr lang="en-US" dirty="0"/>
              <a:t> = 2, </a:t>
            </a:r>
            <a:r>
              <a:rPr lang="en-US" dirty="0" err="1"/>
              <a:t>scannf</a:t>
            </a:r>
            <a:r>
              <a:rPr lang="en-US" dirty="0"/>
              <a:t> = FALSE) </a:t>
            </a:r>
            <a:br>
              <a:rPr lang="en-US" dirty="0"/>
            </a:br>
            <a:r>
              <a:rPr lang="en-US" b="1" dirty="0" err="1"/>
              <a:t>fviz_pca_var</a:t>
            </a:r>
            <a:r>
              <a:rPr lang="en-US" dirty="0"/>
              <a:t>(</a:t>
            </a:r>
            <a:r>
              <a:rPr lang="en-US" dirty="0" err="1"/>
              <a:t>pcan.ath</a:t>
            </a:r>
            <a:r>
              <a:rPr lang="en-US" dirty="0"/>
              <a:t>, </a:t>
            </a:r>
            <a:r>
              <a:rPr lang="en-US" dirty="0" err="1"/>
              <a:t>col.circle</a:t>
            </a:r>
            <a:r>
              <a:rPr lang="en-US" dirty="0"/>
              <a:t>="black")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/>
              <a:t>ggtitle</a:t>
            </a:r>
            <a:r>
              <a:rPr lang="en-US" dirty="0"/>
              <a:t>("")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756D6-ACD1-DA4C-8EC7-EB5D26F2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20" y="1882849"/>
            <a:ext cx="4417951" cy="44179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F868EE-3BFD-1F4E-AB97-59608BC561D4}"/>
              </a:ext>
            </a:extLst>
          </p:cNvPr>
          <p:cNvSpPr/>
          <p:nvPr/>
        </p:nvSpPr>
        <p:spPr>
          <a:xfrm rot="2521661">
            <a:off x="1847777" y="3980163"/>
            <a:ext cx="1987302" cy="1236518"/>
          </a:xfrm>
          <a:prstGeom prst="ellipse">
            <a:avLst/>
          </a:prstGeom>
          <a:solidFill>
            <a:srgbClr val="FF0000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703752-D469-8D41-87BC-7EF98AA62623}"/>
              </a:ext>
            </a:extLst>
          </p:cNvPr>
          <p:cNvSpPr/>
          <p:nvPr/>
        </p:nvSpPr>
        <p:spPr>
          <a:xfrm rot="2521661">
            <a:off x="3431898" y="2528898"/>
            <a:ext cx="1987302" cy="1236518"/>
          </a:xfrm>
          <a:prstGeom prst="ellipse">
            <a:avLst/>
          </a:prstGeom>
          <a:solidFill>
            <a:srgbClr val="000000">
              <a:alpha val="5882"/>
            </a:srgb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1C5F8-EF4D-704E-8CB0-9471806F5402}"/>
              </a:ext>
            </a:extLst>
          </p:cNvPr>
          <p:cNvSpPr txBox="1"/>
          <p:nvPr/>
        </p:nvSpPr>
        <p:spPr>
          <a:xfrm>
            <a:off x="6593568" y="1104437"/>
            <a:ext cx="52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fviz_pca_ind</a:t>
            </a:r>
            <a:r>
              <a:rPr lang="en-US" dirty="0"/>
              <a:t>(</a:t>
            </a:r>
            <a:r>
              <a:rPr lang="en-US" dirty="0" err="1"/>
              <a:t>pcan.ath</a:t>
            </a:r>
            <a:r>
              <a:rPr lang="en-US" dirty="0"/>
              <a:t>)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/>
              <a:t>ggtitle</a:t>
            </a:r>
            <a:r>
              <a:rPr lang="en-US" dirty="0"/>
              <a:t>("")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b="1" dirty="0" err="1"/>
              <a:t>ylim</a:t>
            </a:r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(</a:t>
            </a:r>
            <a:r>
              <a:rPr lang="en-US" b="1" dirty="0"/>
              <a:t>-</a:t>
            </a:r>
            <a:r>
              <a:rPr lang="en-US" dirty="0"/>
              <a:t>2.5,5.7))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47AC6-A253-CF4F-A1B2-2D813D74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63" y="1564820"/>
            <a:ext cx="4809015" cy="48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10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5DB416-B7CC-404C-92B1-C3EC8FA9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779319"/>
            <a:ext cx="5818909" cy="581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6010A-8BA3-1E4A-9BB9-EDD0FEA08359}"/>
              </a:ext>
            </a:extLst>
          </p:cNvPr>
          <p:cNvSpPr txBox="1"/>
          <p:nvPr/>
        </p:nvSpPr>
        <p:spPr>
          <a:xfrm>
            <a:off x="3335482" y="426027"/>
            <a:ext cx="54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fviz_pca_biplot</a:t>
            </a:r>
            <a:r>
              <a:rPr lang="en-US" dirty="0"/>
              <a:t>(</a:t>
            </a:r>
            <a:r>
              <a:rPr lang="en-US" dirty="0" err="1"/>
              <a:t>pca.ath</a:t>
            </a:r>
            <a:r>
              <a:rPr lang="en-US" dirty="0"/>
              <a:t>, </a:t>
            </a:r>
            <a:r>
              <a:rPr lang="en-US" dirty="0" err="1"/>
              <a:t>col.circle</a:t>
            </a:r>
            <a:r>
              <a:rPr lang="en-US" dirty="0"/>
              <a:t> = "black") + </a:t>
            </a:r>
            <a:r>
              <a:rPr lang="en-US" dirty="0" err="1"/>
              <a:t>ggtitle</a:t>
            </a:r>
            <a:r>
              <a:rPr lang="en-US" dirty="0"/>
              <a:t>("")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150923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FC197-F9FD-B74C-B7FD-6DC35315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07" y="542258"/>
            <a:ext cx="3520440" cy="3520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13F3BC-9A22-CB46-8CC0-F35AA128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98" y="4353015"/>
            <a:ext cx="6045620" cy="196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AC9FF-5047-4B47-A96C-25DBB0D7EA2C}"/>
              </a:ext>
            </a:extLst>
          </p:cNvPr>
          <p:cNvSpPr txBox="1"/>
          <p:nvPr/>
        </p:nvSpPr>
        <p:spPr>
          <a:xfrm>
            <a:off x="706582" y="457201"/>
            <a:ext cx="700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Cell Types:</a:t>
            </a:r>
            <a:r>
              <a:rPr lang="en-US" dirty="0"/>
              <a:t> Holmes et al. (</a:t>
            </a:r>
            <a:r>
              <a:rPr lang="en-US" dirty="0">
                <a:hlinkClick r:id="rId4"/>
              </a:rPr>
              <a:t>2005</a:t>
            </a:r>
            <a:r>
              <a:rPr lang="en-US" dirty="0"/>
              <a:t>) studied </a:t>
            </a:r>
            <a:r>
              <a:rPr lang="en-US" dirty="0">
                <a:solidFill>
                  <a:srgbClr val="FF0000"/>
                </a:solidFill>
              </a:rPr>
              <a:t>gene expression profiles </a:t>
            </a:r>
            <a:r>
              <a:rPr lang="en-US" dirty="0"/>
              <a:t>of sorted </a:t>
            </a:r>
            <a:r>
              <a:rPr lang="en-US" dirty="0">
                <a:solidFill>
                  <a:srgbClr val="FF0000"/>
                </a:solidFill>
              </a:rPr>
              <a:t>T-cell</a:t>
            </a:r>
            <a:r>
              <a:rPr lang="en-US" dirty="0"/>
              <a:t> populations from different subjects. The columns are a subset of gene expression measurements, they correspond to </a:t>
            </a:r>
            <a:r>
              <a:rPr lang="en-US" dirty="0">
                <a:solidFill>
                  <a:srgbClr val="FF0000"/>
                </a:solidFill>
              </a:rPr>
              <a:t>156 genes </a:t>
            </a:r>
            <a:r>
              <a:rPr lang="en-US" dirty="0"/>
              <a:t>that show differential expression between cell types.</a:t>
            </a:r>
            <a:endParaRPr lang="en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8B1D2-78F5-984E-BF15-A10090F3A365}"/>
              </a:ext>
            </a:extLst>
          </p:cNvPr>
          <p:cNvSpPr txBox="1"/>
          <p:nvPr/>
        </p:nvSpPr>
        <p:spPr>
          <a:xfrm>
            <a:off x="700808" y="1881923"/>
            <a:ext cx="270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load</a:t>
            </a:r>
            <a:r>
              <a:rPr lang="en-US" sz="1400" dirty="0"/>
              <a:t>("../data/Msig3transp.RData")</a:t>
            </a:r>
            <a:endParaRPr lang="en-KR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A748C-A228-3949-AB9E-42678E431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6" y="2189700"/>
            <a:ext cx="4855972" cy="35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60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758B6D-212A-B74B-A629-B5F584A65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7.8.1 Mass Spectroscopy Data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77008-D893-3D4A-A28B-CFBE6618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90" y="1034892"/>
            <a:ext cx="9685820" cy="5307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956CB-EF36-9B4A-8671-8F21542B859B}"/>
              </a:ext>
            </a:extLst>
          </p:cNvPr>
          <p:cNvSpPr txBox="1"/>
          <p:nvPr/>
        </p:nvSpPr>
        <p:spPr>
          <a:xfrm>
            <a:off x="2784763" y="4810991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It looks random.</a:t>
            </a:r>
          </a:p>
        </p:txBody>
      </p:sp>
    </p:spTree>
    <p:extLst>
      <p:ext uri="{BB962C8B-B14F-4D97-AF65-F5344CB8AC3E}">
        <p14:creationId xmlns:p14="http://schemas.microsoft.com/office/powerpoint/2010/main" val="162299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758B6D-212A-B74B-A629-B5F584A65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7.8.1 Mass Spectroscopy Data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A28D-4309-B94A-81A6-5AE232A9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93" y="1683860"/>
            <a:ext cx="4809015" cy="4809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11953-C73B-F549-A271-35010937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57" y="1192421"/>
            <a:ext cx="3718814" cy="353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50F17-A4CA-3D40-B32B-49DC3DF55431}"/>
              </a:ext>
            </a:extLst>
          </p:cNvPr>
          <p:cNvSpPr txBox="1"/>
          <p:nvPr/>
        </p:nvSpPr>
        <p:spPr>
          <a:xfrm>
            <a:off x="1828800" y="2410691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It looks random.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7DC81-6501-9F43-B78B-84FA9FB64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377" y="1683860"/>
            <a:ext cx="4809015" cy="4809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4DDDB2-9E66-E447-A473-0DF5C885ADB8}"/>
              </a:ext>
            </a:extLst>
          </p:cNvPr>
          <p:cNvSpPr txBox="1"/>
          <p:nvPr/>
        </p:nvSpPr>
        <p:spPr>
          <a:xfrm>
            <a:off x="8080664" y="2164865"/>
            <a:ext cx="286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Actually not.</a:t>
            </a:r>
          </a:p>
          <a:p>
            <a:r>
              <a:rPr lang="en-KR" dirty="0"/>
              <a:t>This is because of knock-out.</a:t>
            </a:r>
          </a:p>
        </p:txBody>
      </p:sp>
    </p:spTree>
    <p:extLst>
      <p:ext uri="{BB962C8B-B14F-4D97-AF65-F5344CB8AC3E}">
        <p14:creationId xmlns:p14="http://schemas.microsoft.com/office/powerpoint/2010/main" val="2749850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EF39-B33B-1044-9BCB-042D0E8635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7.8.2 Biplots and scaling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6489-9E04-B248-8BA1-CE23BC62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3458"/>
            <a:ext cx="5072463" cy="2577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417165-0FFB-6D49-801C-317EC0F7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858" y="704626"/>
            <a:ext cx="5375377" cy="5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A9FE663-2E79-024C-806E-4CF774BECA1A}"/>
              </a:ext>
            </a:extLst>
          </p:cNvPr>
          <p:cNvGrpSpPr/>
          <p:nvPr/>
        </p:nvGrpSpPr>
        <p:grpSpPr>
          <a:xfrm>
            <a:off x="340992" y="2125525"/>
            <a:ext cx="2037573" cy="2037573"/>
            <a:chOff x="1278653" y="194409"/>
            <a:chExt cx="4071158" cy="4071158"/>
          </a:xfrm>
          <a:solidFill>
            <a:schemeClr val="bg1">
              <a:lumMod val="95000"/>
            </a:schemeClr>
          </a:solidFill>
        </p:grpSpPr>
        <p:pic>
          <p:nvPicPr>
            <p:cNvPr id="40" name="Graphic 39" descr="Group with solid fill">
              <a:extLst>
                <a:ext uri="{FF2B5EF4-FFF2-40B4-BE49-F238E27FC236}">
                  <a16:creationId xmlns:a16="http://schemas.microsoft.com/office/drawing/2014/main" id="{8F19C86F-BD3A-2348-97A3-021367EA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8653" y="194409"/>
              <a:ext cx="3156758" cy="3156758"/>
            </a:xfrm>
            <a:prstGeom prst="rect">
              <a:avLst/>
            </a:prstGeom>
          </p:spPr>
        </p:pic>
        <p:pic>
          <p:nvPicPr>
            <p:cNvPr id="50" name="Graphic 49" descr="Group with solid fill">
              <a:extLst>
                <a:ext uri="{FF2B5EF4-FFF2-40B4-BE49-F238E27FC236}">
                  <a16:creationId xmlns:a16="http://schemas.microsoft.com/office/drawing/2014/main" id="{CA627D2D-8462-DB44-BA5B-6EDD2F41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1053" y="346809"/>
              <a:ext cx="3156758" cy="3156758"/>
            </a:xfrm>
            <a:prstGeom prst="rect">
              <a:avLst/>
            </a:prstGeom>
          </p:spPr>
        </p:pic>
        <p:pic>
          <p:nvPicPr>
            <p:cNvPr id="51" name="Graphic 50" descr="Group with solid fill">
              <a:extLst>
                <a:ext uri="{FF2B5EF4-FFF2-40B4-BE49-F238E27FC236}">
                  <a16:creationId xmlns:a16="http://schemas.microsoft.com/office/drawing/2014/main" id="{BF98A4BA-6E8A-8643-9D5A-3929B5E9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3453" y="499209"/>
              <a:ext cx="3156758" cy="3156758"/>
            </a:xfrm>
            <a:prstGeom prst="rect">
              <a:avLst/>
            </a:prstGeom>
          </p:spPr>
        </p:pic>
        <p:pic>
          <p:nvPicPr>
            <p:cNvPr id="52" name="Graphic 51" descr="Group with solid fill">
              <a:extLst>
                <a:ext uri="{FF2B5EF4-FFF2-40B4-BE49-F238E27FC236}">
                  <a16:creationId xmlns:a16="http://schemas.microsoft.com/office/drawing/2014/main" id="{84AF1E54-9515-F640-B7CB-3C806FDA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35853" y="651609"/>
              <a:ext cx="3156758" cy="3156758"/>
            </a:xfrm>
            <a:prstGeom prst="rect">
              <a:avLst/>
            </a:prstGeom>
          </p:spPr>
        </p:pic>
        <p:pic>
          <p:nvPicPr>
            <p:cNvPr id="53" name="Graphic 52" descr="Group with solid fill">
              <a:extLst>
                <a:ext uri="{FF2B5EF4-FFF2-40B4-BE49-F238E27FC236}">
                  <a16:creationId xmlns:a16="http://schemas.microsoft.com/office/drawing/2014/main" id="{BD67BEED-9CC3-794A-89CE-2455B610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88253" y="804009"/>
              <a:ext cx="3156758" cy="3156758"/>
            </a:xfrm>
            <a:prstGeom prst="rect">
              <a:avLst/>
            </a:prstGeom>
          </p:spPr>
        </p:pic>
        <p:pic>
          <p:nvPicPr>
            <p:cNvPr id="54" name="Graphic 53" descr="Group with solid fill">
              <a:extLst>
                <a:ext uri="{FF2B5EF4-FFF2-40B4-BE49-F238E27FC236}">
                  <a16:creationId xmlns:a16="http://schemas.microsoft.com/office/drawing/2014/main" id="{30362D1E-4569-9D4D-95D0-A72E10A1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0653" y="956409"/>
              <a:ext cx="3156758" cy="3156758"/>
            </a:xfrm>
            <a:prstGeom prst="rect">
              <a:avLst/>
            </a:prstGeom>
          </p:spPr>
        </p:pic>
        <p:pic>
          <p:nvPicPr>
            <p:cNvPr id="55" name="Graphic 54" descr="Group with solid fill">
              <a:extLst>
                <a:ext uri="{FF2B5EF4-FFF2-40B4-BE49-F238E27FC236}">
                  <a16:creationId xmlns:a16="http://schemas.microsoft.com/office/drawing/2014/main" id="{9309A757-E0FF-EC4F-8C8B-BFBD83C77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93053" y="1108809"/>
              <a:ext cx="3156758" cy="315675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BD0994-927E-6143-AAEB-FD9165D9B65D}"/>
              </a:ext>
            </a:extLst>
          </p:cNvPr>
          <p:cNvSpPr txBox="1"/>
          <p:nvPr/>
        </p:nvSpPr>
        <p:spPr>
          <a:xfrm>
            <a:off x="2850276" y="827333"/>
            <a:ext cx="114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2000" dirty="0"/>
              <a:t>Subjects</a:t>
            </a:r>
          </a:p>
        </p:txBody>
      </p:sp>
      <p:pic>
        <p:nvPicPr>
          <p:cNvPr id="4" name="Graphic 3" descr="Man outline">
            <a:extLst>
              <a:ext uri="{FF2B5EF4-FFF2-40B4-BE49-F238E27FC236}">
                <a16:creationId xmlns:a16="http://schemas.microsoft.com/office/drawing/2014/main" id="{96C13BC3-5CF6-DD4D-9D57-AE64DA2F7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7725" y="3187579"/>
            <a:ext cx="773653" cy="773653"/>
          </a:xfrm>
          <a:prstGeom prst="rect">
            <a:avLst/>
          </a:prstGeom>
        </p:spPr>
      </p:pic>
      <p:pic>
        <p:nvPicPr>
          <p:cNvPr id="6" name="Graphic 5" descr="Woman with solid fill">
            <a:extLst>
              <a:ext uri="{FF2B5EF4-FFF2-40B4-BE49-F238E27FC236}">
                <a16:creationId xmlns:a16="http://schemas.microsoft.com/office/drawing/2014/main" id="{C8C32D61-C234-8945-857F-2202BA893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7725" y="2302654"/>
            <a:ext cx="773653" cy="773653"/>
          </a:xfrm>
          <a:prstGeom prst="rect">
            <a:avLst/>
          </a:prstGeom>
        </p:spPr>
      </p:pic>
      <p:pic>
        <p:nvPicPr>
          <p:cNvPr id="8" name="Graphic 7" descr="Woman outline">
            <a:extLst>
              <a:ext uri="{FF2B5EF4-FFF2-40B4-BE49-F238E27FC236}">
                <a16:creationId xmlns:a16="http://schemas.microsoft.com/office/drawing/2014/main" id="{C41829CD-11A1-DA44-9BF1-85C3B4E4C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7725" y="1398841"/>
            <a:ext cx="773653" cy="773653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D13DA55C-1DA8-544C-956D-2D87874837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7725" y="4925290"/>
            <a:ext cx="773653" cy="773653"/>
          </a:xfrm>
          <a:prstGeom prst="rect">
            <a:avLst/>
          </a:prstGeom>
        </p:spPr>
      </p:pic>
      <p:pic>
        <p:nvPicPr>
          <p:cNvPr id="12" name="Graphic 11" descr="Baby crawling with solid fill">
            <a:extLst>
              <a:ext uri="{FF2B5EF4-FFF2-40B4-BE49-F238E27FC236}">
                <a16:creationId xmlns:a16="http://schemas.microsoft.com/office/drawing/2014/main" id="{F57F6367-2BDF-7641-8061-F2A7FB453E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4300" y="4016450"/>
            <a:ext cx="773653" cy="773653"/>
          </a:xfrm>
          <a:prstGeom prst="rect">
            <a:avLst/>
          </a:prstGeom>
        </p:spPr>
      </p:pic>
      <p:pic>
        <p:nvPicPr>
          <p:cNvPr id="16" name="Graphic 15" descr="Lungs outline">
            <a:extLst>
              <a:ext uri="{FF2B5EF4-FFF2-40B4-BE49-F238E27FC236}">
                <a16:creationId xmlns:a16="http://schemas.microsoft.com/office/drawing/2014/main" id="{D9EBC559-5ADA-624B-A17E-437A082792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5180" y="1398841"/>
            <a:ext cx="773653" cy="773653"/>
          </a:xfrm>
          <a:prstGeom prst="rect">
            <a:avLst/>
          </a:prstGeom>
        </p:spPr>
      </p:pic>
      <p:pic>
        <p:nvPicPr>
          <p:cNvPr id="32" name="Graphic 31" descr="Lungs outline">
            <a:extLst>
              <a:ext uri="{FF2B5EF4-FFF2-40B4-BE49-F238E27FC236}">
                <a16:creationId xmlns:a16="http://schemas.microsoft.com/office/drawing/2014/main" id="{3688214A-9640-9044-BF18-B43BDD4ED0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5180" y="4925290"/>
            <a:ext cx="773653" cy="773653"/>
          </a:xfrm>
          <a:prstGeom prst="rect">
            <a:avLst/>
          </a:prstGeom>
        </p:spPr>
      </p:pic>
      <p:pic>
        <p:nvPicPr>
          <p:cNvPr id="33" name="Graphic 32" descr="Lungs outline">
            <a:extLst>
              <a:ext uri="{FF2B5EF4-FFF2-40B4-BE49-F238E27FC236}">
                <a16:creationId xmlns:a16="http://schemas.microsoft.com/office/drawing/2014/main" id="{E3F92E44-E0CC-F64A-B8FD-36A763243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5180" y="4016450"/>
            <a:ext cx="773653" cy="773653"/>
          </a:xfrm>
          <a:prstGeom prst="rect">
            <a:avLst/>
          </a:prstGeom>
        </p:spPr>
      </p:pic>
      <p:pic>
        <p:nvPicPr>
          <p:cNvPr id="47" name="Graphic 46" descr="Yoga with solid fill">
            <a:extLst>
              <a:ext uri="{FF2B5EF4-FFF2-40B4-BE49-F238E27FC236}">
                <a16:creationId xmlns:a16="http://schemas.microsoft.com/office/drawing/2014/main" id="{6F11C4AF-C12C-CD49-9DF1-548D6BFFFD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0458" y="452288"/>
            <a:ext cx="773653" cy="773653"/>
          </a:xfrm>
          <a:prstGeom prst="rect">
            <a:avLst/>
          </a:prstGeom>
        </p:spPr>
      </p:pic>
      <p:pic>
        <p:nvPicPr>
          <p:cNvPr id="26" name="Graphic 25" descr="Yoga outline">
            <a:extLst>
              <a:ext uri="{FF2B5EF4-FFF2-40B4-BE49-F238E27FC236}">
                <a16:creationId xmlns:a16="http://schemas.microsoft.com/office/drawing/2014/main" id="{923FFD22-1BFF-864F-B387-0DA021AFA0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0458" y="2302654"/>
            <a:ext cx="773653" cy="773653"/>
          </a:xfrm>
          <a:prstGeom prst="rect">
            <a:avLst/>
          </a:prstGeom>
        </p:spPr>
      </p:pic>
      <p:pic>
        <p:nvPicPr>
          <p:cNvPr id="57" name="Graphic 56" descr="Yoga outline">
            <a:extLst>
              <a:ext uri="{FF2B5EF4-FFF2-40B4-BE49-F238E27FC236}">
                <a16:creationId xmlns:a16="http://schemas.microsoft.com/office/drawing/2014/main" id="{7F103D6F-281F-5842-B194-5D794D6C6D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0458" y="4016450"/>
            <a:ext cx="773653" cy="773653"/>
          </a:xfrm>
          <a:prstGeom prst="rect">
            <a:avLst/>
          </a:prstGeom>
        </p:spPr>
      </p:pic>
      <p:pic>
        <p:nvPicPr>
          <p:cNvPr id="58" name="Graphic 57" descr="Yoga outline">
            <a:extLst>
              <a:ext uri="{FF2B5EF4-FFF2-40B4-BE49-F238E27FC236}">
                <a16:creationId xmlns:a16="http://schemas.microsoft.com/office/drawing/2014/main" id="{5A48A408-A7BF-C14A-8B2D-BD7FC3E247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0458" y="4925290"/>
            <a:ext cx="773653" cy="773653"/>
          </a:xfrm>
          <a:prstGeom prst="rect">
            <a:avLst/>
          </a:prstGeom>
        </p:spPr>
      </p:pic>
      <p:pic>
        <p:nvPicPr>
          <p:cNvPr id="29" name="Graphic 28" descr="Heart with pulse with solid fill">
            <a:extLst>
              <a:ext uri="{FF2B5EF4-FFF2-40B4-BE49-F238E27FC236}">
                <a16:creationId xmlns:a16="http://schemas.microsoft.com/office/drawing/2014/main" id="{17962D2E-6568-474C-BBBF-FB66DDD07D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27309" y="452288"/>
            <a:ext cx="773653" cy="773653"/>
          </a:xfrm>
          <a:prstGeom prst="rect">
            <a:avLst/>
          </a:prstGeom>
        </p:spPr>
      </p:pic>
      <p:pic>
        <p:nvPicPr>
          <p:cNvPr id="49" name="Graphic 48" descr="Sparkling Heart outline">
            <a:extLst>
              <a:ext uri="{FF2B5EF4-FFF2-40B4-BE49-F238E27FC236}">
                <a16:creationId xmlns:a16="http://schemas.microsoft.com/office/drawing/2014/main" id="{D6D64CA4-CB16-834B-A4F7-FDBE481E14B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27309" y="1398841"/>
            <a:ext cx="773653" cy="773653"/>
          </a:xfrm>
          <a:prstGeom prst="rect">
            <a:avLst/>
          </a:prstGeom>
        </p:spPr>
      </p:pic>
      <p:pic>
        <p:nvPicPr>
          <p:cNvPr id="61" name="Graphic 60" descr="Sparkling Heart outline">
            <a:extLst>
              <a:ext uri="{FF2B5EF4-FFF2-40B4-BE49-F238E27FC236}">
                <a16:creationId xmlns:a16="http://schemas.microsoft.com/office/drawing/2014/main" id="{E6AFFC47-4BEA-D943-849A-2ACCF390B8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27309" y="2302654"/>
            <a:ext cx="773653" cy="773653"/>
          </a:xfrm>
          <a:prstGeom prst="rect">
            <a:avLst/>
          </a:prstGeom>
        </p:spPr>
      </p:pic>
      <p:pic>
        <p:nvPicPr>
          <p:cNvPr id="62" name="Graphic 61" descr="Sparkling Heart outline">
            <a:extLst>
              <a:ext uri="{FF2B5EF4-FFF2-40B4-BE49-F238E27FC236}">
                <a16:creationId xmlns:a16="http://schemas.microsoft.com/office/drawing/2014/main" id="{7E5A3048-E1C6-0B4B-A97A-C93EFE63837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27309" y="3187579"/>
            <a:ext cx="773653" cy="773653"/>
          </a:xfrm>
          <a:prstGeom prst="rect">
            <a:avLst/>
          </a:prstGeom>
        </p:spPr>
      </p:pic>
      <p:pic>
        <p:nvPicPr>
          <p:cNvPr id="63" name="Graphic 62" descr="Sparkling Heart outline">
            <a:extLst>
              <a:ext uri="{FF2B5EF4-FFF2-40B4-BE49-F238E27FC236}">
                <a16:creationId xmlns:a16="http://schemas.microsoft.com/office/drawing/2014/main" id="{8250C12F-A48E-1C4E-9C5C-822DDC08AF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27309" y="4925290"/>
            <a:ext cx="773653" cy="773653"/>
          </a:xfrm>
          <a:prstGeom prst="rect">
            <a:avLst/>
          </a:prstGeom>
        </p:spPr>
      </p:pic>
      <p:pic>
        <p:nvPicPr>
          <p:cNvPr id="64" name="Graphic 63" descr="Broken Heart with solid fill">
            <a:extLst>
              <a:ext uri="{FF2B5EF4-FFF2-40B4-BE49-F238E27FC236}">
                <a16:creationId xmlns:a16="http://schemas.microsoft.com/office/drawing/2014/main" id="{A83F76DC-7CBF-394E-ABF9-A54886A7F5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27309" y="4016450"/>
            <a:ext cx="773653" cy="773653"/>
          </a:xfrm>
          <a:prstGeom prst="rect">
            <a:avLst/>
          </a:prstGeom>
        </p:spPr>
      </p:pic>
      <p:pic>
        <p:nvPicPr>
          <p:cNvPr id="68" name="Graphic 67" descr="Fruit bowl outline">
            <a:extLst>
              <a:ext uri="{FF2B5EF4-FFF2-40B4-BE49-F238E27FC236}">
                <a16:creationId xmlns:a16="http://schemas.microsoft.com/office/drawing/2014/main" id="{CA70E844-43B1-D346-967D-7F2B445E414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51742" y="3187579"/>
            <a:ext cx="773653" cy="773653"/>
          </a:xfrm>
          <a:prstGeom prst="rect">
            <a:avLst/>
          </a:prstGeom>
        </p:spPr>
      </p:pic>
      <p:pic>
        <p:nvPicPr>
          <p:cNvPr id="69" name="Graphic 68" descr="Fruit bowl outline">
            <a:extLst>
              <a:ext uri="{FF2B5EF4-FFF2-40B4-BE49-F238E27FC236}">
                <a16:creationId xmlns:a16="http://schemas.microsoft.com/office/drawing/2014/main" id="{E13BE37F-86B1-DD4A-811B-CCC4800486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51742" y="4016450"/>
            <a:ext cx="773653" cy="773653"/>
          </a:xfrm>
          <a:prstGeom prst="rect">
            <a:avLst/>
          </a:prstGeom>
        </p:spPr>
      </p:pic>
      <p:pic>
        <p:nvPicPr>
          <p:cNvPr id="71" name="Graphic 70" descr="Chocolate with solid fill">
            <a:extLst>
              <a:ext uri="{FF2B5EF4-FFF2-40B4-BE49-F238E27FC236}">
                <a16:creationId xmlns:a16="http://schemas.microsoft.com/office/drawing/2014/main" id="{3B87675A-27D9-2541-9E15-8F2587A978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51742" y="1398841"/>
            <a:ext cx="773653" cy="773653"/>
          </a:xfrm>
          <a:prstGeom prst="rect">
            <a:avLst/>
          </a:prstGeom>
        </p:spPr>
      </p:pic>
      <p:pic>
        <p:nvPicPr>
          <p:cNvPr id="72" name="Graphic 71" descr="Chocolate with solid fill">
            <a:extLst>
              <a:ext uri="{FF2B5EF4-FFF2-40B4-BE49-F238E27FC236}">
                <a16:creationId xmlns:a16="http://schemas.microsoft.com/office/drawing/2014/main" id="{AA782E79-557B-764E-9D89-CE5C0F5CF5F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51742" y="2302654"/>
            <a:ext cx="773653" cy="773653"/>
          </a:xfrm>
          <a:prstGeom prst="rect">
            <a:avLst/>
          </a:prstGeom>
        </p:spPr>
      </p:pic>
      <p:pic>
        <p:nvPicPr>
          <p:cNvPr id="73" name="Graphic 72" descr="Chocolate with solid fill">
            <a:extLst>
              <a:ext uri="{FF2B5EF4-FFF2-40B4-BE49-F238E27FC236}">
                <a16:creationId xmlns:a16="http://schemas.microsoft.com/office/drawing/2014/main" id="{99A9FF80-1B2C-5E40-858A-16D4DA15D76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51742" y="4925290"/>
            <a:ext cx="773653" cy="773653"/>
          </a:xfrm>
          <a:prstGeom prst="rect">
            <a:avLst/>
          </a:prstGeom>
        </p:spPr>
      </p:pic>
      <p:pic>
        <p:nvPicPr>
          <p:cNvPr id="75" name="Graphic 74" descr="Weight Gain with solid fill">
            <a:extLst>
              <a:ext uri="{FF2B5EF4-FFF2-40B4-BE49-F238E27FC236}">
                <a16:creationId xmlns:a16="http://schemas.microsoft.com/office/drawing/2014/main" id="{B61229B7-F056-984A-A682-9ADDF7C3D1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26166" y="1398841"/>
            <a:ext cx="773653" cy="773653"/>
          </a:xfrm>
          <a:prstGeom prst="rect">
            <a:avLst/>
          </a:prstGeom>
        </p:spPr>
      </p:pic>
      <p:pic>
        <p:nvPicPr>
          <p:cNvPr id="81" name="Graphic 80" descr="Weight Loss with solid fill">
            <a:extLst>
              <a:ext uri="{FF2B5EF4-FFF2-40B4-BE49-F238E27FC236}">
                <a16:creationId xmlns:a16="http://schemas.microsoft.com/office/drawing/2014/main" id="{55B7A1C0-2C78-A344-801E-2CEFA94D19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926166" y="452288"/>
            <a:ext cx="773653" cy="773653"/>
          </a:xfrm>
          <a:prstGeom prst="rect">
            <a:avLst/>
          </a:prstGeom>
        </p:spPr>
      </p:pic>
      <p:pic>
        <p:nvPicPr>
          <p:cNvPr id="83" name="Graphic 82" descr="Weight Loss outline">
            <a:extLst>
              <a:ext uri="{FF2B5EF4-FFF2-40B4-BE49-F238E27FC236}">
                <a16:creationId xmlns:a16="http://schemas.microsoft.com/office/drawing/2014/main" id="{5A09167C-73D6-0647-9E96-67D99EBD2A4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6166" y="2302654"/>
            <a:ext cx="773653" cy="773653"/>
          </a:xfrm>
          <a:prstGeom prst="rect">
            <a:avLst/>
          </a:prstGeom>
        </p:spPr>
      </p:pic>
      <p:pic>
        <p:nvPicPr>
          <p:cNvPr id="84" name="Graphic 83" descr="Weight Loss outline">
            <a:extLst>
              <a:ext uri="{FF2B5EF4-FFF2-40B4-BE49-F238E27FC236}">
                <a16:creationId xmlns:a16="http://schemas.microsoft.com/office/drawing/2014/main" id="{67BADEFF-7190-A441-9163-21ABEB03136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6166" y="3190001"/>
            <a:ext cx="773653" cy="773653"/>
          </a:xfrm>
          <a:prstGeom prst="rect">
            <a:avLst/>
          </a:prstGeom>
        </p:spPr>
      </p:pic>
      <p:pic>
        <p:nvPicPr>
          <p:cNvPr id="85" name="Graphic 84" descr="Weight Loss outline">
            <a:extLst>
              <a:ext uri="{FF2B5EF4-FFF2-40B4-BE49-F238E27FC236}">
                <a16:creationId xmlns:a16="http://schemas.microsoft.com/office/drawing/2014/main" id="{735ED666-9D99-884D-9E27-67BC2759356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6166" y="4925290"/>
            <a:ext cx="773653" cy="773653"/>
          </a:xfrm>
          <a:prstGeom prst="rect">
            <a:avLst/>
          </a:prstGeom>
        </p:spPr>
      </p:pic>
      <p:pic>
        <p:nvPicPr>
          <p:cNvPr id="86" name="Graphic 85" descr="Weight Gain with solid fill">
            <a:extLst>
              <a:ext uri="{FF2B5EF4-FFF2-40B4-BE49-F238E27FC236}">
                <a16:creationId xmlns:a16="http://schemas.microsoft.com/office/drawing/2014/main" id="{BE31851D-D2F6-744C-8FD3-16A877793DE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26166" y="4016450"/>
            <a:ext cx="773653" cy="773653"/>
          </a:xfrm>
          <a:prstGeom prst="rect">
            <a:avLst/>
          </a:prstGeom>
        </p:spPr>
      </p:pic>
      <p:pic>
        <p:nvPicPr>
          <p:cNvPr id="88" name="Graphic 87" descr="Hammock with solid fill">
            <a:extLst>
              <a:ext uri="{FF2B5EF4-FFF2-40B4-BE49-F238E27FC236}">
                <a16:creationId xmlns:a16="http://schemas.microsoft.com/office/drawing/2014/main" id="{AA138A36-CBBB-2A49-87E1-0176CCB3CC9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50458" y="1398841"/>
            <a:ext cx="773653" cy="773653"/>
          </a:xfrm>
          <a:prstGeom prst="rect">
            <a:avLst/>
          </a:prstGeom>
        </p:spPr>
      </p:pic>
      <p:pic>
        <p:nvPicPr>
          <p:cNvPr id="89" name="Graphic 88" descr="Hammock with solid fill">
            <a:extLst>
              <a:ext uri="{FF2B5EF4-FFF2-40B4-BE49-F238E27FC236}">
                <a16:creationId xmlns:a16="http://schemas.microsoft.com/office/drawing/2014/main" id="{D00D568F-0C1A-CC48-ADC3-D28F934470C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50458" y="3187579"/>
            <a:ext cx="773653" cy="773653"/>
          </a:xfrm>
          <a:prstGeom prst="rect">
            <a:avLst/>
          </a:prstGeom>
        </p:spPr>
      </p:pic>
      <p:pic>
        <p:nvPicPr>
          <p:cNvPr id="91" name="Graphic 90" descr="Medicine with solid fill">
            <a:extLst>
              <a:ext uri="{FF2B5EF4-FFF2-40B4-BE49-F238E27FC236}">
                <a16:creationId xmlns:a16="http://schemas.microsoft.com/office/drawing/2014/main" id="{0668AA41-0150-C741-85AC-94AC223742D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683895" y="440507"/>
            <a:ext cx="773653" cy="773653"/>
          </a:xfrm>
          <a:prstGeom prst="rect">
            <a:avLst/>
          </a:prstGeom>
        </p:spPr>
      </p:pic>
      <p:pic>
        <p:nvPicPr>
          <p:cNvPr id="93" name="Graphic 92" descr="No Touch outline">
            <a:extLst>
              <a:ext uri="{FF2B5EF4-FFF2-40B4-BE49-F238E27FC236}">
                <a16:creationId xmlns:a16="http://schemas.microsoft.com/office/drawing/2014/main" id="{A6D1B67E-4282-C645-A21C-4170BC08EA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683896" y="1398841"/>
            <a:ext cx="773653" cy="773653"/>
          </a:xfrm>
          <a:prstGeom prst="rect">
            <a:avLst/>
          </a:prstGeom>
        </p:spPr>
      </p:pic>
      <p:pic>
        <p:nvPicPr>
          <p:cNvPr id="94" name="Graphic 93" descr="No Touch outline">
            <a:extLst>
              <a:ext uri="{FF2B5EF4-FFF2-40B4-BE49-F238E27FC236}">
                <a16:creationId xmlns:a16="http://schemas.microsoft.com/office/drawing/2014/main" id="{E8FFA20D-EF1F-B343-BB77-D6F7F621D37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683896" y="3187579"/>
            <a:ext cx="773653" cy="773653"/>
          </a:xfrm>
          <a:prstGeom prst="rect">
            <a:avLst/>
          </a:prstGeom>
        </p:spPr>
      </p:pic>
      <p:pic>
        <p:nvPicPr>
          <p:cNvPr id="95" name="Graphic 94" descr="No Touch outline">
            <a:extLst>
              <a:ext uri="{FF2B5EF4-FFF2-40B4-BE49-F238E27FC236}">
                <a16:creationId xmlns:a16="http://schemas.microsoft.com/office/drawing/2014/main" id="{B4C0BD3F-499E-6846-9C07-E0C79FEF219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683896" y="4016450"/>
            <a:ext cx="773653" cy="773653"/>
          </a:xfrm>
          <a:prstGeom prst="rect">
            <a:avLst/>
          </a:prstGeom>
        </p:spPr>
      </p:pic>
      <p:pic>
        <p:nvPicPr>
          <p:cNvPr id="96" name="Graphic 95" descr="No Touch outline">
            <a:extLst>
              <a:ext uri="{FF2B5EF4-FFF2-40B4-BE49-F238E27FC236}">
                <a16:creationId xmlns:a16="http://schemas.microsoft.com/office/drawing/2014/main" id="{7788ABF9-09C3-8649-841E-2ECB300B7BF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683896" y="4925290"/>
            <a:ext cx="773653" cy="773653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E31FFB0-7418-FC44-88AD-2E89D902F7C8}"/>
              </a:ext>
            </a:extLst>
          </p:cNvPr>
          <p:cNvCxnSpPr>
            <a:cxnSpLocks/>
          </p:cNvCxnSpPr>
          <p:nvPr/>
        </p:nvCxnSpPr>
        <p:spPr>
          <a:xfrm>
            <a:off x="3280040" y="1269527"/>
            <a:ext cx="77334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1C47451-1F23-F648-ACE2-68E028F4C670}"/>
              </a:ext>
            </a:extLst>
          </p:cNvPr>
          <p:cNvCxnSpPr>
            <a:cxnSpLocks/>
          </p:cNvCxnSpPr>
          <p:nvPr/>
        </p:nvCxnSpPr>
        <p:spPr>
          <a:xfrm>
            <a:off x="4410154" y="452288"/>
            <a:ext cx="0" cy="53818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Graphic 101" descr="Lungs with virus with solid fill">
            <a:extLst>
              <a:ext uri="{FF2B5EF4-FFF2-40B4-BE49-F238E27FC236}">
                <a16:creationId xmlns:a16="http://schemas.microsoft.com/office/drawing/2014/main" id="{2AA5B1B3-8D0F-8844-BD15-373EBDFEDE7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585180" y="2253226"/>
            <a:ext cx="773653" cy="773653"/>
          </a:xfrm>
          <a:prstGeom prst="rect">
            <a:avLst/>
          </a:prstGeom>
        </p:spPr>
      </p:pic>
      <p:pic>
        <p:nvPicPr>
          <p:cNvPr id="103" name="Graphic 102" descr="Lungs with virus with solid fill">
            <a:extLst>
              <a:ext uri="{FF2B5EF4-FFF2-40B4-BE49-F238E27FC236}">
                <a16:creationId xmlns:a16="http://schemas.microsoft.com/office/drawing/2014/main" id="{7BE91371-22DE-2F44-9A99-660B72C9F32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582753" y="3187429"/>
            <a:ext cx="773653" cy="773653"/>
          </a:xfrm>
          <a:prstGeom prst="rect">
            <a:avLst/>
          </a:prstGeom>
        </p:spPr>
      </p:pic>
      <p:pic>
        <p:nvPicPr>
          <p:cNvPr id="105" name="Graphic 104" descr="Lungs with solid fill">
            <a:extLst>
              <a:ext uri="{FF2B5EF4-FFF2-40B4-BE49-F238E27FC236}">
                <a16:creationId xmlns:a16="http://schemas.microsoft.com/office/drawing/2014/main" id="{194F37E3-E9BA-554A-B87B-F8E3D14CC18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582753" y="440507"/>
            <a:ext cx="773653" cy="773653"/>
          </a:xfrm>
          <a:prstGeom prst="rect">
            <a:avLst/>
          </a:prstGeom>
        </p:spPr>
      </p:pic>
      <p:pic>
        <p:nvPicPr>
          <p:cNvPr id="107" name="Graphic 106" descr="Chemicals with solid fill">
            <a:extLst>
              <a:ext uri="{FF2B5EF4-FFF2-40B4-BE49-F238E27FC236}">
                <a16:creationId xmlns:a16="http://schemas.microsoft.com/office/drawing/2014/main" id="{2F17599E-C054-1D41-9453-128EAB5C370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785041" y="440507"/>
            <a:ext cx="773653" cy="773653"/>
          </a:xfrm>
          <a:prstGeom prst="rect">
            <a:avLst/>
          </a:prstGeom>
        </p:spPr>
      </p:pic>
      <p:pic>
        <p:nvPicPr>
          <p:cNvPr id="113" name="Graphic 112" descr="Medicine outline">
            <a:extLst>
              <a:ext uri="{FF2B5EF4-FFF2-40B4-BE49-F238E27FC236}">
                <a16:creationId xmlns:a16="http://schemas.microsoft.com/office/drawing/2014/main" id="{5A446B87-D2E7-2B40-BD08-8FB6D8E12F4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732835" y="2323755"/>
            <a:ext cx="773653" cy="773653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594EC357-4C8D-694F-A03A-C37819E39E5B}"/>
              </a:ext>
            </a:extLst>
          </p:cNvPr>
          <p:cNvSpPr/>
          <p:nvPr/>
        </p:nvSpPr>
        <p:spPr>
          <a:xfrm>
            <a:off x="3285126" y="273747"/>
            <a:ext cx="1168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Source Sans Pro" panose="020B0503030403020204" pitchFamily="34" charset="0"/>
              </a:rPr>
              <a:t>V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ariables</a:t>
            </a:r>
            <a:endParaRPr lang="en-KR" sz="2000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59F47F5-92E7-D448-AB41-CC44697F2F77}"/>
              </a:ext>
            </a:extLst>
          </p:cNvPr>
          <p:cNvCxnSpPr>
            <a:cxnSpLocks/>
          </p:cNvCxnSpPr>
          <p:nvPr/>
        </p:nvCxnSpPr>
        <p:spPr>
          <a:xfrm>
            <a:off x="3447724" y="691421"/>
            <a:ext cx="962430" cy="5561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8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EF39-B33B-1044-9BCB-042D0E8635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7.8.2 Biplots and scaling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720EA-DC38-094F-A903-949A10FD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4741"/>
            <a:ext cx="4917440" cy="1920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3710CF-9412-FF4E-8E33-DEC36FB35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40" y="549299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49AB-82F1-5441-9A1A-B16080434A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7.8.2 An example of weighted PCA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E1038-C747-4149-8286-FE6430426538}"/>
              </a:ext>
            </a:extLst>
          </p:cNvPr>
          <p:cNvSpPr txBox="1"/>
          <p:nvPr/>
        </p:nvSpPr>
        <p:spPr>
          <a:xfrm>
            <a:off x="1319646" y="959224"/>
            <a:ext cx="585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groups</a:t>
            </a:r>
            <a:r>
              <a:rPr lang="en-US" sz="2400" dirty="0"/>
              <a:t> have very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different sizes</a:t>
            </a:r>
            <a:r>
              <a:rPr lang="en-US" sz="2400" dirty="0"/>
              <a:t>.</a:t>
            </a:r>
            <a:endParaRPr lang="en-K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687BC-94EE-E34D-9766-CF03285B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91" y="1633295"/>
            <a:ext cx="7154628" cy="2812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C2EE4-66A8-0742-8671-70E362E3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55" y="4832361"/>
            <a:ext cx="6929638" cy="13611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B4C5EF-85D6-4F41-8353-9CFCD694B0F9}"/>
              </a:ext>
            </a:extLst>
          </p:cNvPr>
          <p:cNvSpPr/>
          <p:nvPr/>
        </p:nvSpPr>
        <p:spPr>
          <a:xfrm>
            <a:off x="2431473" y="5512950"/>
            <a:ext cx="737754" cy="35791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4BAC38-F327-CE46-8D4A-41DE579E7204}"/>
              </a:ext>
            </a:extLst>
          </p:cNvPr>
          <p:cNvSpPr/>
          <p:nvPr/>
        </p:nvSpPr>
        <p:spPr>
          <a:xfrm>
            <a:off x="2230581" y="4940763"/>
            <a:ext cx="5687291" cy="35791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8014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49AB-82F1-5441-9A1A-B16080434A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7.8.2 An example of weighted PCA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E1038-C747-4149-8286-FE6430426538}"/>
              </a:ext>
            </a:extLst>
          </p:cNvPr>
          <p:cNvSpPr txBox="1"/>
          <p:nvPr/>
        </p:nvSpPr>
        <p:spPr>
          <a:xfrm>
            <a:off x="1319646" y="959224"/>
            <a:ext cx="585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groups</a:t>
            </a:r>
            <a:r>
              <a:rPr lang="en-US" sz="2400" dirty="0"/>
              <a:t> have very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different sizes</a:t>
            </a:r>
            <a:r>
              <a:rPr lang="en-US" sz="2400" dirty="0"/>
              <a:t>.</a:t>
            </a:r>
            <a:endParaRPr lang="en-K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76D9C-CAD0-D149-AA22-0ACFD487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15" y="784041"/>
            <a:ext cx="5289917" cy="5289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1FC0A-001D-C44D-BEE7-2A667D438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2" y="2106521"/>
            <a:ext cx="5289917" cy="26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7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27BC6-21C4-8842-87CA-C189C789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72023" cy="6858000"/>
          </a:xfrm>
          <a:prstGeom prst="rect">
            <a:avLst/>
          </a:prstGeom>
        </p:spPr>
      </p:pic>
      <p:pic>
        <p:nvPicPr>
          <p:cNvPr id="4" name="Graphic 3" descr="Chemicals with solid fill">
            <a:extLst>
              <a:ext uri="{FF2B5EF4-FFF2-40B4-BE49-F238E27FC236}">
                <a16:creationId xmlns:a16="http://schemas.microsoft.com/office/drawing/2014/main" id="{341BC2C2-3BD3-1F4B-B9D9-81A365296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763" y="642938"/>
            <a:ext cx="1339850" cy="1339850"/>
          </a:xfrm>
          <a:prstGeom prst="rect">
            <a:avLst/>
          </a:prstGeom>
        </p:spPr>
      </p:pic>
      <p:pic>
        <p:nvPicPr>
          <p:cNvPr id="5" name="Graphic 4" descr="Medicine with solid fill">
            <a:extLst>
              <a:ext uri="{FF2B5EF4-FFF2-40B4-BE49-F238E27FC236}">
                <a16:creationId xmlns:a16="http://schemas.microsoft.com/office/drawing/2014/main" id="{3906971F-81CA-EF45-88F4-9531A1468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5875" y="642938"/>
            <a:ext cx="1339850" cy="1339850"/>
          </a:xfrm>
          <a:prstGeom prst="rect">
            <a:avLst/>
          </a:prstGeom>
        </p:spPr>
      </p:pic>
      <p:pic>
        <p:nvPicPr>
          <p:cNvPr id="6" name="Graphic 5" descr="Lungs with solid fill">
            <a:extLst>
              <a:ext uri="{FF2B5EF4-FFF2-40B4-BE49-F238E27FC236}">
                <a16:creationId xmlns:a16="http://schemas.microsoft.com/office/drawing/2014/main" id="{DD732C24-47D7-124A-AB1A-F3EFAABF2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3988" y="642938"/>
            <a:ext cx="1339850" cy="1339850"/>
          </a:xfrm>
          <a:prstGeom prst="rect">
            <a:avLst/>
          </a:prstGeom>
        </p:spPr>
      </p:pic>
      <p:pic>
        <p:nvPicPr>
          <p:cNvPr id="7" name="Graphic 6" descr="Scatterplot outline">
            <a:extLst>
              <a:ext uri="{FF2B5EF4-FFF2-40B4-BE49-F238E27FC236}">
                <a16:creationId xmlns:a16="http://schemas.microsoft.com/office/drawing/2014/main" id="{503668D3-F724-8B4B-B23C-1C817BBD73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763" y="1852492"/>
            <a:ext cx="4157663" cy="4157663"/>
          </a:xfrm>
          <a:prstGeom prst="rect">
            <a:avLst/>
          </a:prstGeom>
        </p:spPr>
      </p:pic>
      <p:pic>
        <p:nvPicPr>
          <p:cNvPr id="8" name="Graphic 7" descr="Heart with pulse with solid fill">
            <a:extLst>
              <a:ext uri="{FF2B5EF4-FFF2-40B4-BE49-F238E27FC236}">
                <a16:creationId xmlns:a16="http://schemas.microsoft.com/office/drawing/2014/main" id="{CFEF0127-F121-6C49-8AED-37005572A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2100" y="642938"/>
            <a:ext cx="1811338" cy="1808163"/>
          </a:xfrm>
          <a:prstGeom prst="rect">
            <a:avLst/>
          </a:prstGeom>
        </p:spPr>
      </p:pic>
      <p:pic>
        <p:nvPicPr>
          <p:cNvPr id="9" name="Graphic 8" descr="Yoga with solid fill">
            <a:extLst>
              <a:ext uri="{FF2B5EF4-FFF2-40B4-BE49-F238E27FC236}">
                <a16:creationId xmlns:a16="http://schemas.microsoft.com/office/drawing/2014/main" id="{A3520983-6203-A244-BFDC-A2F5DC1B59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72100" y="2519363"/>
            <a:ext cx="1811338" cy="1811338"/>
          </a:xfrm>
          <a:prstGeom prst="rect">
            <a:avLst/>
          </a:prstGeom>
        </p:spPr>
      </p:pic>
      <p:pic>
        <p:nvPicPr>
          <p:cNvPr id="10" name="Graphic 9" descr="Weight Loss with solid fill">
            <a:extLst>
              <a:ext uri="{FF2B5EF4-FFF2-40B4-BE49-F238E27FC236}">
                <a16:creationId xmlns:a16="http://schemas.microsoft.com/office/drawing/2014/main" id="{E547F168-0EAE-B444-95BB-09CF6890CE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72100" y="4397375"/>
            <a:ext cx="1811338" cy="1811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C0F06D-9A02-854B-B4B2-7E232EB7B43E}"/>
              </a:ext>
            </a:extLst>
          </p:cNvPr>
          <p:cNvSpPr txBox="1"/>
          <p:nvPr/>
        </p:nvSpPr>
        <p:spPr>
          <a:xfrm>
            <a:off x="8038696" y="1732847"/>
            <a:ext cx="3915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5400" dirty="0"/>
              <a:t>Multivariate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9C56E-979C-1341-8721-3A22412D20FE}"/>
              </a:ext>
            </a:extLst>
          </p:cNvPr>
          <p:cNvSpPr txBox="1"/>
          <p:nvPr/>
        </p:nvSpPr>
        <p:spPr>
          <a:xfrm>
            <a:off x="1784540" y="5382150"/>
            <a:ext cx="391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4000" dirty="0"/>
              <a:t>Correlated</a:t>
            </a:r>
          </a:p>
          <a:p>
            <a:r>
              <a:rPr lang="en-KR" sz="3200" dirty="0"/>
              <a:t>(or anti-correlated)</a:t>
            </a:r>
          </a:p>
        </p:txBody>
      </p:sp>
      <p:pic>
        <p:nvPicPr>
          <p:cNvPr id="14" name="Graphic 13" descr="Scatterplot outline">
            <a:extLst>
              <a:ext uri="{FF2B5EF4-FFF2-40B4-BE49-F238E27FC236}">
                <a16:creationId xmlns:a16="http://schemas.microsoft.com/office/drawing/2014/main" id="{3C6CBD3D-2680-2745-91C2-8C75B4CE92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3288" y="5906573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7E06AC-F2A1-9146-9552-C660204D6F2A}"/>
              </a:ext>
            </a:extLst>
          </p:cNvPr>
          <p:cNvSpPr txBox="1"/>
          <p:nvPr/>
        </p:nvSpPr>
        <p:spPr>
          <a:xfrm>
            <a:off x="8038696" y="3592233"/>
            <a:ext cx="39151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2800" b="1" dirty="0"/>
              <a:t>Dimensionality reduction</a:t>
            </a:r>
          </a:p>
          <a:p>
            <a:r>
              <a:rPr lang="en-KR" sz="2400" dirty="0"/>
              <a:t>Principal component analysis (</a:t>
            </a:r>
            <a:r>
              <a:rPr lang="en-KR" sz="2400" b="1" dirty="0"/>
              <a:t>PCA</a:t>
            </a:r>
            <a:r>
              <a:rPr lang="en-K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220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8550A1-F473-F049-935D-25F4BDE3E5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94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7.2.1 Low-dimensional data summaries and preparation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48047-5B06-104A-9F6C-BBBBE20F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37" y="984174"/>
            <a:ext cx="5780675" cy="625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3D45FB-353B-8A4C-93B6-45471414E3CF}"/>
              </a:ext>
            </a:extLst>
          </p:cNvPr>
          <p:cNvSpPr txBox="1"/>
          <p:nvPr/>
        </p:nvSpPr>
        <p:spPr>
          <a:xfrm>
            <a:off x="838200" y="1066162"/>
            <a:ext cx="417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Pearson’s correlation coefficient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D443D-0AC6-AB40-BFB0-924099674818}"/>
              </a:ext>
            </a:extLst>
          </p:cNvPr>
          <p:cNvSpPr txBox="1"/>
          <p:nvPr/>
        </p:nvSpPr>
        <p:spPr>
          <a:xfrm>
            <a:off x="838200" y="2956952"/>
            <a:ext cx="28156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/>
              <a:t>&gt; turtles</a:t>
            </a:r>
          </a:p>
          <a:p>
            <a:r>
              <a:rPr lang="en-KR" dirty="0"/>
              <a:t>   sex length width height</a:t>
            </a:r>
          </a:p>
          <a:p>
            <a:r>
              <a:rPr lang="en-KR" dirty="0"/>
              <a:t>1    f     98    81     38</a:t>
            </a:r>
          </a:p>
          <a:p>
            <a:r>
              <a:rPr lang="en-KR" dirty="0"/>
              <a:t>2    f    103    84     38</a:t>
            </a:r>
          </a:p>
          <a:p>
            <a:r>
              <a:rPr lang="en-KR" dirty="0"/>
              <a:t>3    f    103    86     42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7FE979-1021-C74F-8FD6-6C0AE4BE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30" y="2903296"/>
            <a:ext cx="2134665" cy="1986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DBD06F-D060-A744-82DF-8E6071D3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582" y="2918344"/>
            <a:ext cx="2059957" cy="1986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097281-7294-B549-984B-B804B45EE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307" y="2913353"/>
            <a:ext cx="1913963" cy="1991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EB5C15-A687-5845-8D50-BD85C9001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330" y="4968556"/>
            <a:ext cx="4070242" cy="16567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5A74B5-671E-624E-B7DE-32AE708FE1F8}"/>
              </a:ext>
            </a:extLst>
          </p:cNvPr>
          <p:cNvSpPr txBox="1"/>
          <p:nvPr/>
        </p:nvSpPr>
        <p:spPr>
          <a:xfrm>
            <a:off x="838200" y="4713145"/>
            <a:ext cx="23618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/>
              <a:t>&gt; turtles[, -1]</a:t>
            </a:r>
          </a:p>
          <a:p>
            <a:r>
              <a:rPr lang="en-KR" dirty="0"/>
              <a:t>   length width height</a:t>
            </a:r>
          </a:p>
          <a:p>
            <a:r>
              <a:rPr lang="en-KR" dirty="0"/>
              <a:t>1      98    81     38</a:t>
            </a:r>
          </a:p>
          <a:p>
            <a:r>
              <a:rPr lang="en-KR" dirty="0"/>
              <a:t>2     103    84     38</a:t>
            </a:r>
          </a:p>
          <a:p>
            <a:r>
              <a:rPr lang="en-KR" dirty="0"/>
              <a:t>3     103    86     42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10CBF8-9A8D-8B43-B194-1CAEC0726947}"/>
              </a:ext>
            </a:extLst>
          </p:cNvPr>
          <p:cNvSpPr txBox="1"/>
          <p:nvPr/>
        </p:nvSpPr>
        <p:spPr>
          <a:xfrm>
            <a:off x="838200" y="1743694"/>
            <a:ext cx="72929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800" dirty="0"/>
              <a:t>Painted turtle</a:t>
            </a:r>
          </a:p>
          <a:p>
            <a:endParaRPr lang="en-KR" dirty="0"/>
          </a:p>
          <a:p>
            <a:r>
              <a:rPr lang="en-US" dirty="0"/>
              <a:t>turtles = </a:t>
            </a:r>
            <a:r>
              <a:rPr lang="en-US" b="1" dirty="0" err="1">
                <a:solidFill>
                  <a:schemeClr val="accent1"/>
                </a:solidFill>
              </a:rPr>
              <a:t>read.table</a:t>
            </a:r>
            <a:r>
              <a:rPr lang="en-US" dirty="0"/>
              <a:t>(</a:t>
            </a:r>
            <a:r>
              <a:rPr lang="en-US" dirty="0">
                <a:solidFill>
                  <a:schemeClr val="accent6"/>
                </a:solidFill>
              </a:rPr>
              <a:t>"../data/</a:t>
            </a:r>
            <a:r>
              <a:rPr lang="en-US" dirty="0" err="1">
                <a:solidFill>
                  <a:schemeClr val="accent6"/>
                </a:solidFill>
              </a:rPr>
              <a:t>PaintedTurtles.txt</a:t>
            </a:r>
            <a:r>
              <a:rPr lang="en-US" dirty="0">
                <a:solidFill>
                  <a:schemeClr val="accent6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header</a:t>
            </a:r>
            <a:r>
              <a:rPr lang="en-US" dirty="0"/>
              <a:t> =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TRUE</a:t>
            </a:r>
            <a:r>
              <a:rPr lang="en-US" dirty="0"/>
              <a:t>) 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07646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50D2B-4F43-0E49-BE52-D86D8B97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66" y="621644"/>
            <a:ext cx="4641273" cy="4398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1A3B7-A89F-1E4E-9D21-9641C553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1" y="667661"/>
            <a:ext cx="6749647" cy="2065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D0FB5-5620-7646-ABC3-7EC7182C3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64" y="2990300"/>
            <a:ext cx="3923349" cy="1134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4266C-8B7A-D746-B86E-8E4058640FFD}"/>
              </a:ext>
            </a:extLst>
          </p:cNvPr>
          <p:cNvSpPr txBox="1"/>
          <p:nvPr/>
        </p:nvSpPr>
        <p:spPr>
          <a:xfrm>
            <a:off x="2520176" y="4381377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legnth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CCC2E-A198-D14F-9154-5E0942F664D7}"/>
              </a:ext>
            </a:extLst>
          </p:cNvPr>
          <p:cNvSpPr txBox="1"/>
          <p:nvPr/>
        </p:nvSpPr>
        <p:spPr>
          <a:xfrm>
            <a:off x="1669214" y="55105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width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347CE-12A7-E24A-9CB9-16BB9B22AD06}"/>
              </a:ext>
            </a:extLst>
          </p:cNvPr>
          <p:cNvSpPr txBox="1"/>
          <p:nvPr/>
        </p:nvSpPr>
        <p:spPr>
          <a:xfrm>
            <a:off x="3468077" y="5510523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hdight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BBA6B7-604F-9946-82D2-57E2A8870CF0}"/>
              </a:ext>
            </a:extLst>
          </p:cNvPr>
          <p:cNvCxnSpPr>
            <a:stCxn id="7" idx="0"/>
          </p:cNvCxnSpPr>
          <p:nvPr/>
        </p:nvCxnSpPr>
        <p:spPr>
          <a:xfrm flipV="1">
            <a:off x="2030852" y="4750709"/>
            <a:ext cx="723499" cy="759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2392ED-D1F3-F241-862A-D5C670DE2FC4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106215" y="4750709"/>
            <a:ext cx="755303" cy="7598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62119E-9F38-A440-9562-70C18314043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392489" y="5695189"/>
            <a:ext cx="10755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C0204E-EDF9-064C-B0D0-101A8CCF5B13}"/>
              </a:ext>
            </a:extLst>
          </p:cNvPr>
          <p:cNvSpPr txBox="1"/>
          <p:nvPr/>
        </p:nvSpPr>
        <p:spPr>
          <a:xfrm>
            <a:off x="2356215" y="5120041"/>
            <a:ext cx="11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correlated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D4BEB0A-88FD-7945-8BDF-F4C7B97258AE}"/>
              </a:ext>
            </a:extLst>
          </p:cNvPr>
          <p:cNvSpPr/>
          <p:nvPr/>
        </p:nvSpPr>
        <p:spPr>
          <a:xfrm>
            <a:off x="4137102" y="4861932"/>
            <a:ext cx="512957" cy="258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0E1EE-6368-5646-9F5F-346219201F48}"/>
              </a:ext>
            </a:extLst>
          </p:cNvPr>
          <p:cNvSpPr txBox="1"/>
          <p:nvPr/>
        </p:nvSpPr>
        <p:spPr>
          <a:xfrm>
            <a:off x="4850143" y="4806320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The </a:t>
            </a:r>
            <a:r>
              <a:rPr lang="en-KR" b="1" dirty="0">
                <a:solidFill>
                  <a:srgbClr val="FF0000"/>
                </a:solidFill>
              </a:rPr>
              <a:t>size</a:t>
            </a:r>
            <a:r>
              <a:rPr lang="en-KR" dirty="0"/>
              <a:t> of turtle</a:t>
            </a:r>
          </a:p>
        </p:txBody>
      </p:sp>
    </p:spTree>
    <p:extLst>
      <p:ext uri="{BB962C8B-B14F-4D97-AF65-F5344CB8AC3E}">
        <p14:creationId xmlns:p14="http://schemas.microsoft.com/office/powerpoint/2010/main" val="420548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E5F34DF-2115-7746-BDC5-489D446D15F9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5719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KR" dirty="0"/>
              <a:t>Athletes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load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6"/>
                </a:solidFill>
              </a:rPr>
              <a:t>"../data/</a:t>
            </a:r>
            <a:r>
              <a:rPr lang="en-US" sz="1600" dirty="0" err="1">
                <a:solidFill>
                  <a:schemeClr val="accent6"/>
                </a:solidFill>
              </a:rPr>
              <a:t>athletes.RData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/>
              <a:t>) 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library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 err="1">
                <a:solidFill>
                  <a:schemeClr val="accent6"/>
                </a:solidFill>
              </a:rPr>
              <a:t>pheatmap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/>
              <a:t>) </a:t>
            </a:r>
          </a:p>
          <a:p>
            <a:pPr marL="457200" lvl="1" indent="0">
              <a:buNone/>
            </a:pPr>
            <a:r>
              <a:rPr lang="en-US" sz="1600" dirty="0"/>
              <a:t>athletes</a:t>
            </a:r>
            <a:endParaRPr lang="en-K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F9CAC-1CD9-7845-886F-36950E85C580}"/>
              </a:ext>
            </a:extLst>
          </p:cNvPr>
          <p:cNvSpPr txBox="1"/>
          <p:nvPr/>
        </p:nvSpPr>
        <p:spPr>
          <a:xfrm>
            <a:off x="1566746" y="1912435"/>
            <a:ext cx="4388004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1100" dirty="0"/>
              <a:t>m100 long weight highj  m400  m110  disc pole javel  m1500</a:t>
            </a:r>
          </a:p>
          <a:p>
            <a:r>
              <a:rPr lang="en-KR" sz="1100" dirty="0"/>
              <a:t>1  11.25 7.43  15.48  2.27 48.90 15.13 49.28  4.7 61.32 268.95</a:t>
            </a:r>
          </a:p>
          <a:p>
            <a:r>
              <a:rPr lang="en-KR" sz="1100" dirty="0"/>
              <a:t>2  10.87 7.45  14.97  1.97 47.71 14.46 44.36  5.1 61.76 273.02</a:t>
            </a:r>
          </a:p>
          <a:p>
            <a:r>
              <a:rPr lang="en-KR" sz="1100" dirty="0"/>
              <a:t>3  11.18 7.44  14.20  1.97 48.29 14.81 43.66  5.2 64.16 263.20</a:t>
            </a:r>
          </a:p>
          <a:p>
            <a:r>
              <a:rPr lang="en-KR" sz="1100" dirty="0"/>
              <a:t>4  10.62 7.38  15.02  2.03 49.06 14.72 44.80  4.9 64.04 285.11</a:t>
            </a:r>
          </a:p>
          <a:p>
            <a:r>
              <a:rPr lang="en-KR" sz="1100" dirty="0"/>
              <a:t>5  11.02 7.43  12.92  1.97 47.44 14.40 41.20  5.2 57.46 256.64</a:t>
            </a:r>
          </a:p>
          <a:p>
            <a:r>
              <a:rPr lang="en-KR" sz="1100" dirty="0"/>
              <a:t>6  10.83 7.72  13.58  2.12 48.34 14.18 43.06  4.9 52.18 274.07</a:t>
            </a:r>
          </a:p>
          <a:p>
            <a:r>
              <a:rPr lang="en-KR" sz="1100" dirty="0"/>
              <a:t>7  11.18 7.05  14.12  2.06 49.34 14.39 41.68  5.7 61.60 291.20</a:t>
            </a:r>
          </a:p>
          <a:p>
            <a:r>
              <a:rPr lang="en-KR" sz="1100" dirty="0"/>
              <a:t>8  11.05 6.95  15.34  2.00 48.21 14.36 41.32  4.8 63.00 265.86</a:t>
            </a:r>
          </a:p>
          <a:p>
            <a:r>
              <a:rPr lang="en-KR" sz="1100" dirty="0"/>
              <a:t>9  11.15 7.12  14.52  2.03 49.15 14.66 42.36  4.9 66.46 269.62</a:t>
            </a:r>
          </a:p>
          <a:p>
            <a:r>
              <a:rPr lang="en-KR" sz="1100" dirty="0"/>
              <a:t>10 11.23 7.28  15.25  1.97 48.60 14.76 48.02  5.2 59.48 292.24</a:t>
            </a:r>
          </a:p>
          <a:p>
            <a:r>
              <a:rPr lang="en-KR" sz="1100" dirty="0"/>
              <a:t>11 10.94 7.45  15.34  1.97 49.94 14.25 41.86  4.8 66.64 295.89</a:t>
            </a:r>
          </a:p>
          <a:p>
            <a:r>
              <a:rPr lang="en-KR" sz="1100" dirty="0"/>
              <a:t>12 11.18 7.34  14.48  1.94 49.02 15.11 42.76  4.7 65.84 256.74</a:t>
            </a:r>
          </a:p>
          <a:p>
            <a:r>
              <a:rPr lang="en-KR" sz="1100" dirty="0"/>
              <a:t>13 11.02 7.29  12.92  2.06 48.23 14.94 39.54  5.0 56.80 257.85</a:t>
            </a:r>
          </a:p>
          <a:p>
            <a:r>
              <a:rPr lang="en-KR" sz="1100" dirty="0"/>
              <a:t>14 10.99 7.37  13.61  1.97 47.83 14.70 43.88  4.3 66.54 268.97</a:t>
            </a:r>
          </a:p>
          <a:p>
            <a:r>
              <a:rPr lang="en-KR" sz="1100" dirty="0"/>
              <a:t>15 11.03 7.45  14.20  1.97 48.94 15.44 41.66  4.7 64.00 267.48</a:t>
            </a:r>
          </a:p>
          <a:p>
            <a:r>
              <a:rPr lang="en-KR" sz="1100" dirty="0"/>
              <a:t>16 11.09 7.08  14.51  2.03 49.89 14.78 43.20  4.9 57.18 268.54</a:t>
            </a:r>
          </a:p>
          <a:p>
            <a:r>
              <a:rPr lang="en-KR" sz="1100" dirty="0"/>
              <a:t>17 11.46 6.75  16.07  2.00 51.28 16.06 50.66  4.8 72.60 302.42</a:t>
            </a:r>
          </a:p>
          <a:p>
            <a:r>
              <a:rPr lang="en-KR" sz="1100" dirty="0"/>
              <a:t>18 11.57 7.00  16.60  1.94 49.84 15.00 46.66  4.9 60.20 286.04</a:t>
            </a:r>
          </a:p>
          <a:p>
            <a:r>
              <a:rPr lang="en-KR" sz="1100" dirty="0"/>
              <a:t>19 11.07 7.04  13.41  1.94 47.97 14.96 40.38  4.5 51.50 262.41</a:t>
            </a:r>
          </a:p>
          <a:p>
            <a:r>
              <a:rPr lang="en-KR" sz="1100" dirty="0"/>
              <a:t>20 10.89 7.07  15.84  1.79 49.68 15.38 45.32  4.9 60.48 277.84</a:t>
            </a:r>
          </a:p>
          <a:p>
            <a:r>
              <a:rPr lang="en-KR" sz="1100" dirty="0"/>
              <a:t>21 11.52 7.36  13.93  1.94 49.99 15.64 38.82  4.6 67.04 266.42</a:t>
            </a:r>
          </a:p>
          <a:p>
            <a:r>
              <a:rPr lang="en-KR" sz="1100" dirty="0"/>
              <a:t>22 11.49 7.02  13.80  2.03 50.60 15.22 39.08  4.7 60.92 262.93</a:t>
            </a:r>
          </a:p>
          <a:p>
            <a:r>
              <a:rPr lang="en-KR" sz="1100" dirty="0"/>
              <a:t>23 11.38 7.08  14.31  2.00 50.24 14.97 46.34  4.4 55.68 272.68</a:t>
            </a:r>
          </a:p>
          <a:p>
            <a:r>
              <a:rPr lang="en-KR" sz="1100" dirty="0"/>
              <a:t>24 11.30 6.97  13.23  2.15 49.98 15.38 38.72  4.6 54.34 277.84</a:t>
            </a:r>
          </a:p>
          <a:p>
            <a:r>
              <a:rPr lang="en-KR" sz="1100" dirty="0"/>
              <a:t>25 11.00 7.23  13.15  2.03 49.73 14.96 38.06  4.5 52.82 285.57</a:t>
            </a:r>
          </a:p>
          <a:p>
            <a:r>
              <a:rPr lang="en-KR" sz="1100" dirty="0"/>
              <a:t>26 11.33 6.83  11.63  2.06 48.37 15.39 37.52  4.6 55.42 270.07</a:t>
            </a:r>
          </a:p>
          <a:p>
            <a:r>
              <a:rPr lang="en-KR" sz="1100" dirty="0"/>
              <a:t>27 11.10 6.98  12.69  1.82 48.63 15.13 38.04  4.7 49.52 261.90</a:t>
            </a:r>
          </a:p>
          <a:p>
            <a:r>
              <a:rPr lang="en-KR" sz="1100" dirty="0"/>
              <a:t>28 11.51 7.01  14.17  1.94 51.16 15.18 45.84  4.6 56.28 303.17</a:t>
            </a:r>
          </a:p>
          <a:p>
            <a:r>
              <a:rPr lang="en-KR" sz="1100" dirty="0"/>
              <a:t>29 11.26 6.90  12.41  1.88 48.24 15.61 38.02  4.4 52.68 272.06</a:t>
            </a:r>
          </a:p>
          <a:p>
            <a:r>
              <a:rPr lang="en-KR" sz="1100" dirty="0"/>
              <a:t>30 11.50 7.09  12.94  1.82 49.27 15.56 42.32  4.5 53.50 293.85</a:t>
            </a:r>
          </a:p>
          <a:p>
            <a:r>
              <a:rPr lang="en-KR" sz="1100" dirty="0"/>
              <a:t>31 11.43 6.22  13.98  1.91 51.25 15.88 46.18  4.6 57.84 294.99</a:t>
            </a:r>
          </a:p>
          <a:p>
            <a:r>
              <a:rPr lang="en-KR" sz="1100" dirty="0"/>
              <a:t>32 11.47 6.43  12.33  1.94 50.30 15.00 38.72  4.0 57.26 293.72</a:t>
            </a:r>
          </a:p>
          <a:p>
            <a:r>
              <a:rPr lang="en-KR" sz="1100" dirty="0"/>
              <a:t>33 11.57 7.19  10.27  1.91 50.71 16.20 34.36  4.1 54.94 269.98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4D355-D262-5E4F-9BD7-127465373E58}"/>
              </a:ext>
            </a:extLst>
          </p:cNvPr>
          <p:cNvSpPr txBox="1"/>
          <p:nvPr/>
        </p:nvSpPr>
        <p:spPr>
          <a:xfrm>
            <a:off x="312234" y="1890804"/>
            <a:ext cx="13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10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8A3E1-4624-5647-BFA9-5A69E383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37" y="681037"/>
            <a:ext cx="5818909" cy="5818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7540CF-CA5B-4C48-848D-D5CC26FCF78A}"/>
              </a:ext>
            </a:extLst>
          </p:cNvPr>
          <p:cNvSpPr txBox="1"/>
          <p:nvPr/>
        </p:nvSpPr>
        <p:spPr>
          <a:xfrm>
            <a:off x="5840537" y="255949"/>
            <a:ext cx="37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ggpairs</a:t>
            </a:r>
            <a:r>
              <a:rPr lang="en-US" dirty="0"/>
              <a:t>(athletes, </a:t>
            </a:r>
            <a:r>
              <a:rPr lang="en-US" dirty="0" err="1"/>
              <a:t>axisLabels</a:t>
            </a:r>
            <a:r>
              <a:rPr lang="en-US" dirty="0"/>
              <a:t> = "none")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64EA524F-4FC1-A045-A715-AE66D75B67DD}"/>
                  </a:ext>
                </a:extLst>
              </p14:cNvPr>
              <p14:cNvContentPartPr/>
              <p14:nvPr/>
            </p14:nvContentPartPr>
            <p14:xfrm>
              <a:off x="7129101" y="4387403"/>
              <a:ext cx="302760" cy="30276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64EA524F-4FC1-A045-A715-AE66D75B67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3981" y="4372283"/>
                <a:ext cx="33336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A0393D96-9AA2-8041-8A97-85B95B4D7787}"/>
              </a:ext>
            </a:extLst>
          </p:cNvPr>
          <p:cNvGrpSpPr/>
          <p:nvPr/>
        </p:nvGrpSpPr>
        <p:grpSpPr>
          <a:xfrm>
            <a:off x="7182021" y="3843083"/>
            <a:ext cx="234720" cy="280080"/>
            <a:chOff x="7182021" y="3843083"/>
            <a:chExt cx="2347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3122938C-A0E7-234A-AC6C-B07812ED97DF}"/>
                    </a:ext>
                  </a:extLst>
                </p14:cNvPr>
                <p14:cNvContentPartPr/>
                <p14:nvPr/>
              </p14:nvContentPartPr>
              <p14:xfrm>
                <a:off x="7363461" y="4115243"/>
                <a:ext cx="7920" cy="7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3122938C-A0E7-234A-AC6C-B07812ED97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47981" y="4100123"/>
                  <a:ext cx="38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6DCCDF42-8BFE-9A47-8D07-38AC25D4FA2D}"/>
                    </a:ext>
                  </a:extLst>
                </p14:cNvPr>
                <p14:cNvContentPartPr/>
                <p14:nvPr/>
              </p14:nvContentPartPr>
              <p14:xfrm>
                <a:off x="7182021" y="3843083"/>
                <a:ext cx="234720" cy="2800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6DCCDF42-8BFE-9A47-8D07-38AC25D4FA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1501" y="3822563"/>
                  <a:ext cx="27540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FAA2D7F-5A23-1443-AD61-8600FF606F1A}"/>
              </a:ext>
            </a:extLst>
          </p:cNvPr>
          <p:cNvGrpSpPr/>
          <p:nvPr/>
        </p:nvGrpSpPr>
        <p:grpSpPr>
          <a:xfrm>
            <a:off x="8107581" y="4985363"/>
            <a:ext cx="957240" cy="868680"/>
            <a:chOff x="8107581" y="4985363"/>
            <a:chExt cx="957240" cy="86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728767E-1589-DA43-BF31-94602E356217}"/>
                    </a:ext>
                  </a:extLst>
                </p14:cNvPr>
                <p14:cNvContentPartPr/>
                <p14:nvPr/>
              </p14:nvContentPartPr>
              <p14:xfrm>
                <a:off x="8107581" y="5417003"/>
                <a:ext cx="480960" cy="43704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728767E-1589-DA43-BF31-94602E3562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92461" y="5401883"/>
                  <a:ext cx="511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DC0B74B0-C457-9642-8B25-B2C8A78EA6BC}"/>
                    </a:ext>
                  </a:extLst>
                </p14:cNvPr>
                <p14:cNvContentPartPr/>
                <p14:nvPr/>
              </p14:nvContentPartPr>
              <p14:xfrm>
                <a:off x="8747661" y="4985363"/>
                <a:ext cx="317160" cy="3096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DC0B74B0-C457-9642-8B25-B2C8A78EA6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2541" y="4970243"/>
                  <a:ext cx="34740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D0A5D00-D922-924C-9F0D-B21B16D76767}"/>
              </a:ext>
            </a:extLst>
          </p:cNvPr>
          <p:cNvGrpSpPr/>
          <p:nvPr/>
        </p:nvGrpSpPr>
        <p:grpSpPr>
          <a:xfrm>
            <a:off x="7016421" y="4935683"/>
            <a:ext cx="460800" cy="385200"/>
            <a:chOff x="7016421" y="4935683"/>
            <a:chExt cx="4608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7B4D63D8-367B-874B-AD91-A9EEC0CA4DE3}"/>
                    </a:ext>
                  </a:extLst>
                </p14:cNvPr>
                <p14:cNvContentPartPr/>
                <p14:nvPr/>
              </p14:nvContentPartPr>
              <p14:xfrm>
                <a:off x="7016421" y="4999763"/>
                <a:ext cx="407880" cy="3171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7B4D63D8-367B-874B-AD91-A9EEC0CA4D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01301" y="4984283"/>
                  <a:ext cx="438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7CDFAECA-A572-B24E-8F50-536A5C31DE5C}"/>
                    </a:ext>
                  </a:extLst>
                </p14:cNvPr>
                <p14:cNvContentPartPr/>
                <p14:nvPr/>
              </p14:nvContentPartPr>
              <p14:xfrm>
                <a:off x="7053501" y="4935683"/>
                <a:ext cx="423720" cy="3852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7CDFAECA-A572-B24E-8F50-536A5C31DE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38381" y="4920563"/>
                  <a:ext cx="454320" cy="41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24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E5F34DF-2115-7746-BDC5-489D446D15F9}"/>
              </a:ext>
            </a:extLst>
          </p:cNvPr>
          <p:cNvSpPr txBox="1">
            <a:spLocks/>
          </p:cNvSpPr>
          <p:nvPr/>
        </p:nvSpPr>
        <p:spPr>
          <a:xfrm>
            <a:off x="838201" y="457201"/>
            <a:ext cx="539263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KR" dirty="0"/>
              <a:t>Athletes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load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6"/>
                </a:solidFill>
              </a:rPr>
              <a:t>"../data/</a:t>
            </a:r>
            <a:r>
              <a:rPr lang="en-US" sz="1600" dirty="0" err="1">
                <a:solidFill>
                  <a:schemeClr val="accent6"/>
                </a:solidFill>
              </a:rPr>
              <a:t>athletes.RData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/>
              <a:t>) 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library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 err="1">
                <a:solidFill>
                  <a:schemeClr val="accent6"/>
                </a:solidFill>
              </a:rPr>
              <a:t>pheatmap</a:t>
            </a:r>
            <a:r>
              <a:rPr lang="en-US" sz="1600" dirty="0">
                <a:solidFill>
                  <a:schemeClr val="accent6"/>
                </a:solidFill>
              </a:rPr>
              <a:t>"</a:t>
            </a:r>
            <a:r>
              <a:rPr lang="en-US" sz="1600" dirty="0"/>
              <a:t>) </a:t>
            </a:r>
          </a:p>
          <a:p>
            <a:pPr marL="457200" lvl="1" indent="0">
              <a:buNone/>
            </a:pPr>
            <a:r>
              <a:rPr lang="en-US" sz="1600" b="1" dirty="0" err="1">
                <a:solidFill>
                  <a:schemeClr val="accent1"/>
                </a:solidFill>
              </a:rPr>
              <a:t>pheatmap</a:t>
            </a:r>
            <a:r>
              <a:rPr lang="en-US" sz="1600" dirty="0"/>
              <a:t>(</a:t>
            </a:r>
            <a:r>
              <a:rPr lang="en-US" sz="1600" b="1" dirty="0" err="1">
                <a:solidFill>
                  <a:schemeClr val="accent1"/>
                </a:solidFill>
              </a:rPr>
              <a:t>cor</a:t>
            </a:r>
            <a:r>
              <a:rPr lang="en-US" sz="1600" dirty="0"/>
              <a:t>(athletes), </a:t>
            </a:r>
            <a:r>
              <a:rPr lang="en-US" sz="1600" dirty="0" err="1">
                <a:solidFill>
                  <a:schemeClr val="accent1"/>
                </a:solidFill>
              </a:rPr>
              <a:t>cell.width</a:t>
            </a:r>
            <a:r>
              <a:rPr lang="en-US" sz="1600" dirty="0"/>
              <a:t> = </a:t>
            </a:r>
            <a:r>
              <a:rPr lang="en-US" sz="1600" dirty="0">
                <a:solidFill>
                  <a:schemeClr val="accent1"/>
                </a:solidFill>
              </a:rPr>
              <a:t>10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cell.height</a:t>
            </a:r>
            <a:r>
              <a:rPr lang="en-US" sz="1600" dirty="0"/>
              <a:t> = </a:t>
            </a:r>
            <a:r>
              <a:rPr lang="en-US" sz="1600" dirty="0">
                <a:solidFill>
                  <a:schemeClr val="accent1"/>
                </a:solidFill>
              </a:rPr>
              <a:t>10</a:t>
            </a:r>
            <a:r>
              <a:rPr lang="en-US" sz="1600" dirty="0"/>
              <a:t>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About </a:t>
            </a:r>
            <a:r>
              <a:rPr lang="en-US" sz="1600" dirty="0" err="1"/>
              <a:t>pheatmap</a:t>
            </a:r>
            <a:r>
              <a:rPr lang="en-US" sz="1600" dirty="0"/>
              <a:t>() function</a:t>
            </a:r>
          </a:p>
          <a:p>
            <a:pPr marL="457200" lvl="1" indent="0">
              <a:buNone/>
            </a:pPr>
            <a:r>
              <a:rPr lang="en-US" sz="1600" dirty="0">
                <a:hlinkClick r:id="rId2"/>
              </a:rPr>
              <a:t>https://www.rdocumentation.org/packages/pheatmap/versions/1.0.12/topics/pheatmap</a:t>
            </a:r>
            <a:endParaRPr lang="en-US" sz="1600" dirty="0"/>
          </a:p>
          <a:p>
            <a:pPr marL="457200" lvl="1" indent="0">
              <a:buNone/>
            </a:pPr>
            <a:endParaRPr lang="en-K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8C7B0-A385-024A-B5EC-4486AFF0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30" y="519545"/>
            <a:ext cx="5818909" cy="5818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1A1B51-C329-FF45-9B84-CEB47DB3890A}"/>
              </a:ext>
            </a:extLst>
          </p:cNvPr>
          <p:cNvSpPr/>
          <p:nvPr/>
        </p:nvSpPr>
        <p:spPr>
          <a:xfrm>
            <a:off x="6869151" y="1159727"/>
            <a:ext cx="1728438" cy="1895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65D3B-4900-DB4C-9C7E-8D93FCBC4D96}"/>
              </a:ext>
            </a:extLst>
          </p:cNvPr>
          <p:cNvSpPr/>
          <p:nvPr/>
        </p:nvSpPr>
        <p:spPr>
          <a:xfrm>
            <a:off x="8597590" y="3055434"/>
            <a:ext cx="1293542" cy="1405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E8E05-E411-9745-B79C-DF7CC88F9B38}"/>
              </a:ext>
            </a:extLst>
          </p:cNvPr>
          <p:cNvSpPr/>
          <p:nvPr/>
        </p:nvSpPr>
        <p:spPr>
          <a:xfrm>
            <a:off x="9891132" y="4460488"/>
            <a:ext cx="1293542" cy="1405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0EE61-82E6-E74E-9284-67EFA875DA8A}"/>
              </a:ext>
            </a:extLst>
          </p:cNvPr>
          <p:cNvSpPr txBox="1"/>
          <p:nvPr/>
        </p:nvSpPr>
        <p:spPr>
          <a:xfrm>
            <a:off x="7215436" y="123778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Running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89-5D5B-AB44-B45D-F942D131BCC6}"/>
              </a:ext>
            </a:extLst>
          </p:cNvPr>
          <p:cNvSpPr txBox="1"/>
          <p:nvPr/>
        </p:nvSpPr>
        <p:spPr>
          <a:xfrm>
            <a:off x="8940542" y="3059667"/>
            <a:ext cx="10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Throwing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25E24-6FFD-CA44-AAD0-CBD784281858}"/>
              </a:ext>
            </a:extLst>
          </p:cNvPr>
          <p:cNvSpPr txBox="1"/>
          <p:nvPr/>
        </p:nvSpPr>
        <p:spPr>
          <a:xfrm>
            <a:off x="10270292" y="448279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Jumping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9F2A3-2A8D-E744-84EC-CBE13F2D6049}"/>
              </a:ext>
            </a:extLst>
          </p:cNvPr>
          <p:cNvSpPr txBox="1"/>
          <p:nvPr/>
        </p:nvSpPr>
        <p:spPr>
          <a:xfrm>
            <a:off x="791737" y="346802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E9BDB-F181-564F-A10E-08760AD8824B}"/>
              </a:ext>
            </a:extLst>
          </p:cNvPr>
          <p:cNvSpPr txBox="1"/>
          <p:nvPr/>
        </p:nvSpPr>
        <p:spPr>
          <a:xfrm>
            <a:off x="1484744" y="346802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m110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07E99-4B54-7740-A144-948F5B3D7456}"/>
              </a:ext>
            </a:extLst>
          </p:cNvPr>
          <p:cNvSpPr txBox="1"/>
          <p:nvPr/>
        </p:nvSpPr>
        <p:spPr>
          <a:xfrm>
            <a:off x="2204013" y="346802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978CD-01D4-E840-8C1D-94D722AB750B}"/>
              </a:ext>
            </a:extLst>
          </p:cNvPr>
          <p:cNvSpPr txBox="1"/>
          <p:nvPr/>
        </p:nvSpPr>
        <p:spPr>
          <a:xfrm>
            <a:off x="2865572" y="346802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m1500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FC6A0-3149-B94D-ADD8-26740E5E3A09}"/>
              </a:ext>
            </a:extLst>
          </p:cNvPr>
          <p:cNvSpPr txBox="1"/>
          <p:nvPr/>
        </p:nvSpPr>
        <p:spPr>
          <a:xfrm>
            <a:off x="4108430" y="346802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Running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5373E-6A63-B14E-8789-EC5ADAF0D60F}"/>
              </a:ext>
            </a:extLst>
          </p:cNvPr>
          <p:cNvSpPr txBox="1"/>
          <p:nvPr/>
        </p:nvSpPr>
        <p:spPr>
          <a:xfrm>
            <a:off x="791737" y="3920323"/>
            <a:ext cx="61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javel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EB83AF-BBA5-504F-9DDF-99C7E4B84023}"/>
              </a:ext>
            </a:extLst>
          </p:cNvPr>
          <p:cNvSpPr txBox="1"/>
          <p:nvPr/>
        </p:nvSpPr>
        <p:spPr>
          <a:xfrm>
            <a:off x="1484744" y="3920323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weight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919FC-35C2-1E4C-A059-64CCF090182C}"/>
              </a:ext>
            </a:extLst>
          </p:cNvPr>
          <p:cNvSpPr txBox="1"/>
          <p:nvPr/>
        </p:nvSpPr>
        <p:spPr>
          <a:xfrm>
            <a:off x="2204013" y="392032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disc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59AD4-37F1-AB43-B12D-13E4263DCC96}"/>
              </a:ext>
            </a:extLst>
          </p:cNvPr>
          <p:cNvSpPr txBox="1"/>
          <p:nvPr/>
        </p:nvSpPr>
        <p:spPr>
          <a:xfrm>
            <a:off x="4108430" y="3920323"/>
            <a:ext cx="10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Throwing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4CC49-B4CE-4C42-A791-CE3C1B11E1A4}"/>
              </a:ext>
            </a:extLst>
          </p:cNvPr>
          <p:cNvSpPr txBox="1"/>
          <p:nvPr/>
        </p:nvSpPr>
        <p:spPr>
          <a:xfrm>
            <a:off x="791737" y="437261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highj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451CCD-2621-9643-8C26-65A93309B606}"/>
              </a:ext>
            </a:extLst>
          </p:cNvPr>
          <p:cNvSpPr txBox="1"/>
          <p:nvPr/>
        </p:nvSpPr>
        <p:spPr>
          <a:xfrm>
            <a:off x="1484744" y="437261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long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22516-D984-1141-8A99-6854ACBA97FB}"/>
              </a:ext>
            </a:extLst>
          </p:cNvPr>
          <p:cNvSpPr txBox="1"/>
          <p:nvPr/>
        </p:nvSpPr>
        <p:spPr>
          <a:xfrm>
            <a:off x="2204013" y="437261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pole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75287-BBB4-6C48-ABC0-09D42E4456E4}"/>
              </a:ext>
            </a:extLst>
          </p:cNvPr>
          <p:cNvSpPr txBox="1"/>
          <p:nvPr/>
        </p:nvSpPr>
        <p:spPr>
          <a:xfrm>
            <a:off x="4108430" y="437261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Jumping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618AF3-E934-2F42-99A8-180ADF6C36B5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3702661" y="3652695"/>
            <a:ext cx="405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E8957D-3D9D-224D-A2A3-F41A63ECE2E1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2750958" y="4104989"/>
            <a:ext cx="1357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5C165FF-7AF4-FE42-B8DA-8C218090F5D9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2800651" y="4557283"/>
            <a:ext cx="1307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FA09C42-0CC3-9E4F-800C-66613C0098A1}"/>
              </a:ext>
            </a:extLst>
          </p:cNvPr>
          <p:cNvSpPr txBox="1"/>
          <p:nvPr/>
        </p:nvSpPr>
        <p:spPr>
          <a:xfrm>
            <a:off x="1407931" y="5111281"/>
            <a:ext cx="167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10 variables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97870D-647B-2446-96B4-B36AE6153CC9}"/>
              </a:ext>
            </a:extLst>
          </p:cNvPr>
          <p:cNvSpPr txBox="1"/>
          <p:nvPr/>
        </p:nvSpPr>
        <p:spPr>
          <a:xfrm>
            <a:off x="3642580" y="5111281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3 variables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F29456-453A-A042-8ECB-C9B6CA721F47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3086917" y="5342114"/>
            <a:ext cx="555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5F6D73-3076-5E46-9BD2-3EF07AEDD91A}"/>
              </a:ext>
            </a:extLst>
          </p:cNvPr>
          <p:cNvSpPr txBox="1"/>
          <p:nvPr/>
        </p:nvSpPr>
        <p:spPr>
          <a:xfrm>
            <a:off x="1714712" y="5603931"/>
            <a:ext cx="330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800" b="1" dirty="0">
                <a:solidFill>
                  <a:schemeClr val="accent1"/>
                </a:solidFill>
              </a:rPr>
              <a:t>Dimension reduction</a:t>
            </a:r>
          </a:p>
        </p:txBody>
      </p:sp>
    </p:spTree>
    <p:extLst>
      <p:ext uri="{BB962C8B-B14F-4D97-AF65-F5344CB8AC3E}">
        <p14:creationId xmlns:p14="http://schemas.microsoft.com/office/powerpoint/2010/main" val="57182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{FED6A47B-5024-434B-A283-EBBF9F3EBFE5}tf10001061</Template>
  <TotalTime>2429</TotalTime>
  <Words>1431</Words>
  <Application>Microsoft Macintosh PowerPoint</Application>
  <PresentationFormat>Widescreen</PresentationFormat>
  <Paragraphs>270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Nanum Brush Script</vt:lpstr>
      <vt:lpstr>NanumGothic</vt:lpstr>
      <vt:lpstr>Arial</vt:lpstr>
      <vt:lpstr>Calibri</vt:lpstr>
      <vt:lpstr>Calibri Light</vt:lpstr>
      <vt:lpstr>Cambria Math</vt:lpstr>
      <vt:lpstr>Source Sans Pro</vt:lpstr>
      <vt:lpstr>Office Theme</vt:lpstr>
      <vt:lpstr>7 Multivariate Analysis</vt:lpstr>
      <vt:lpstr>7.1 Goals for this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Sohn Jang-il</dc:creator>
  <cp:lastModifiedBy>Sohn Jang-il</cp:lastModifiedBy>
  <cp:revision>13</cp:revision>
  <dcterms:created xsi:type="dcterms:W3CDTF">2021-07-13T05:24:32Z</dcterms:created>
  <dcterms:modified xsi:type="dcterms:W3CDTF">2021-07-20T02:47:13Z</dcterms:modified>
</cp:coreProperties>
</file>