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91" r:id="rId24"/>
    <p:sldId id="282" r:id="rId25"/>
    <p:sldId id="283" r:id="rId26"/>
    <p:sldId id="292" r:id="rId27"/>
    <p:sldId id="284" r:id="rId28"/>
    <p:sldId id="293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5EDD-395F-4BAE-ACC7-0DDB9E8994F3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956A-3040-49E7-A276-0D5BE8C3A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7250-6B25-4CB0-A1A0-8A7D557AD369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7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9B62-F97B-42DA-ABC6-5C6111AE41FF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2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951-37E3-473B-BAF4-2406BF2BCC4E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9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5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4910023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03FF-35E6-4A30-9CE0-23C0006AC896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2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4851-1D94-4724-B3DB-6A3CA77D4A11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90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441-32B1-4523-96AE-11C076B92400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33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21A-F96E-41B9-B121-57D16CF6FA72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57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63A4-DCCA-4F82-A0E0-F54BAFA38673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5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762B-97BB-4545-A0F3-E73B9F1AC8D2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25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EC9-E3D5-472B-921E-62A468B47550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3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AD50-2BC6-4E8C-A602-1A9E77AB69E8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2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01A4-AFA4-48AA-97D5-E7ED1076A65A}" type="datetime1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592C-642A-4D87-961F-D96FB3DEAE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0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3243" y="990161"/>
            <a:ext cx="10785513" cy="2387600"/>
          </a:xfrm>
        </p:spPr>
        <p:txBody>
          <a:bodyPr anchor="t">
            <a:normAutofit/>
          </a:bodyPr>
          <a:lstStyle/>
          <a:p>
            <a:r>
              <a:rPr lang="en-US" altLang="ko-KR" sz="4800" dirty="0"/>
              <a:t>Modern Statistics for Modern Biology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3620" y="2736747"/>
            <a:ext cx="9964757" cy="2767988"/>
          </a:xfrm>
        </p:spPr>
        <p:txBody>
          <a:bodyPr/>
          <a:lstStyle/>
          <a:p>
            <a:r>
              <a:rPr lang="en-US" altLang="ko-KR" sz="3600" dirty="0"/>
              <a:t>Chapter 9. Multivariate methods for heterogeneous data</a:t>
            </a:r>
          </a:p>
          <a:p>
            <a:endParaRPr lang="en-US" altLang="ko-KR" dirty="0"/>
          </a:p>
          <a:p>
            <a:r>
              <a:rPr lang="en-US" altLang="ko-KR" dirty="0"/>
              <a:t>21.07.22</a:t>
            </a:r>
          </a:p>
          <a:p>
            <a:r>
              <a:rPr lang="en-US" altLang="ko-KR" dirty="0"/>
              <a:t>Jihoon Kim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6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9.2.2 Robust versions of MDS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51906" y="1626919"/>
            <a:ext cx="9215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Robust ordination, </a:t>
            </a:r>
            <a:r>
              <a:rPr lang="en-US" altLang="ko-KR" sz="2400" dirty="0">
                <a:solidFill>
                  <a:srgbClr val="FF0000"/>
                </a:solidFill>
              </a:rPr>
              <a:t>n</a:t>
            </a:r>
            <a:r>
              <a:rPr lang="en-US" altLang="ko-KR" sz="2400" dirty="0"/>
              <a:t>on-metric </a:t>
            </a:r>
            <a:r>
              <a:rPr lang="en-US" altLang="ko-KR" sz="2400" dirty="0">
                <a:solidFill>
                  <a:srgbClr val="FF0000"/>
                </a:solidFill>
              </a:rPr>
              <a:t>m</a:t>
            </a:r>
            <a:r>
              <a:rPr lang="en-US" altLang="ko-KR" sz="2400" dirty="0"/>
              <a:t>ulti</a:t>
            </a:r>
            <a:r>
              <a:rPr lang="en-US" altLang="ko-KR" sz="2400" dirty="0">
                <a:solidFill>
                  <a:srgbClr val="FF0000"/>
                </a:solidFill>
              </a:rPr>
              <a:t>d</a:t>
            </a:r>
            <a:r>
              <a:rPr lang="en-US" altLang="ko-KR" sz="2400" dirty="0"/>
              <a:t>imensional </a:t>
            </a:r>
            <a:r>
              <a:rPr lang="en-US" altLang="ko-KR" sz="2400" dirty="0">
                <a:solidFill>
                  <a:srgbClr val="FF0000"/>
                </a:solidFill>
              </a:rPr>
              <a:t>s</a:t>
            </a:r>
            <a:r>
              <a:rPr lang="en-US" altLang="ko-KR" sz="2400" dirty="0"/>
              <a:t>caling (NMDS)</a:t>
            </a:r>
          </a:p>
          <a:p>
            <a:endParaRPr lang="en-US" altLang="ko-KR" sz="2400" dirty="0"/>
          </a:p>
          <a:p>
            <a:r>
              <a:rPr lang="en-US" altLang="ko-KR" sz="2000" dirty="0"/>
              <a:t> &gt; Useful when we are not quite sure about the 'scale' of our measurements</a:t>
            </a:r>
          </a:p>
          <a:p>
            <a:endParaRPr lang="en-US" altLang="ko-KR" sz="2000" dirty="0"/>
          </a:p>
          <a:p>
            <a:r>
              <a:rPr lang="en-US" altLang="ko-KR" sz="2000" dirty="0"/>
              <a:t> &gt; Rank based approach, Reduce sensitivity to outliers</a:t>
            </a:r>
          </a:p>
          <a:p>
            <a:endParaRPr lang="en-US" altLang="ko-KR" sz="2000" dirty="0"/>
          </a:p>
          <a:p>
            <a:r>
              <a:rPr lang="en-US" altLang="ko-KR" sz="2000" dirty="0"/>
              <a:t> &gt; Measure quality of approximation:</a:t>
            </a:r>
          </a:p>
          <a:p>
            <a:endParaRPr lang="en-US" altLang="ko-KR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75" y="4050475"/>
            <a:ext cx="3030913" cy="9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9.2.2 Robust versions of MDS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4" y="2393996"/>
            <a:ext cx="6473799" cy="15900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7" y="4462462"/>
            <a:ext cx="7029904" cy="85174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49" y="2246811"/>
            <a:ext cx="3870988" cy="31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1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9.2.2 Robust versions of MDS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45" y="2507920"/>
            <a:ext cx="4314825" cy="33147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96" y="2555545"/>
            <a:ext cx="4276725" cy="326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035" y="2199686"/>
            <a:ext cx="161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 = 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3536" y="2199686"/>
            <a:ext cx="161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 = 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3580"/>
            <a:ext cx="5669396" cy="5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9.2.2 Robust versions of MDS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7062"/>
            <a:ext cx="4887560" cy="16886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34" y="3217105"/>
            <a:ext cx="4139603" cy="3420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52" y="3221435"/>
            <a:ext cx="4080535" cy="3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9.3 Contiguous or supplementary information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555667"/>
            <a:ext cx="98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Sample batches: Dates of measurement, Different protocols etc.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422954"/>
            <a:ext cx="661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Bacterial abundance data of</a:t>
            </a:r>
          </a:p>
          <a:p>
            <a:r>
              <a:rPr lang="en-US" altLang="ko-KR" sz="2000" dirty="0"/>
              <a:t>Healthy Rat vs. Irritable Bowel Syndrome Rat</a:t>
            </a:r>
            <a:endParaRPr lang="ko-KR" altLang="en-US" sz="2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19" y="3190215"/>
            <a:ext cx="4140962" cy="3399948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7825839" y="3811979"/>
            <a:ext cx="558140" cy="486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3979" y="3632843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05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9.3.1 Known batches in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3789"/>
            <a:ext cx="3969091" cy="10635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4242"/>
            <a:ext cx="4751183" cy="1619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20" y="4445905"/>
            <a:ext cx="3428663" cy="5111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871" y="1087603"/>
            <a:ext cx="5558929" cy="28394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420" y="3939847"/>
            <a:ext cx="3363829" cy="27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9.3.2 Removing batch effects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29924"/>
            <a:ext cx="6431935" cy="15666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56" y="1492250"/>
            <a:ext cx="47053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9.3.3 Hybrid data and Bioconductor containers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82" y="1763472"/>
            <a:ext cx="4700451" cy="6673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82" y="4427180"/>
            <a:ext cx="7669918" cy="11483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56A86F-2653-404A-A523-58C83DB8A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2" y="2708432"/>
            <a:ext cx="7205680" cy="14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9.3.3 Hybrid data and Bioconductor containers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5" y="2418038"/>
            <a:ext cx="4240881" cy="34838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5" y="1491915"/>
            <a:ext cx="5248780" cy="5248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77" y="1491915"/>
            <a:ext cx="5218244" cy="132948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576" y="3159020"/>
            <a:ext cx="3535951" cy="19270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527" y="3222649"/>
            <a:ext cx="3581400" cy="1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9.4 Correspondence analysis for contingency tables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98" y="2812869"/>
            <a:ext cx="3342140" cy="12234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24894"/>
          <a:stretch/>
        </p:blipFill>
        <p:spPr>
          <a:xfrm>
            <a:off x="6327108" y="2812869"/>
            <a:ext cx="3419836" cy="1223462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5694197" y="3310300"/>
            <a:ext cx="324852" cy="2286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77467" y="1496393"/>
            <a:ext cx="8367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Categorical data: Sequence status / Phenotypes etc.</a:t>
            </a:r>
          </a:p>
          <a:p>
            <a:endParaRPr lang="en-US" altLang="ko-KR" sz="2400" dirty="0"/>
          </a:p>
          <a:p>
            <a:r>
              <a:rPr lang="en-US" altLang="ko-KR" sz="2400" dirty="0"/>
              <a:t>Cross-tabulation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Measure of Independence: Chi-square distance</a:t>
            </a:r>
          </a:p>
        </p:txBody>
      </p:sp>
    </p:spTree>
    <p:extLst>
      <p:ext uri="{BB962C8B-B14F-4D97-AF65-F5344CB8AC3E}">
        <p14:creationId xmlns:p14="http://schemas.microsoft.com/office/powerpoint/2010/main" val="227037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9.1 Goals for this chapter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5395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ko-KR" sz="2400" dirty="0"/>
              <a:t>Extend linear dimension reduction methods to cases when the distances between observations are available, known as </a:t>
            </a:r>
            <a:r>
              <a:rPr lang="en-US" altLang="ko-KR" sz="2400" dirty="0">
                <a:solidFill>
                  <a:srgbClr val="FF0000"/>
                </a:solidFill>
              </a:rPr>
              <a:t>m</a:t>
            </a:r>
            <a:r>
              <a:rPr lang="en-US" altLang="ko-KR" sz="2400" dirty="0"/>
              <a:t>ulti</a:t>
            </a:r>
            <a:r>
              <a:rPr lang="en-US" altLang="ko-KR" sz="2400" dirty="0">
                <a:solidFill>
                  <a:srgbClr val="FF0000"/>
                </a:solidFill>
              </a:rPr>
              <a:t>d</a:t>
            </a:r>
            <a:r>
              <a:rPr lang="en-US" altLang="ko-KR" sz="2400" dirty="0"/>
              <a:t>imensional </a:t>
            </a:r>
            <a:r>
              <a:rPr lang="en-US" altLang="ko-KR" sz="2400" dirty="0">
                <a:solidFill>
                  <a:srgbClr val="FF0000"/>
                </a:solidFill>
              </a:rPr>
              <a:t>s</a:t>
            </a:r>
            <a:r>
              <a:rPr lang="en-US" altLang="ko-KR" sz="2400" dirty="0"/>
              <a:t>caling (MDS) or principal coordinates analysis.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Find modifications of MDS that are nonlinear and robust to outliers.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Encode combinations of categorical data and continuous data as well as so-called 'supplementary' information. We will see that this enables us to remove batch effects.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Use chi-square distances and </a:t>
            </a:r>
            <a:r>
              <a:rPr lang="en-US" altLang="ko-KR" sz="2400" dirty="0">
                <a:solidFill>
                  <a:srgbClr val="FF0000"/>
                </a:solidFill>
              </a:rPr>
              <a:t>c</a:t>
            </a:r>
            <a:r>
              <a:rPr lang="en-US" altLang="ko-KR" sz="2400" dirty="0"/>
              <a:t>orrespondence </a:t>
            </a:r>
            <a:r>
              <a:rPr lang="en-US" altLang="ko-KR" sz="2400" dirty="0">
                <a:solidFill>
                  <a:srgbClr val="FF0000"/>
                </a:solidFill>
              </a:rPr>
              <a:t>a</a:t>
            </a:r>
            <a:r>
              <a:rPr lang="en-US" altLang="ko-KR" sz="2400" dirty="0"/>
              <a:t>nalysis (CA) to see where categorical data (contingency tables) contain notable dependencies.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Generalize clustering methods that can uncover latent variables that are not categorical. This will allow us to detect gradients, '</a:t>
            </a:r>
            <a:r>
              <a:rPr lang="en-US" altLang="ko-KR" sz="2400" dirty="0" err="1"/>
              <a:t>pseudotime</a:t>
            </a:r>
            <a:r>
              <a:rPr lang="en-US" altLang="ko-KR" sz="2400" dirty="0"/>
              <a:t>' and hidden nonlinear effects in our data.</a:t>
            </a:r>
          </a:p>
          <a:p>
            <a:pPr>
              <a:lnSpc>
                <a:spcPct val="110000"/>
              </a:lnSpc>
            </a:pPr>
            <a:r>
              <a:rPr lang="en-US" altLang="ko-KR" sz="2400" dirty="0"/>
              <a:t>Generalize the notion of variance and covariance to the study of tables of data from multiple different data domains.</a:t>
            </a:r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05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9.4.1 Cross-tabulation and contingency tables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22" y="1552074"/>
            <a:ext cx="7376104" cy="3068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22" y="2058903"/>
            <a:ext cx="3430254" cy="16949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70" y="2320283"/>
            <a:ext cx="4733925" cy="35718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22" y="4106219"/>
            <a:ext cx="5050250" cy="5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9.4.1 Cross-tabulation and contingency tables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1942"/>
            <a:ext cx="4743009" cy="8336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6902"/>
            <a:ext cx="5743469" cy="1448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05" y="1232735"/>
            <a:ext cx="3429000" cy="28098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363" y="4042610"/>
            <a:ext cx="3668974" cy="27608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037" y="4184675"/>
            <a:ext cx="4509838" cy="24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7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9.4.2 Hair color, eye color and phenotype co-occurrence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168"/>
            <a:ext cx="3758045" cy="333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1463" r="1"/>
          <a:stretch/>
        </p:blipFill>
        <p:spPr>
          <a:xfrm>
            <a:off x="878305" y="2419041"/>
            <a:ext cx="2701390" cy="293501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38200" y="4006516"/>
            <a:ext cx="2741495" cy="1347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29EC14F-5855-41B3-82D6-4D638B754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212" y="1549889"/>
            <a:ext cx="4343717" cy="3651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5D7C120-79A0-432C-A019-17A1B59C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212" y="1915013"/>
            <a:ext cx="4305945" cy="3651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F3EBE5-8A45-4E4B-AB44-8A73F2B6C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212" y="2581089"/>
            <a:ext cx="4277179" cy="3651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D2AFEA-92A3-4113-86C4-F5EAFBC9D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212" y="2961755"/>
            <a:ext cx="3859617" cy="10299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D3D80E2-FCC7-4276-B5D2-9CB467DC7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824" y="4202669"/>
            <a:ext cx="3196516" cy="21536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1A61B4B-7A82-4ADA-9C15-AAD138FD3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340" y="3991709"/>
            <a:ext cx="3032352" cy="26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34DC68-0882-42D1-9F5C-EF7A13D1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9.4.2 Hair color, eye color and phenotype co-occurrence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BC920-2436-401A-B8C8-A8545C59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396E5D-375E-4F73-8F09-750DEE79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3486"/>
            <a:ext cx="4094240" cy="61749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156AA3F-6E07-4671-B675-66E4DBE3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51891"/>
            <a:ext cx="7207934" cy="6038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9BDCE69-01FD-445C-ABF2-98701637C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3502304"/>
            <a:ext cx="58293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3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9.5.1 Dynamics of cell development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5889"/>
            <a:ext cx="4955875" cy="1571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92353"/>
            <a:ext cx="5378003" cy="10733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26" y="1148756"/>
            <a:ext cx="4118951" cy="1968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4626" y="3117705"/>
            <a:ext cx="3648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/>
              <a:t>Moignard</a:t>
            </a:r>
            <a:r>
              <a:rPr lang="en-US" altLang="ko-KR" sz="1000" dirty="0"/>
              <a:t> et al., Nature Biotechnology, 2015</a:t>
            </a:r>
            <a:endParaRPr lang="ko-KR" altLang="en-US" sz="10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65670"/>
            <a:ext cx="2287008" cy="29351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59189"/>
            <a:ext cx="2323697" cy="29351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607" y="4141380"/>
            <a:ext cx="3058019" cy="24576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752" y="4140034"/>
            <a:ext cx="3066024" cy="2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0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9.5.1 Dynamics of cell development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4" y="1356374"/>
            <a:ext cx="4186030" cy="6045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4" y="1960896"/>
            <a:ext cx="5942563" cy="8098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52" y="1434187"/>
            <a:ext cx="5878511" cy="13365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95" y="2998624"/>
            <a:ext cx="4149642" cy="33577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906" y="2998624"/>
            <a:ext cx="3915757" cy="32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18AD-4939-4569-8FD7-6206C8AE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9.5.2 Local, nonlinear methods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E4B1E4-AEBF-4FA0-AB93-A9451000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MDS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NMDS aims to represent all distances as precisely</a:t>
            </a:r>
          </a:p>
          <a:p>
            <a:endParaRPr lang="en-US" altLang="ko-KR" dirty="0"/>
          </a:p>
          <a:p>
            <a:r>
              <a:rPr lang="en-US" altLang="ko-KR" dirty="0"/>
              <a:t>But, this method restrict approximation of close points</a:t>
            </a:r>
          </a:p>
          <a:p>
            <a:endParaRPr lang="en-US" altLang="ko-KR" dirty="0"/>
          </a:p>
          <a:p>
            <a:r>
              <a:rPr lang="en-US" altLang="ko-KR" dirty="0"/>
              <a:t>Kernels can be used to solve this problem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en-US" altLang="ko-KR" sz="2000" dirty="0"/>
              <a:t>&gt; Kernel method decrease the importance of far points</a:t>
            </a:r>
          </a:p>
          <a:p>
            <a:pPr marL="0" indent="0">
              <a:buNone/>
            </a:pPr>
            <a:r>
              <a:rPr lang="en-US" altLang="ko-KR" sz="2000" dirty="0"/>
              <a:t>   &gt; It can be useful as the precision of close points</a:t>
            </a:r>
          </a:p>
          <a:p>
            <a:pPr marL="0" indent="0">
              <a:buNone/>
            </a:pPr>
            <a:r>
              <a:rPr lang="en-US" altLang="ko-KR" sz="2000" dirty="0"/>
              <a:t>   &gt; t-SNE is one of the kernel methods</a:t>
            </a:r>
            <a:endParaRPr lang="ko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4B929E-A691-4D49-AC9D-44398E8A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83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9.5.2 Local, nonlinear methods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3" y="1495829"/>
            <a:ext cx="6078747" cy="386634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7A5298-C0B6-474B-9067-A2145640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55" y="515359"/>
            <a:ext cx="3583875" cy="289993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CE2D99-E339-4726-BD8C-4E179979E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723" y="3511278"/>
            <a:ext cx="2822277" cy="24662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9E886E2-9D9C-44EA-A4C5-F4E19320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180" y="3511278"/>
            <a:ext cx="31051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F229DE-AC95-4A2C-849B-CC06E107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9.6 </a:t>
            </a:r>
            <a:r>
              <a:rPr lang="en-US" altLang="ko-KR" dirty="0" err="1"/>
              <a:t>Multitable</a:t>
            </a:r>
            <a:r>
              <a:rPr lang="en-US" altLang="ko-KR" dirty="0"/>
              <a:t> techniques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A26E24-1A0D-433B-9621-5F5A1B4B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Covariance</a:t>
            </a:r>
          </a:p>
          <a:p>
            <a:endParaRPr lang="en-US" altLang="ko-KR" dirty="0"/>
          </a:p>
          <a:p>
            <a:r>
              <a:rPr lang="en-US" altLang="ko-KR" dirty="0"/>
              <a:t>Mantel coefficient and test of distance correlation</a:t>
            </a:r>
          </a:p>
          <a:p>
            <a:endParaRPr lang="en-US" altLang="ko-KR" dirty="0"/>
          </a:p>
          <a:p>
            <a:r>
              <a:rPr lang="en-US" altLang="ko-KR" dirty="0"/>
              <a:t>Canonical correlation analysis (CCA)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Sparse CCA (</a:t>
            </a:r>
            <a:r>
              <a:rPr lang="en-US" altLang="ko-KR" dirty="0" err="1"/>
              <a:t>sCCA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6797C7-EBDA-4DCA-8AE8-4288F707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80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7" y="3740957"/>
            <a:ext cx="3563984" cy="286326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 Multidimensional scaling and ordination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491002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Sometimes, data are not represented in a feature space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6" y="1853272"/>
            <a:ext cx="4969330" cy="1682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03553"/>
            <a:ext cx="4861976" cy="3250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826" y="4104897"/>
            <a:ext cx="3713037" cy="173831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E8D132D-BA3D-42C4-881F-F23F371F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96" y="1853272"/>
            <a:ext cx="5729834" cy="1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 Multidimensional scaling and ordination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195"/>
            <a:ext cx="6340109" cy="2062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41" y="1266940"/>
            <a:ext cx="3693827" cy="34622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01605"/>
            <a:ext cx="7547269" cy="563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379530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Unlike in PCA, MDS has some negative eigenvalues</a:t>
            </a:r>
          </a:p>
          <a:p>
            <a:r>
              <a:rPr lang="en-US" altLang="ko-KR" dirty="0"/>
              <a:t>  &gt; Data do not come from a Euclidean space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806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 Multidimensional scaling and ordination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169700"/>
            <a:ext cx="5571542" cy="18284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" y="3181053"/>
            <a:ext cx="5940779" cy="34793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997" y="1463222"/>
            <a:ext cx="5182446" cy="31017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714" y="1971058"/>
            <a:ext cx="6034376" cy="35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 Multidimensional scaling and ordination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" y="2681990"/>
            <a:ext cx="5061034" cy="29565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5505"/>
            <a:ext cx="6064562" cy="78079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822" y="2562726"/>
            <a:ext cx="6228019" cy="32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9.2.1 How does the method work?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419726"/>
            <a:ext cx="41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Classical MDS Algorithm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94870" y="2763281"/>
                <a:ext cx="145283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870" y="2763281"/>
                <a:ext cx="1452834" cy="520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33723" y="2853856"/>
            <a:ext cx="210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Centering Matrix :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endCxn id="8" idx="1"/>
          </p:cNvCxnSpPr>
          <p:nvPr/>
        </p:nvCxnSpPr>
        <p:spPr>
          <a:xfrm>
            <a:off x="5534526" y="2853856"/>
            <a:ext cx="2499197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2118114"/>
                <a:ext cx="7772400" cy="296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ko-KR" dirty="0"/>
                  <a:t>Double center the </a:t>
                </a:r>
                <a:r>
                  <a:rPr lang="en-US" altLang="ko-KR" dirty="0" err="1"/>
                  <a:t>interpoint</a:t>
                </a:r>
                <a:r>
                  <a:rPr lang="en-US" altLang="ko-KR" dirty="0"/>
                  <a:t> distance squared and multiply it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ko-KR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err="1"/>
                  <a:t>Diagonalize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ko-KR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/>
                  <a:t>Extract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altLang="ko-KR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 marL="342900" indent="-342900">
                  <a:buFont typeface="+mj-lt"/>
                  <a:buAutoNum type="arabicPeriod"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18114"/>
                <a:ext cx="7772400" cy="2964017"/>
              </a:xfrm>
              <a:prstGeom prst="rect">
                <a:avLst/>
              </a:prstGeom>
              <a:blipFill>
                <a:blip r:embed="rId3"/>
                <a:stretch>
                  <a:fillRect l="-863" t="-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/>
          <p:cNvCxnSpPr/>
          <p:nvPr/>
        </p:nvCxnSpPr>
        <p:spPr>
          <a:xfrm>
            <a:off x="4860758" y="3765884"/>
            <a:ext cx="3172964" cy="82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33722" y="3676534"/>
            <a:ext cx="351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Eigenvector Matrix of </a:t>
            </a:r>
            <a:r>
              <a:rPr lang="en-US" altLang="ko-KR" i="1" dirty="0"/>
              <a:t>B</a:t>
            </a:r>
            <a:endParaRPr lang="ko-KR" altLang="en-US" i="1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4680284" y="3848837"/>
            <a:ext cx="3353438" cy="9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33722" y="4470034"/>
            <a:ext cx="35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Diagonal Matrix filled with Eigenvalues of </a:t>
            </a:r>
            <a:r>
              <a:rPr lang="en-US" altLang="ko-KR" i="1" dirty="0"/>
              <a:t>B</a:t>
            </a:r>
            <a:endParaRPr lang="ko-KR" altLang="en-US" i="1" dirty="0"/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3753853" y="1881391"/>
            <a:ext cx="1106905" cy="88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4860758" y="1660358"/>
            <a:ext cx="3172964" cy="221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3723" y="1492633"/>
            <a:ext cx="372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Cross product of centered matrix :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94123" y="1881391"/>
                <a:ext cx="1711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123" y="1881391"/>
                <a:ext cx="1711494" cy="276999"/>
              </a:xfrm>
              <a:prstGeom prst="rect">
                <a:avLst/>
              </a:prstGeom>
              <a:blipFill>
                <a:blip r:embed="rId4"/>
                <a:stretch>
                  <a:fillRect l="-714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37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9.2.1 How does the method work?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8314"/>
            <a:ext cx="3794145" cy="8314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3" y="4658563"/>
            <a:ext cx="3225215" cy="1350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93" y="3062830"/>
            <a:ext cx="6619888" cy="11592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rcRect t="24095" b="49793"/>
          <a:stretch/>
        </p:blipFill>
        <p:spPr>
          <a:xfrm>
            <a:off x="838199" y="2212387"/>
            <a:ext cx="5310005" cy="2773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rcRect b="46902"/>
          <a:stretch/>
        </p:blipFill>
        <p:spPr>
          <a:xfrm>
            <a:off x="838199" y="2489700"/>
            <a:ext cx="1273039" cy="2773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545" y="4774166"/>
            <a:ext cx="2228714" cy="130613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1808663-9D30-48CD-8B04-1DDA90DA0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483" y="1090670"/>
            <a:ext cx="2967447" cy="3540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878B45F-BB24-4850-B83D-C6407BAF753C}"/>
                  </a:ext>
                </a:extLst>
              </p:cNvPr>
              <p:cNvSpPr/>
              <p:nvPr/>
            </p:nvSpPr>
            <p:spPr>
              <a:xfrm>
                <a:off x="7847519" y="4882854"/>
                <a:ext cx="350628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𝐻𝑋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878B45F-BB24-4850-B83D-C6407BAF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519" y="4882854"/>
                <a:ext cx="3506281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64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9.2.1 How does the method work?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592C-642A-4D87-961F-D96FB3DEAE55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23774"/>
          <a:stretch/>
        </p:blipFill>
        <p:spPr>
          <a:xfrm>
            <a:off x="838200" y="1515979"/>
            <a:ext cx="4841345" cy="8181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1170"/>
            <a:ext cx="2850982" cy="12723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65" y="4633030"/>
            <a:ext cx="2504648" cy="24555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65" y="4872658"/>
            <a:ext cx="3589421" cy="5177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527" y="3912268"/>
            <a:ext cx="3252036" cy="26266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254" y="1221073"/>
            <a:ext cx="5900380" cy="24601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908" y="3811669"/>
            <a:ext cx="3124088" cy="28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669</Words>
  <Application>Microsoft Office PowerPoint</Application>
  <PresentationFormat>와이드스크린</PresentationFormat>
  <Paragraphs>121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Arial</vt:lpstr>
      <vt:lpstr>Cambria Math</vt:lpstr>
      <vt:lpstr>Office 테마</vt:lpstr>
      <vt:lpstr>Modern Statistics for Modern Biology  </vt:lpstr>
      <vt:lpstr>9.1 Goals for this chapter</vt:lpstr>
      <vt:lpstr>9.2 Multidimensional scaling and ordination</vt:lpstr>
      <vt:lpstr>9.2 Multidimensional scaling and ordination</vt:lpstr>
      <vt:lpstr>9.2 Multidimensional scaling and ordination</vt:lpstr>
      <vt:lpstr>9.2 Multidimensional scaling and ordination</vt:lpstr>
      <vt:lpstr>9.2.1 How does the method work?</vt:lpstr>
      <vt:lpstr>9.2.1 How does the method work?</vt:lpstr>
      <vt:lpstr>9.2.1 How does the method work?</vt:lpstr>
      <vt:lpstr>9.2.2 Robust versions of MDS</vt:lpstr>
      <vt:lpstr>9.2.2 Robust versions of MDS</vt:lpstr>
      <vt:lpstr>9.2.2 Robust versions of MDS</vt:lpstr>
      <vt:lpstr>9.2.2 Robust versions of MDS</vt:lpstr>
      <vt:lpstr>9.3 Contiguous or supplementary information</vt:lpstr>
      <vt:lpstr>9.3.1 Known batches in data</vt:lpstr>
      <vt:lpstr>9.3.2 Removing batch effects</vt:lpstr>
      <vt:lpstr>9.3.3 Hybrid data and Bioconductor containers</vt:lpstr>
      <vt:lpstr>9.3.3 Hybrid data and Bioconductor containers</vt:lpstr>
      <vt:lpstr>9.4 Correspondence analysis for contingency tables</vt:lpstr>
      <vt:lpstr>9.4.1 Cross-tabulation and contingency tables</vt:lpstr>
      <vt:lpstr>9.4.1 Cross-tabulation and contingency tables</vt:lpstr>
      <vt:lpstr>9.4.2 Hair color, eye color and phenotype co-occurrence</vt:lpstr>
      <vt:lpstr>9.4.2 Hair color, eye color and phenotype co-occurrence</vt:lpstr>
      <vt:lpstr>9.5.1 Dynamics of cell development</vt:lpstr>
      <vt:lpstr>9.5.1 Dynamics of cell development</vt:lpstr>
      <vt:lpstr>9.5.2 Local, nonlinear methods</vt:lpstr>
      <vt:lpstr>9.5.2 Local, nonlinear methods</vt:lpstr>
      <vt:lpstr>9.6 Multitable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Statistics for Modern Biology  Chapter 9. Multivariate methods for heterogeneous data</dc:title>
  <dc:creator>HYU</dc:creator>
  <cp:lastModifiedBy>HYU</cp:lastModifiedBy>
  <cp:revision>124</cp:revision>
  <dcterms:created xsi:type="dcterms:W3CDTF">2021-07-19T04:21:29Z</dcterms:created>
  <dcterms:modified xsi:type="dcterms:W3CDTF">2021-07-22T00:46:30Z</dcterms:modified>
</cp:coreProperties>
</file>