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61" r:id="rId4"/>
    <p:sldId id="282" r:id="rId5"/>
    <p:sldId id="262" r:id="rId6"/>
    <p:sldId id="283" r:id="rId7"/>
    <p:sldId id="284" r:id="rId8"/>
    <p:sldId id="286" r:id="rId9"/>
    <p:sldId id="264" r:id="rId10"/>
    <p:sldId id="265" r:id="rId11"/>
    <p:sldId id="266" r:id="rId12"/>
    <p:sldId id="287" r:id="rId13"/>
    <p:sldId id="288" r:id="rId14"/>
    <p:sldId id="267" r:id="rId15"/>
    <p:sldId id="268" r:id="rId16"/>
    <p:sldId id="269" r:id="rId17"/>
    <p:sldId id="270" r:id="rId18"/>
    <p:sldId id="289" r:id="rId19"/>
    <p:sldId id="271" r:id="rId20"/>
    <p:sldId id="272" r:id="rId21"/>
    <p:sldId id="273" r:id="rId22"/>
    <p:sldId id="274" r:id="rId23"/>
    <p:sldId id="290" r:id="rId24"/>
    <p:sldId id="291" r:id="rId25"/>
    <p:sldId id="292" r:id="rId26"/>
    <p:sldId id="293" r:id="rId27"/>
    <p:sldId id="277" r:id="rId28"/>
    <p:sldId id="297" r:id="rId29"/>
    <p:sldId id="278" r:id="rId30"/>
    <p:sldId id="295" r:id="rId31"/>
    <p:sldId id="296" r:id="rId32"/>
    <p:sldId id="279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18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3" autoAdjust="0"/>
    <p:restoredTop sz="95061" autoAdjust="0"/>
  </p:normalViewPr>
  <p:slideViewPr>
    <p:cSldViewPr snapToGrid="0">
      <p:cViewPr varScale="1">
        <p:scale>
          <a:sx n="82" d="100"/>
          <a:sy n="82" d="100"/>
        </p:scale>
        <p:origin x="67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한지 김" userId="17466b52f8eee65b" providerId="LiveId" clId="{B80E4A68-8FCF-4AC4-9B0D-5DE220CAB0CB}"/>
    <pc:docChg chg="modSld">
      <pc:chgData name="한지 김" userId="17466b52f8eee65b" providerId="LiveId" clId="{B80E4A68-8FCF-4AC4-9B0D-5DE220CAB0CB}" dt="2021-07-27T05:01:31.687" v="0" actId="729"/>
      <pc:docMkLst>
        <pc:docMk/>
      </pc:docMkLst>
      <pc:sldChg chg="mod modShow">
        <pc:chgData name="한지 김" userId="17466b52f8eee65b" providerId="LiveId" clId="{B80E4A68-8FCF-4AC4-9B0D-5DE220CAB0CB}" dt="2021-07-27T05:01:31.687" v="0" actId="729"/>
        <pc:sldMkLst>
          <pc:docMk/>
          <pc:sldMk cId="1260332468" sldId="295"/>
        </pc:sldMkLst>
      </pc:sldChg>
      <pc:sldChg chg="mod modShow">
        <pc:chgData name="한지 김" userId="17466b52f8eee65b" providerId="LiveId" clId="{B80E4A68-8FCF-4AC4-9B0D-5DE220CAB0CB}" dt="2021-07-27T05:01:31.687" v="0" actId="729"/>
        <pc:sldMkLst>
          <pc:docMk/>
          <pc:sldMk cId="103643886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8568A-D330-4B52-92AA-AC2D5D4FB61E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de-DE"/>
              <a:t>마스터 텍스트 스타일 편집</a:t>
            </a:r>
          </a:p>
          <a:p>
            <a:pPr lvl="1"/>
            <a:r>
              <a:rPr lang="ko-KR" altLang="de-DE"/>
              <a:t>둘째 수준</a:t>
            </a:r>
          </a:p>
          <a:p>
            <a:pPr lvl="2"/>
            <a:r>
              <a:rPr lang="ko-KR" altLang="de-DE"/>
              <a:t>셋째 수준</a:t>
            </a:r>
          </a:p>
          <a:p>
            <a:pPr lvl="3"/>
            <a:r>
              <a:rPr lang="ko-KR" altLang="de-DE"/>
              <a:t>넷째 수준</a:t>
            </a:r>
          </a:p>
          <a:p>
            <a:pPr lvl="4"/>
            <a:r>
              <a:rPr lang="ko-KR" altLang="de-DE"/>
              <a:t>다섯째 수준</a:t>
            </a:r>
            <a:endParaRPr lang="de-DE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DE074-9507-4FD3-8A07-6B1CDA733D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95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왜 무한대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? </a:t>
            </a:r>
          </a:p>
          <a:p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- For notational convenience, we let the summations range from 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MJXc-TeX-main-R"/>
              </a:rPr>
              <a:t>−∞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−∞ to 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MJXc-TeX-main-R"/>
              </a:rPr>
              <a:t>∞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∞, even if in practice the sums are finite as 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MJXc-TeX-math-I"/>
              </a:rPr>
              <a:t>w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w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has only a finite number of non-zero values.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74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To improve </a:t>
            </a:r>
            <a:r>
              <a:rPr lang="en-US" altLang="ko-KR" dirty="0" err="1"/>
              <a:t>nucSeed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 we can now </a:t>
            </a:r>
            <a:r>
              <a:rPr lang="en-US" altLang="ko-KR" b="0" i="1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propagate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its segmented objects until they fill the mask defined by </a:t>
            </a:r>
            <a:r>
              <a:rPr lang="en-US" altLang="ko-KR" dirty="0" err="1"/>
              <a:t>nucMask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. Boundaries between nuclei, in those places where the mask is connected, can be drawn by Voronoi tessellation, which is implemented in the function </a:t>
            </a:r>
            <a:r>
              <a:rPr lang="en-US" altLang="ko-KR" dirty="0"/>
              <a:t>propagate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 and will be explained in the next section.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92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i="0" dirty="0" err="1">
                <a:solidFill>
                  <a:srgbClr val="5F6368"/>
                </a:solidFill>
                <a:effectLst/>
                <a:latin typeface="Apple SD Gothic Neo"/>
              </a:rPr>
              <a:t>테셀레이션</a:t>
            </a:r>
            <a:r>
              <a:rPr lang="en-US" altLang="ko-KR" b="0" i="0" dirty="0">
                <a:solidFill>
                  <a:srgbClr val="4D5156"/>
                </a:solidFill>
                <a:effectLst/>
                <a:latin typeface="Apple SD Gothic Neo"/>
              </a:rPr>
              <a:t>(</a:t>
            </a:r>
            <a:r>
              <a:rPr lang="en-US" altLang="ko-KR" b="1" i="0" dirty="0">
                <a:solidFill>
                  <a:srgbClr val="5F6368"/>
                </a:solidFill>
                <a:effectLst/>
                <a:latin typeface="Apple SD Gothic Neo"/>
              </a:rPr>
              <a:t>tessellation</a:t>
            </a:r>
            <a:r>
              <a:rPr lang="en-US" altLang="ko-KR" b="0" i="0" dirty="0">
                <a:solidFill>
                  <a:srgbClr val="4D5156"/>
                </a:solidFill>
                <a:effectLst/>
                <a:latin typeface="Apple SD Gothic Neo"/>
              </a:rPr>
              <a:t>) </a:t>
            </a:r>
            <a:r>
              <a:rPr lang="ko-KR" altLang="en-US" b="0" i="0" dirty="0">
                <a:solidFill>
                  <a:srgbClr val="4D5156"/>
                </a:solidFill>
                <a:effectLst/>
                <a:latin typeface="Apple SD Gothic Neo"/>
              </a:rPr>
              <a:t>이란 마루나 욕실 바닥에 깔려 있는 타일처럼 어떠한 틈이나 </a:t>
            </a:r>
            <a:r>
              <a:rPr lang="ko-KR" altLang="en-US" b="0" i="0" dirty="0" err="1">
                <a:solidFill>
                  <a:srgbClr val="4D5156"/>
                </a:solidFill>
                <a:effectLst/>
                <a:latin typeface="Apple SD Gothic Neo"/>
              </a:rPr>
              <a:t>포개짐이</a:t>
            </a:r>
            <a:r>
              <a:rPr lang="ko-KR" altLang="en-US" b="0" i="0" dirty="0">
                <a:solidFill>
                  <a:srgbClr val="4D5156"/>
                </a:solidFill>
                <a:effectLst/>
                <a:latin typeface="Apple SD Gothic Neo"/>
              </a:rPr>
              <a:t> 없이 평면이나 공간을 도형으로 완벽하게 덮는 것</a:t>
            </a:r>
            <a:endParaRPr lang="en-US" altLang="ko-KR" b="0" i="0" dirty="0">
              <a:solidFill>
                <a:srgbClr val="333333"/>
              </a:solidFill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r>
              <a:rPr lang="ko-KR" altLang="en-US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보로노이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다이어그램은 어떤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시드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(seed point)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들과의 거리에 따라서 평면을 분할한 그림으로서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평면위에 주어진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시드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점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p1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p2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...,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pn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에 대한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보로노이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다이어그램은 </a:t>
            </a:r>
            <a:endParaRPr lang="en-US" altLang="ko-KR" b="0" i="0" dirty="0">
              <a:solidFill>
                <a:srgbClr val="333333"/>
              </a:solidFill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평면위의 점들이 어떤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pi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와 가장 가까운지에 따라서 영역을 분할한 다이어그램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68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보로노이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다이어그램은 어떤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시드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(seed point)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들과의 거리에 따라서 평면을 분할한 그림으로서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평면위에 주어진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시드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점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p1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p2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...,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pn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에 대한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보로노이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다이어그램은 </a:t>
            </a:r>
            <a:endParaRPr lang="en-US" altLang="ko-KR" b="0" i="0" dirty="0">
              <a:solidFill>
                <a:srgbClr val="333333"/>
              </a:solidFill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평면위의 점들이 어떤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pi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와 가장 가까운지에 따라서 영역을 분할한 다이어그램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64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effectLst/>
                <a:latin typeface="Roboto" panose="020B0604020202020204" pitchFamily="2" charset="0"/>
              </a:rPr>
              <a:t>transmute() :  to keep only new variables (</a:t>
            </a:r>
            <a:r>
              <a:rPr lang="en-US" altLang="ko-KR" b="0" i="0" dirty="0" err="1">
                <a:effectLst/>
                <a:latin typeface="Roboto" panose="020B0604020202020204" pitchFamily="2" charset="0"/>
              </a:rPr>
              <a:t>dplyr</a:t>
            </a:r>
            <a:r>
              <a:rPr lang="en-US" altLang="ko-KR" b="0" i="0" dirty="0">
                <a:effectLst/>
                <a:latin typeface="Roboto" panose="020B0604020202020204" pitchFamily="2" charset="0"/>
              </a:rPr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59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Namely, the </a:t>
            </a:r>
            <a:r>
              <a:rPr lang="en-US" altLang="ko-KR" dirty="0" err="1"/>
              <a:t>ppp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function expects the hull to be described by a closed polygon line, while </a:t>
            </a:r>
            <a:r>
              <a:rPr lang="en-US" altLang="ko-KR" dirty="0" err="1"/>
              <a:t>convhulln</a:t>
            </a:r>
            <a:r>
              <a:rPr lang="en-US" altLang="ko-KR" dirty="0"/>
              <a:t>()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presents its result as a set of line segments in no particular order.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71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Namely, the </a:t>
            </a:r>
            <a:r>
              <a:rPr lang="en-US" altLang="ko-KR" dirty="0" err="1"/>
              <a:t>ppp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function expects the hull to be described by a closed polygon line, while </a:t>
            </a:r>
            <a:r>
              <a:rPr lang="en-US" altLang="ko-KR" dirty="0" err="1"/>
              <a:t>convhulln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presents its result as a set of line segments in no particular order.</a:t>
            </a:r>
          </a:p>
          <a:p>
            <a:endParaRPr lang="en-US" altLang="ko-KR" b="0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the entries of </a:t>
            </a:r>
            <a:r>
              <a:rPr lang="en-US" altLang="ko-KR" dirty="0" err="1"/>
              <a:t>chull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are integer indices into the array </a:t>
            </a:r>
            <a:r>
              <a:rPr lang="en-US" altLang="ko-KR" dirty="0" err="1"/>
              <a:t>coords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that refer to the points defining each simplex.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85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de-DE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37C-58A4-4D7E-9BCE-EA9A623F613C}" type="datetime1">
              <a:rPr lang="de-DE" smtClean="0"/>
              <a:t>27.07.2021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5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540B-60F0-4D27-BD42-FA605DBF1293}" type="datetime1">
              <a:rPr lang="de-DE" smtClean="0"/>
              <a:t>27.07.2021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50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E03F-443B-4449-87F1-A41F5B2CA6F0}" type="datetime1">
              <a:rPr lang="de-DE" smtClean="0"/>
              <a:t>27.07.2021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1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25A-73D1-425A-81DC-00EFBC8FD392}" type="datetime1">
              <a:rPr lang="de-DE" smtClean="0"/>
              <a:t>27.07.2021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87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1A53-939D-4386-B78A-BFEC40AB8911}" type="datetime1">
              <a:rPr lang="de-DE" smtClean="0"/>
              <a:t>27.07.2021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8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0786-E134-4203-84DA-8F190DB526EA}" type="datetime1">
              <a:rPr lang="de-DE" smtClean="0"/>
              <a:t>27.07.2021</a:t>
            </a:fld>
            <a:endParaRPr lang="de-DE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44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5E43-2ED6-4D5F-A77B-E977F69177C4}" type="datetime1">
              <a:rPr lang="de-DE" smtClean="0"/>
              <a:t>27.07.2021</a:t>
            </a:fld>
            <a:endParaRPr lang="de-DE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0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670-C64F-410D-8C48-61F65C066D10}" type="datetime1">
              <a:rPr lang="de-DE" smtClean="0"/>
              <a:t>27.07.2021</a:t>
            </a:fld>
            <a:endParaRPr lang="de-DE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03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5FAA-EA17-47AD-9AF9-DE52B6F41D65}" type="datetime1">
              <a:rPr lang="de-DE" smtClean="0"/>
              <a:t>27.07.2021</a:t>
            </a:fld>
            <a:endParaRPr lang="de-DE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44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7E78-7BDD-4756-A80D-5908D2354E69}" type="datetime1">
              <a:rPr lang="de-DE" smtClean="0"/>
              <a:t>27.07.2021</a:t>
            </a:fld>
            <a:endParaRPr lang="de-DE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13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de-DE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41F3-BF47-4B7E-A68A-0CFF578D5D9E}" type="datetime1">
              <a:rPr lang="de-DE" smtClean="0"/>
              <a:t>27.07.2021</a:t>
            </a:fld>
            <a:endParaRPr lang="de-DE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41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de-DE"/>
              <a:t>마스터 제목 스타일 편집</a:t>
            </a:r>
            <a:endParaRPr lang="de-DE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de-DE"/>
              <a:t>마스터 텍스트 스타일 편집</a:t>
            </a:r>
          </a:p>
          <a:p>
            <a:pPr lvl="1"/>
            <a:r>
              <a:rPr lang="ko-KR" altLang="de-DE"/>
              <a:t>둘째 수준</a:t>
            </a:r>
          </a:p>
          <a:p>
            <a:pPr lvl="2"/>
            <a:r>
              <a:rPr lang="ko-KR" altLang="de-DE"/>
              <a:t>셋째 수준</a:t>
            </a:r>
          </a:p>
          <a:p>
            <a:pPr lvl="3"/>
            <a:r>
              <a:rPr lang="ko-KR" altLang="de-DE"/>
              <a:t>넷째 수준</a:t>
            </a:r>
          </a:p>
          <a:p>
            <a:pPr lvl="4"/>
            <a:r>
              <a:rPr lang="ko-KR" altLang="de-DE"/>
              <a:t>다섯째 수준</a:t>
            </a:r>
            <a:endParaRPr lang="de-DE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8428-131A-43F7-B7C6-1E0007423764}" type="datetime1">
              <a:rPr lang="de-DE" smtClean="0"/>
              <a:t>27.07.2021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67.png"/><Relationship Id="rId12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3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8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png"/><Relationship Id="rId7" Type="http://schemas.openxmlformats.org/officeDocument/2006/relationships/image" Target="../media/image95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87.png"/><Relationship Id="rId5" Type="http://schemas.openxmlformats.org/officeDocument/2006/relationships/image" Target="../media/image93.png"/><Relationship Id="rId10" Type="http://schemas.openxmlformats.org/officeDocument/2006/relationships/image" Target="../media/image90.png"/><Relationship Id="rId4" Type="http://schemas.openxmlformats.org/officeDocument/2006/relationships/image" Target="../media/image92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51.png"/><Relationship Id="rId4" Type="http://schemas.openxmlformats.org/officeDocument/2006/relationships/image" Target="../media/image1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490.png"/><Relationship Id="rId7" Type="http://schemas.openxmlformats.org/officeDocument/2006/relationships/image" Target="../media/image1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0.png"/><Relationship Id="rId7" Type="http://schemas.openxmlformats.org/officeDocument/2006/relationships/image" Target="../media/image1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75.png"/><Relationship Id="rId3" Type="http://schemas.openxmlformats.org/officeDocument/2006/relationships/image" Target="../media/image165.png"/><Relationship Id="rId7" Type="http://schemas.openxmlformats.org/officeDocument/2006/relationships/image" Target="../media/image144.png"/><Relationship Id="rId12" Type="http://schemas.openxmlformats.org/officeDocument/2006/relationships/image" Target="../media/image1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47.png"/><Relationship Id="rId5" Type="http://schemas.openxmlformats.org/officeDocument/2006/relationships/image" Target="../media/image167.png"/><Relationship Id="rId15" Type="http://schemas.openxmlformats.org/officeDocument/2006/relationships/image" Target="../media/image152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46.png"/><Relationship Id="rId1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65.png"/><Relationship Id="rId7" Type="http://schemas.openxmlformats.org/officeDocument/2006/relationships/image" Target="../media/image1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10" Type="http://schemas.openxmlformats.org/officeDocument/2006/relationships/image" Target="../media/image158.png"/><Relationship Id="rId4" Type="http://schemas.openxmlformats.org/officeDocument/2006/relationships/image" Target="../media/image154.png"/><Relationship Id="rId9" Type="http://schemas.openxmlformats.org/officeDocument/2006/relationships/image" Target="../media/image1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+mn-lt"/>
              </a:rPr>
              <a:t>11 Image data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4642882"/>
            <a:ext cx="9144000" cy="477042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chemeClr val="accent3">
                    <a:lumMod val="75000"/>
                  </a:schemeClr>
                </a:solidFill>
              </a:rPr>
              <a:t>Hanji Kim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1</a:t>
            </a:fld>
            <a:endParaRPr lang="de-DE" sz="1600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58140" y="3602038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4FF42CA-6CF5-4909-AC38-AC55EA805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87" y="3890010"/>
            <a:ext cx="49053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4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11.7 Spatial transformations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10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B90DD08E-4CFC-4B08-9A95-1E478398C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73" y="3600989"/>
            <a:ext cx="2255227" cy="200905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A7C4818-231F-4C28-A005-C8E99F92D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019" y="3736363"/>
            <a:ext cx="2610932" cy="173831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3B970DF-ABEF-4137-97E7-F83C0C94D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870" y="3736364"/>
            <a:ext cx="2610932" cy="174293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D3794A6-CF4F-41CE-B45D-BE283C99A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721" y="3736363"/>
            <a:ext cx="2614365" cy="173831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8914FD6-FE0D-4D02-9BCA-A78E7AB638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20" y="1329476"/>
            <a:ext cx="4012406" cy="8855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7FFC41-A2DB-4025-A980-4EFB428591A0}"/>
              </a:ext>
            </a:extLst>
          </p:cNvPr>
          <p:cNvSpPr txBox="1"/>
          <p:nvPr/>
        </p:nvSpPr>
        <p:spPr>
          <a:xfrm>
            <a:off x="5248134" y="1385822"/>
            <a:ext cx="6271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rotates the image clockwise w/ the given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moves by the given </a:t>
            </a:r>
            <a:r>
              <a:rPr lang="en-US" altLang="ko-KR" sz="1600" dirty="0" err="1"/>
              <a:t>2D</a:t>
            </a:r>
            <a:r>
              <a:rPr lang="en-US" altLang="ko-KR" sz="1600" dirty="0"/>
              <a:t> 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reflect the image around the central horizontal </a:t>
            </a:r>
          </a:p>
          <a:p>
            <a:r>
              <a:rPr lang="en-US" altLang="ko-KR" sz="1600" dirty="0"/>
              <a:t>			             vertical       axis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74A46-518C-4604-A04F-45887EFD4698}"/>
              </a:ext>
            </a:extLst>
          </p:cNvPr>
          <p:cNvSpPr txBox="1"/>
          <p:nvPr/>
        </p:nvSpPr>
        <p:spPr>
          <a:xfrm>
            <a:off x="278129" y="826930"/>
            <a:ext cx="111593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We just saw one type of spatial transformation, transposition, but there are many more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4025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11.8 Linear filters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11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267F52D-4DA7-46AB-8239-8B720850E0BE}"/>
              </a:ext>
            </a:extLst>
          </p:cNvPr>
          <p:cNvSpPr txBox="1"/>
          <p:nvPr/>
        </p:nvSpPr>
        <p:spPr>
          <a:xfrm>
            <a:off x="161035" y="782884"/>
            <a:ext cx="8257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Switch to an application in cell biology images of human cancer cells </a:t>
            </a:r>
            <a:r>
              <a:rPr lang="en-US" altLang="ko-KR" sz="1400" dirty="0"/>
              <a:t>(</a:t>
            </a:r>
            <a:r>
              <a:rPr lang="en-US" altLang="ko-KR" sz="1400" i="1" dirty="0"/>
              <a:t>Laufer et al. </a:t>
            </a:r>
            <a:r>
              <a:rPr lang="en-US" altLang="ko-KR" sz="1400" dirty="0"/>
              <a:t>2013). </a:t>
            </a:r>
            <a:endParaRPr lang="ko-KR" altLang="en-US" sz="16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532A1BF-71AE-492A-B4B5-CDADFD974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57" y="2014446"/>
            <a:ext cx="4352193" cy="160641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EC379FB-C954-4D7E-A6CD-A373DF212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93" y="1121438"/>
            <a:ext cx="6010275" cy="78105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E0E9485C-C448-4874-8901-899840734DD8}"/>
              </a:ext>
            </a:extLst>
          </p:cNvPr>
          <p:cNvGrpSpPr/>
          <p:nvPr/>
        </p:nvGrpSpPr>
        <p:grpSpPr>
          <a:xfrm>
            <a:off x="7477784" y="3122528"/>
            <a:ext cx="2785760" cy="512941"/>
            <a:chOff x="7273656" y="2391260"/>
            <a:chExt cx="2785760" cy="512941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5F7524C2-B624-452E-BD72-4DEFDEEA2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1887" y="2432702"/>
              <a:ext cx="2577529" cy="47149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526D15-20EB-40B0-B2DB-B8F4EC29C9A5}"/>
                </a:ext>
              </a:extLst>
            </p:cNvPr>
            <p:cNvSpPr txBox="1"/>
            <p:nvPr/>
          </p:nvSpPr>
          <p:spPr>
            <a:xfrm>
              <a:off x="7273656" y="2391260"/>
              <a:ext cx="208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/>
                <a:t>1</a:t>
              </a:r>
              <a:endParaRPr lang="ko-KR" altLang="en-US" sz="1000" b="1" dirty="0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6957B848-3782-473B-A143-4FF222570F22}"/>
              </a:ext>
            </a:extLst>
          </p:cNvPr>
          <p:cNvGrpSpPr/>
          <p:nvPr/>
        </p:nvGrpSpPr>
        <p:grpSpPr>
          <a:xfrm>
            <a:off x="7144474" y="2177307"/>
            <a:ext cx="2557751" cy="807194"/>
            <a:chOff x="6787661" y="1311514"/>
            <a:chExt cx="2557751" cy="807194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4933EFA5-6A73-4FFD-B92F-8A3E4A29B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2785" y="1311514"/>
              <a:ext cx="2302627" cy="8071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D3D88F-50C8-4A6A-B318-B3EE75380B7C}"/>
                </a:ext>
              </a:extLst>
            </p:cNvPr>
            <p:cNvSpPr txBox="1"/>
            <p:nvPr/>
          </p:nvSpPr>
          <p:spPr>
            <a:xfrm>
              <a:off x="6787662" y="1416025"/>
              <a:ext cx="208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/>
                <a:t>1</a:t>
              </a:r>
              <a:endParaRPr lang="ko-KR" altLang="en-US" sz="1000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FA7EBC-9670-47AA-ABE4-26F87D55356B}"/>
                </a:ext>
              </a:extLst>
            </p:cNvPr>
            <p:cNvSpPr txBox="1"/>
            <p:nvPr/>
          </p:nvSpPr>
          <p:spPr>
            <a:xfrm>
              <a:off x="6787661" y="1688313"/>
              <a:ext cx="208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/>
                <a:t>2</a:t>
              </a:r>
              <a:endParaRPr lang="ko-KR" altLang="en-US" sz="1000" b="1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82A829F7-8BEE-4E9D-B6C1-590F98A0ADA0}"/>
              </a:ext>
            </a:extLst>
          </p:cNvPr>
          <p:cNvGrpSpPr/>
          <p:nvPr/>
        </p:nvGrpSpPr>
        <p:grpSpPr>
          <a:xfrm>
            <a:off x="7581899" y="4818154"/>
            <a:ext cx="2745282" cy="559791"/>
            <a:chOff x="7235556" y="3602128"/>
            <a:chExt cx="2745282" cy="559791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16AEC0B4-CFE1-44F9-9948-0A691B1A4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75103" y="3675369"/>
              <a:ext cx="2505735" cy="48655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C900C2-1CF9-4D6D-BB16-BFD6EA0D4E5F}"/>
                </a:ext>
              </a:extLst>
            </p:cNvPr>
            <p:cNvSpPr txBox="1"/>
            <p:nvPr/>
          </p:nvSpPr>
          <p:spPr>
            <a:xfrm>
              <a:off x="7235556" y="3602128"/>
              <a:ext cx="208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/>
                <a:t>2</a:t>
              </a:r>
              <a:endParaRPr lang="ko-KR" altLang="en-US" sz="1000" b="1" dirty="0"/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10EB7E72-9561-4D9B-9310-E64D1914F7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57" y="3894878"/>
            <a:ext cx="1520492" cy="211239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DA75608-7287-4A24-9EE3-3EA8D25D9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2927" y="3886554"/>
            <a:ext cx="1497623" cy="2120722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EA641464-BE6B-413B-A6E0-2EDD37811C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4368" y="3886164"/>
            <a:ext cx="1493259" cy="2138697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8D5F3C6A-82C0-4E8D-ABFE-75153AC4ABDB}"/>
              </a:ext>
            </a:extLst>
          </p:cNvPr>
          <p:cNvSpPr/>
          <p:nvPr/>
        </p:nvSpPr>
        <p:spPr>
          <a:xfrm>
            <a:off x="2026380" y="2437268"/>
            <a:ext cx="521271" cy="99551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61CD72-6CB9-425E-8B73-03D5F990F612}"/>
              </a:ext>
            </a:extLst>
          </p:cNvPr>
          <p:cNvSpPr txBox="1"/>
          <p:nvPr/>
        </p:nvSpPr>
        <p:spPr>
          <a:xfrm>
            <a:off x="2505987" y="2360085"/>
            <a:ext cx="26162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0" i="0" dirty="0">
                <a:solidFill>
                  <a:schemeClr val="accent6">
                    <a:lumMod val="75000"/>
                  </a:schemeClr>
                </a:solidFill>
                <a:effectLst/>
              </a:rPr>
              <a:t> there are three individual grayscale frames</a:t>
            </a:r>
            <a:endParaRPr lang="ko-KR" alt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0423E2-69B1-4CF1-8CE1-22741E0E8134}"/>
              </a:ext>
            </a:extLst>
          </p:cNvPr>
          <p:cNvSpPr txBox="1"/>
          <p:nvPr/>
        </p:nvSpPr>
        <p:spPr>
          <a:xfrm>
            <a:off x="1154427" y="6024861"/>
            <a:ext cx="12326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 err="1"/>
              <a:t>DAPI</a:t>
            </a:r>
            <a:r>
              <a:rPr lang="en-US" altLang="ko-KR" sz="1100" dirty="0"/>
              <a:t> staining of the cells’ </a:t>
            </a:r>
            <a:r>
              <a:rPr lang="en-US" altLang="ko-KR" sz="1100" b="1" dirty="0"/>
              <a:t>DNA</a:t>
            </a:r>
            <a:endParaRPr lang="ko-KR" altLang="en-US" sz="11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41F170-6B85-4883-826B-2A679532E50A}"/>
              </a:ext>
            </a:extLst>
          </p:cNvPr>
          <p:cNvSpPr txBox="1"/>
          <p:nvPr/>
        </p:nvSpPr>
        <p:spPr>
          <a:xfrm>
            <a:off x="2705499" y="6040249"/>
            <a:ext cx="14711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rgbClr val="222222"/>
                </a:solidFill>
                <a:effectLst/>
              </a:rPr>
              <a:t>immunostaining against </a:t>
            </a:r>
            <a:r>
              <a:rPr lang="en-US" altLang="ko-KR" sz="1100" b="1" i="0" dirty="0">
                <a:solidFill>
                  <a:srgbClr val="222222"/>
                </a:solidFill>
                <a:effectLst/>
              </a:rPr>
              <a:t>α-tubulin</a:t>
            </a:r>
            <a:endParaRPr lang="ko-KR" altLang="en-US" sz="11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BF1569-EE18-4961-B808-25611A9E0883}"/>
              </a:ext>
            </a:extLst>
          </p:cNvPr>
          <p:cNvSpPr txBox="1"/>
          <p:nvPr/>
        </p:nvSpPr>
        <p:spPr>
          <a:xfrm>
            <a:off x="4310375" y="6035217"/>
            <a:ext cx="14711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rgbClr val="222222"/>
                </a:solidFill>
                <a:effectLst/>
              </a:rPr>
              <a:t>immunostaining against </a:t>
            </a:r>
            <a:r>
              <a:rPr lang="en-US" altLang="ko-KR" sz="1100" b="1" i="0" dirty="0">
                <a:solidFill>
                  <a:srgbClr val="222222"/>
                </a:solidFill>
                <a:effectLst/>
              </a:rPr>
              <a:t>actin</a:t>
            </a:r>
            <a:endParaRPr lang="ko-KR" altLang="en-US" sz="11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F3BEFF-F3B9-4EA6-986D-96C187B0B5DC}"/>
              </a:ext>
            </a:extLst>
          </p:cNvPr>
          <p:cNvSpPr txBox="1"/>
          <p:nvPr/>
        </p:nvSpPr>
        <p:spPr>
          <a:xfrm>
            <a:off x="6894426" y="1839643"/>
            <a:ext cx="3889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400" b="1" i="0" dirty="0">
                <a:solidFill>
                  <a:srgbClr val="1881C2"/>
                </a:solidFill>
                <a:effectLst/>
                <a:latin typeface="Source Sans Pro" panose="020B0503030403020204" pitchFamily="34" charset="0"/>
              </a:rPr>
              <a:t>11.8.1 Interlude: the intensity scale of images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2B2299-0618-436E-9A6E-3A5A79513C29}"/>
              </a:ext>
            </a:extLst>
          </p:cNvPr>
          <p:cNvSpPr txBox="1"/>
          <p:nvPr/>
        </p:nvSpPr>
        <p:spPr>
          <a:xfrm>
            <a:off x="7289237" y="3710724"/>
            <a:ext cx="49027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/>
              <a:t>readImage</a:t>
            </a:r>
            <a:r>
              <a:rPr lang="en-US" altLang="ko-KR" sz="1200" dirty="0"/>
              <a:t>() -&gt; the theoretical range is mapped to the interval [0,1]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But  the scanner used less bits -&gt; </a:t>
            </a:r>
            <a:r>
              <a:rPr lang="en-US" altLang="ko-KR" sz="1200" dirty="0">
                <a:ea typeface="맑은 고딕" panose="020B0503020000020004" pitchFamily="50" charset="-127"/>
              </a:rPr>
              <a:t>small maximum values in the images</a:t>
            </a:r>
          </a:p>
          <a:p>
            <a:endParaRPr lang="en-US" altLang="ko-KR" sz="1200" dirty="0">
              <a:ea typeface="맑은 고딕" panose="020B0503020000020004" pitchFamily="50" charset="-127"/>
            </a:endParaRPr>
          </a:p>
          <a:p>
            <a:endParaRPr lang="en-US" altLang="ko-KR" sz="1200" dirty="0">
              <a:ea typeface="맑은 고딕" panose="020B0503020000020004" pitchFamily="50" charset="-127"/>
            </a:endParaRPr>
          </a:p>
          <a:p>
            <a:r>
              <a:rPr lang="en-US" altLang="ko-KR" sz="1200" dirty="0">
                <a:ea typeface="맑은 고딕" panose="020B0503020000020004" pitchFamily="50" charset="-127"/>
              </a:rPr>
              <a:t>⇒ Rescale these data to approximately cover the range [0,1]</a:t>
            </a:r>
          </a:p>
        </p:txBody>
      </p:sp>
    </p:spTree>
    <p:extLst>
      <p:ext uri="{BB962C8B-B14F-4D97-AF65-F5344CB8AC3E}">
        <p14:creationId xmlns:p14="http://schemas.microsoft.com/office/powerpoint/2010/main" val="364996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11.8 Linear filters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12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267F52D-4DA7-46AB-8239-8B720850E0BE}"/>
              </a:ext>
            </a:extLst>
          </p:cNvPr>
          <p:cNvSpPr txBox="1"/>
          <p:nvPr/>
        </p:nvSpPr>
        <p:spPr>
          <a:xfrm>
            <a:off x="278130" y="1011329"/>
            <a:ext cx="7674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first goal : segmentation of the images to identify the individual cells</a:t>
            </a:r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269DFA-6CAB-402B-B6E0-7E1C7AAB66C3}"/>
              </a:ext>
            </a:extLst>
          </p:cNvPr>
          <p:cNvSpPr txBox="1"/>
          <p:nvPr/>
        </p:nvSpPr>
        <p:spPr>
          <a:xfrm>
            <a:off x="633729" y="1290331"/>
            <a:ext cx="7674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start by removing local artifacts or noise through </a:t>
            </a:r>
            <a:r>
              <a:rPr lang="en-US" altLang="ko-KR" sz="1400" b="1" dirty="0"/>
              <a:t>smoothing</a:t>
            </a:r>
            <a:r>
              <a:rPr lang="en-US" altLang="ko-KR" sz="1400" dirty="0"/>
              <a:t> (Averaging filter)</a:t>
            </a:r>
            <a:endParaRPr lang="ko-KR" altLang="en-US" sz="1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D50BC6F-F500-4C3B-B9DB-86736B5D8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195" y="2671123"/>
            <a:ext cx="3762375" cy="5715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ADD6120-610F-46DB-BD19-F002D4CE5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628" y="1760942"/>
            <a:ext cx="3762375" cy="23359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8194F42-51BE-47E1-898E-82DE85D0E984}"/>
              </a:ext>
            </a:extLst>
          </p:cNvPr>
          <p:cNvSpPr txBox="1"/>
          <p:nvPr/>
        </p:nvSpPr>
        <p:spPr>
          <a:xfrm>
            <a:off x="5655393" y="1696784"/>
            <a:ext cx="59553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intuitive approach </a:t>
            </a:r>
          </a:p>
          <a:p>
            <a:pPr marL="742950" lvl="1" indent="-285750">
              <a:buFontTx/>
              <a:buChar char="-"/>
            </a:pPr>
            <a:r>
              <a:rPr lang="en-US" altLang="ko-KR" sz="1400" dirty="0"/>
              <a:t>define a </a:t>
            </a:r>
            <a:r>
              <a:rPr lang="en-US" altLang="ko-KR" sz="1400" b="1" dirty="0"/>
              <a:t>window</a:t>
            </a:r>
            <a:r>
              <a:rPr lang="en-US" altLang="ko-KR" sz="1400" dirty="0"/>
              <a:t> of a selected size around each pixel </a:t>
            </a:r>
          </a:p>
          <a:p>
            <a:pPr marL="742950" lvl="1" indent="-285750">
              <a:buFontTx/>
              <a:buChar char="-"/>
            </a:pPr>
            <a:r>
              <a:rPr lang="en-US" altLang="ko-KR" sz="1400" b="1" dirty="0"/>
              <a:t>average</a:t>
            </a:r>
            <a:r>
              <a:rPr lang="en-US" altLang="ko-KR" sz="1400" dirty="0"/>
              <a:t> the values within that window. </a:t>
            </a:r>
          </a:p>
          <a:p>
            <a:pPr marL="742950" lvl="1" indent="-285750">
              <a:buFontTx/>
              <a:buChar char="-"/>
            </a:pPr>
            <a:r>
              <a:rPr lang="en-US" altLang="ko-KR" sz="1400" dirty="0"/>
              <a:t>applying this procedure to </a:t>
            </a:r>
            <a:r>
              <a:rPr lang="en-US" altLang="ko-KR" sz="1400" b="1" dirty="0"/>
              <a:t>all pixels</a:t>
            </a:r>
            <a:endParaRPr lang="ko-KR" altLang="en-US" sz="1400" b="1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33D0796-45E0-47E8-86EF-8E8B5348ADDF}"/>
              </a:ext>
            </a:extLst>
          </p:cNvPr>
          <p:cNvGrpSpPr/>
          <p:nvPr/>
        </p:nvGrpSpPr>
        <p:grpSpPr>
          <a:xfrm>
            <a:off x="6992807" y="3369962"/>
            <a:ext cx="4241794" cy="712837"/>
            <a:chOff x="5513813" y="3381858"/>
            <a:chExt cx="4241794" cy="712837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CD1DE349-8EDC-4FA4-9E15-4E926DEA9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3813" y="3837520"/>
              <a:ext cx="1028700" cy="257175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9139B2E0-E285-41F4-9F73-CC9144C5F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7154" y="3386620"/>
              <a:ext cx="504825" cy="219075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8A31C664-80CB-46CB-A04B-6E5C0346E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60230" y="3381858"/>
              <a:ext cx="2128946" cy="214545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3AE0FE23-0B51-4111-AB08-F2C9DD630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60230" y="3617939"/>
              <a:ext cx="2995377" cy="198041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9298EE3D-96E1-4DED-9506-87805DF70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81954" y="3608414"/>
              <a:ext cx="200025" cy="238125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17964DA6-3D12-4939-BF7B-88EECCD75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53513" y="3849244"/>
              <a:ext cx="2326987" cy="189790"/>
            </a:xfrm>
            <a:prstGeom prst="rect">
              <a:avLst/>
            </a:prstGeom>
          </p:spPr>
        </p:pic>
      </p:grpSp>
      <p:pic>
        <p:nvPicPr>
          <p:cNvPr id="45" name="그림 44">
            <a:extLst>
              <a:ext uri="{FF2B5EF4-FFF2-40B4-BE49-F238E27FC236}">
                <a16:creationId xmlns:a16="http://schemas.microsoft.com/office/drawing/2014/main" id="{3E3943C1-B9EF-4E8F-90AE-895A479971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6395" y="4909384"/>
            <a:ext cx="4067175" cy="62865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5F316C4D-5B2E-40B4-A606-115172447498}"/>
              </a:ext>
            </a:extLst>
          </p:cNvPr>
          <p:cNvGrpSpPr/>
          <p:nvPr/>
        </p:nvGrpSpPr>
        <p:grpSpPr>
          <a:xfrm>
            <a:off x="6517450" y="5648121"/>
            <a:ext cx="4717151" cy="635927"/>
            <a:chOff x="6517450" y="5304351"/>
            <a:chExt cx="4717151" cy="635927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6F23798F-C1A7-4C14-BCC5-9C316B1B1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-1" r="903"/>
            <a:stretch/>
          </p:blipFill>
          <p:spPr>
            <a:xfrm>
              <a:off x="6517450" y="5304351"/>
              <a:ext cx="1271051" cy="185760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7EE632DE-C6EB-4F14-898B-BBC174600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b="54375"/>
            <a:stretch/>
          </p:blipFill>
          <p:spPr>
            <a:xfrm>
              <a:off x="7147873" y="5513304"/>
              <a:ext cx="4086728" cy="205831"/>
            </a:xfrm>
            <a:prstGeom prst="rect">
              <a:avLst/>
            </a:prstGeom>
          </p:spPr>
        </p:pic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129223C6-9AD5-49EF-B81D-84A33C293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50980" r="37662"/>
            <a:stretch/>
          </p:blipFill>
          <p:spPr>
            <a:xfrm>
              <a:off x="7147873" y="5719135"/>
              <a:ext cx="2547571" cy="221143"/>
            </a:xfrm>
            <a:prstGeom prst="rect">
              <a:avLst/>
            </a:prstGeom>
          </p:spPr>
        </p:pic>
      </p:grpSp>
      <p:pic>
        <p:nvPicPr>
          <p:cNvPr id="58" name="그림 57">
            <a:extLst>
              <a:ext uri="{FF2B5EF4-FFF2-40B4-BE49-F238E27FC236}">
                <a16:creationId xmlns:a16="http://schemas.microsoft.com/office/drawing/2014/main" id="{774CBDD4-4E35-4230-8657-3B7EA320FC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13129" y="5172959"/>
            <a:ext cx="884728" cy="748439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4ECD7550-99C1-4257-B961-102A1D62EC5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288" r="6684" b="47913"/>
          <a:stretch/>
        </p:blipFill>
        <p:spPr>
          <a:xfrm>
            <a:off x="3124793" y="4619976"/>
            <a:ext cx="1850966" cy="1927318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BE935B79-76FB-46C6-B11A-D72AE7D347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856" y="2490764"/>
            <a:ext cx="419382" cy="401908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D22EB1B2-507D-46EA-944B-7609128E41B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3249" y="5194542"/>
            <a:ext cx="495300" cy="495300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C6A4672A-217F-41B1-9A59-AA982012B189}"/>
              </a:ext>
            </a:extLst>
          </p:cNvPr>
          <p:cNvGrpSpPr/>
          <p:nvPr/>
        </p:nvGrpSpPr>
        <p:grpSpPr>
          <a:xfrm>
            <a:off x="633729" y="4168826"/>
            <a:ext cx="6073484" cy="307777"/>
            <a:chOff x="238417" y="4173250"/>
            <a:chExt cx="6073484" cy="307777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1E86DE5F-199A-41C9-982D-DB019092F3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r="572"/>
            <a:stretch/>
          </p:blipFill>
          <p:spPr>
            <a:xfrm>
              <a:off x="3959205" y="4220637"/>
              <a:ext cx="2352696" cy="21991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B78489B-9269-497F-A479-82A8AB569467}"/>
                </a:ext>
              </a:extLst>
            </p:cNvPr>
            <p:cNvSpPr txBox="1"/>
            <p:nvPr/>
          </p:nvSpPr>
          <p:spPr>
            <a:xfrm>
              <a:off x="238417" y="4173250"/>
              <a:ext cx="38898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/>
                <a:t>Weighted averaging filter ( Gaussian filter ) </a:t>
              </a:r>
              <a:r>
                <a: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⇔</a:t>
              </a:r>
              <a:endParaRPr lang="ko-KR" altLang="en-US" sz="1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25AEA87-0A8D-4F23-98B6-4CCF6112631B}"/>
              </a:ext>
            </a:extLst>
          </p:cNvPr>
          <p:cNvSpPr txBox="1"/>
          <p:nvPr/>
        </p:nvSpPr>
        <p:spPr>
          <a:xfrm>
            <a:off x="238416" y="756270"/>
            <a:ext cx="3889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400" b="1" i="0" dirty="0">
                <a:solidFill>
                  <a:srgbClr val="1881C2"/>
                </a:solidFill>
                <a:effectLst/>
                <a:latin typeface="Source Sans Pro" panose="020B0503030403020204" pitchFamily="34" charset="0"/>
              </a:rPr>
              <a:t>11.8.2 Noise reduction by smoothing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23F976-7018-4B4C-A076-A186948DD941}"/>
              </a:ext>
            </a:extLst>
          </p:cNvPr>
          <p:cNvSpPr txBox="1"/>
          <p:nvPr/>
        </p:nvSpPr>
        <p:spPr>
          <a:xfrm>
            <a:off x="5655393" y="4513292"/>
            <a:ext cx="4485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 replace the moving average by a weighted average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2327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11.8 Linear filters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13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74D28DDE-49AB-4AEA-BF44-E22B6307B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26" y="1604373"/>
            <a:ext cx="4475639" cy="45463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6C7190F-1DE5-49E1-A78F-3D3D0FAD2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119" y="2824854"/>
            <a:ext cx="1759445" cy="24797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7A0EEAD-D7BE-4A65-A55C-6017F73F1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4373"/>
            <a:ext cx="5095875" cy="11906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3DD05B8-D80A-429A-B775-DD0637DF0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555" y="2824854"/>
            <a:ext cx="1759445" cy="24888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A92BA2-7879-4220-BDB4-2935507BB09B}"/>
              </a:ext>
            </a:extLst>
          </p:cNvPr>
          <p:cNvSpPr txBox="1"/>
          <p:nvPr/>
        </p:nvSpPr>
        <p:spPr>
          <a:xfrm>
            <a:off x="238416" y="756270"/>
            <a:ext cx="3889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400" b="1" i="0" dirty="0">
                <a:solidFill>
                  <a:srgbClr val="1881C2"/>
                </a:solidFill>
                <a:effectLst/>
                <a:latin typeface="Source Sans Pro" panose="020B0503030403020204" pitchFamily="34" charset="0"/>
              </a:rPr>
              <a:t>11.8.2 Noise reduction by smoothing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A5A83-BF1B-4C8D-BDDC-266911672555}"/>
              </a:ext>
            </a:extLst>
          </p:cNvPr>
          <p:cNvSpPr txBox="1"/>
          <p:nvPr/>
        </p:nvSpPr>
        <p:spPr>
          <a:xfrm>
            <a:off x="577465" y="1064047"/>
            <a:ext cx="38898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Weighted averaging filter ( Gaussian filter )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⇔</a:t>
            </a:r>
            <a:endParaRPr lang="ko-KR" altLang="en-US" sz="14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BB99993-13CD-46F0-9C30-0CF109E631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72"/>
          <a:stretch/>
        </p:blipFill>
        <p:spPr>
          <a:xfrm>
            <a:off x="4303717" y="1114291"/>
            <a:ext cx="2352696" cy="219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FB8ACA-FC0A-4576-A098-04098AAEE469}"/>
                  </a:ext>
                </a:extLst>
              </p:cNvPr>
              <p:cNvSpPr txBox="1"/>
              <p:nvPr/>
            </p:nvSpPr>
            <p:spPr>
              <a:xfrm>
                <a:off x="1165225" y="2137669"/>
                <a:ext cx="38898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ko-KR" sz="1200" dirty="0" err="1"/>
                  <a:t>makeBrush</a:t>
                </a:r>
                <a:r>
                  <a:rPr lang="en-US" altLang="ko-KR" sz="1200" dirty="0"/>
                  <a:t>() : generate weight functions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ko-KR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ko-KR" sz="1200" dirty="0" err="1"/>
                  <a:t>filter2</a:t>
                </a:r>
                <a:r>
                  <a:rPr lang="en-US" altLang="ko-KR" sz="1200" dirty="0"/>
                  <a:t>()          : implementing </a:t>
                </a:r>
                <a:r>
                  <a:rPr lang="en-US" altLang="ko-KR" sz="1200" dirty="0" err="1"/>
                  <a:t>2D</a:t>
                </a:r>
                <a:r>
                  <a:rPr lang="en-US" altLang="ko-KR" sz="1200" dirty="0"/>
                  <a:t> convolution 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FB8ACA-FC0A-4576-A098-04098AAEE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25" y="2137669"/>
                <a:ext cx="3889843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DEA7082-8D35-492F-82B2-788B06F5C835}"/>
              </a:ext>
            </a:extLst>
          </p:cNvPr>
          <p:cNvSpPr txBox="1"/>
          <p:nvPr/>
        </p:nvSpPr>
        <p:spPr>
          <a:xfrm>
            <a:off x="1714380" y="5428762"/>
            <a:ext cx="24138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Figure 11.12: </a:t>
            </a:r>
            <a:r>
              <a:rPr lang="en-US" altLang="ko-KR" sz="1000" dirty="0" err="1"/>
              <a:t>nucSmooth</a:t>
            </a:r>
            <a:r>
              <a:rPr lang="en-US" altLang="ko-KR" sz="1000" dirty="0"/>
              <a:t>, </a:t>
            </a:r>
          </a:p>
          <a:p>
            <a:r>
              <a:rPr lang="en-US" altLang="ko-KR" sz="1000" dirty="0"/>
              <a:t>a smoothed version of the DNA channel in the image object cells</a:t>
            </a:r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B56F58-6AEE-444E-978A-29729B9D55B9}"/>
              </a:ext>
            </a:extLst>
          </p:cNvPr>
          <p:cNvSpPr txBox="1"/>
          <p:nvPr/>
        </p:nvSpPr>
        <p:spPr>
          <a:xfrm>
            <a:off x="6870429" y="5396524"/>
            <a:ext cx="36071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300" dirty="0"/>
              <a:t>The smoothed images have reduced pixel noise,  yet still the needed resolution.</a:t>
            </a:r>
            <a:endParaRPr lang="ko-KR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07892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11.9 Adaptive thresholding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14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CB93BB-143F-4174-9DF9-53E4F197932F}"/>
                  </a:ext>
                </a:extLst>
              </p:cNvPr>
              <p:cNvSpPr txBox="1"/>
              <p:nvPr/>
            </p:nvSpPr>
            <p:spPr>
              <a:xfrm>
                <a:off x="226695" y="751721"/>
                <a:ext cx="671385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straightforward thresholding : different threshold in different regions of the image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can anticipate spatial dependencies of the underlying </a:t>
                </a:r>
                <a:r>
                  <a:rPr lang="en-US" altLang="ko-KR" sz="1400" b="1" dirty="0"/>
                  <a:t>background signal </a:t>
                </a:r>
              </a:p>
              <a:p>
                <a:pPr lvl="1"/>
                <a:r>
                  <a:rPr lang="en-US" altLang="ko-KR" sz="1400" dirty="0"/>
                  <a:t>(ex. uneven illumination or stray signal from nearby bright objects)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CB93BB-143F-4174-9DF9-53E4F1979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" y="751721"/>
                <a:ext cx="6713856" cy="738664"/>
              </a:xfrm>
              <a:prstGeom prst="rect">
                <a:avLst/>
              </a:prstGeom>
              <a:blipFill>
                <a:blip r:embed="rId3"/>
                <a:stretch>
                  <a:fillRect l="-91" t="-826" b="-82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21795064-B1FF-4253-9C40-7752FE3EE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80" t="51163"/>
          <a:stretch/>
        </p:blipFill>
        <p:spPr>
          <a:xfrm>
            <a:off x="7556437" y="909868"/>
            <a:ext cx="1130300" cy="1120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2B1E78-C3A0-4C42-A5AB-977D8B51AB85}"/>
              </a:ext>
            </a:extLst>
          </p:cNvPr>
          <p:cNvSpPr txBox="1"/>
          <p:nvPr/>
        </p:nvSpPr>
        <p:spPr>
          <a:xfrm>
            <a:off x="226695" y="1707915"/>
            <a:ext cx="7674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Simulating uneven illumination to colon cancer images</a:t>
            </a:r>
            <a:endParaRPr lang="ko-KR" altLang="en-US" sz="1400" dirty="0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B5215709-DD5B-4503-A49F-28812E516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59" y="2948865"/>
            <a:ext cx="3986938" cy="729129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3257F771-4019-4C46-81F1-0E336FD5B2B8}"/>
              </a:ext>
            </a:extLst>
          </p:cNvPr>
          <p:cNvGrpSpPr/>
          <p:nvPr/>
        </p:nvGrpSpPr>
        <p:grpSpPr>
          <a:xfrm>
            <a:off x="9144000" y="4479214"/>
            <a:ext cx="2405298" cy="1829353"/>
            <a:chOff x="9657564" y="4824037"/>
            <a:chExt cx="2405298" cy="1829353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833E0AF0-6D74-4BD7-B6E1-879046D3F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57564" y="4825239"/>
              <a:ext cx="1128713" cy="1566541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0C833984-1517-4DD2-8FEB-3814C380D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4716" y="4824037"/>
              <a:ext cx="1078146" cy="1532309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A8016D2-BADF-4AB6-91A6-09497984DE8F}"/>
                </a:ext>
              </a:extLst>
            </p:cNvPr>
            <p:cNvSpPr txBox="1"/>
            <p:nvPr/>
          </p:nvSpPr>
          <p:spPr>
            <a:xfrm>
              <a:off x="9657564" y="6391780"/>
              <a:ext cx="24052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offset     0     	                      0.08</a:t>
              </a:r>
              <a:endParaRPr lang="ko-KR" altLang="en-US" sz="11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747EB4F-E259-4714-94DA-326BAA0BEDC5}"/>
              </a:ext>
            </a:extLst>
          </p:cNvPr>
          <p:cNvSpPr txBox="1"/>
          <p:nvPr/>
        </p:nvSpPr>
        <p:spPr>
          <a:xfrm>
            <a:off x="7766050" y="666205"/>
            <a:ext cx="113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example</a:t>
            </a:r>
            <a:endParaRPr lang="ko-KR" altLang="en-US" sz="1200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71A39F8-8DBA-4901-85F2-925ADF2A4185}"/>
              </a:ext>
            </a:extLst>
          </p:cNvPr>
          <p:cNvGrpSpPr/>
          <p:nvPr/>
        </p:nvGrpSpPr>
        <p:grpSpPr>
          <a:xfrm>
            <a:off x="543198" y="2062946"/>
            <a:ext cx="5628483" cy="765492"/>
            <a:chOff x="553312" y="2295546"/>
            <a:chExt cx="5628483" cy="765492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25563957-0A81-4439-9DC1-AA208BE06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1095" y="2457007"/>
              <a:ext cx="1230700" cy="435585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5E7DB7A9-F488-44B6-A49D-B565E230D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3312" y="2295546"/>
              <a:ext cx="3986938" cy="765492"/>
            </a:xfrm>
            <a:prstGeom prst="rect">
              <a:avLst/>
            </a:prstGeom>
          </p:spPr>
        </p:pic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5A53AB76-4D34-48D1-85FB-A5BFF0E6AF78}"/>
                </a:ext>
              </a:extLst>
            </p:cNvPr>
            <p:cNvCxnSpPr/>
            <p:nvPr/>
          </p:nvCxnSpPr>
          <p:spPr>
            <a:xfrm>
              <a:off x="4064024" y="2514600"/>
              <a:ext cx="800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4DDB915-CF97-4783-ADC5-CF5528FC725C}"/>
              </a:ext>
            </a:extLst>
          </p:cNvPr>
          <p:cNvGrpSpPr/>
          <p:nvPr/>
        </p:nvGrpSpPr>
        <p:grpSpPr>
          <a:xfrm>
            <a:off x="1113886" y="3717661"/>
            <a:ext cx="7968125" cy="3144462"/>
            <a:chOff x="5037511" y="3279282"/>
            <a:chExt cx="7968125" cy="3144462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CB6C4FCC-F52D-49ED-B24E-E2C3F848DE23}"/>
                </a:ext>
              </a:extLst>
            </p:cNvPr>
            <p:cNvGrpSpPr/>
            <p:nvPr/>
          </p:nvGrpSpPr>
          <p:grpSpPr>
            <a:xfrm>
              <a:off x="5104168" y="3279282"/>
              <a:ext cx="7538501" cy="2439241"/>
              <a:chOff x="5127028" y="3748431"/>
              <a:chExt cx="7538501" cy="2439241"/>
            </a:xfrm>
          </p:grpSpPr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4D9F9E09-FAA1-4D97-9D9F-1C3B13744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27028" y="4020815"/>
                <a:ext cx="1511942" cy="2148840"/>
              </a:xfrm>
              <a:prstGeom prst="rect">
                <a:avLst/>
              </a:prstGeom>
            </p:spPr>
          </p:pic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DAC38E1A-6EBB-4DFA-9147-6D175C8B7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62971" y="4023096"/>
                <a:ext cx="1539469" cy="2164576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5AFC7488-50BD-44FD-B210-5C8853A95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34426" y="4038835"/>
                <a:ext cx="1515205" cy="2148836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8B7ABE-9DF3-4123-86A1-4281D9707F80}"/>
                  </a:ext>
                </a:extLst>
              </p:cNvPr>
              <p:cNvSpPr txBox="1"/>
              <p:nvPr/>
            </p:nvSpPr>
            <p:spPr>
              <a:xfrm>
                <a:off x="9228882" y="3777293"/>
                <a:ext cx="1511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/>
                  <a:t>localBackground</a:t>
                </a:r>
                <a:endParaRPr lang="ko-KR" altLang="en-US" sz="1200" dirty="0"/>
              </a:p>
            </p:txBody>
          </p:sp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6D227624-C350-4371-8D46-04E7A4B7B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57873" y="4033136"/>
                <a:ext cx="1526222" cy="2148832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42B69FE-294F-4A5D-B850-AFE02D3E0DCA}"/>
                  </a:ext>
                </a:extLst>
              </p:cNvPr>
              <p:cNvSpPr txBox="1"/>
              <p:nvPr/>
            </p:nvSpPr>
            <p:spPr>
              <a:xfrm>
                <a:off x="11153587" y="3755271"/>
                <a:ext cx="1511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/>
                  <a:t>nucBadThresh</a:t>
                </a:r>
                <a:endParaRPr lang="ko-KR" altLang="en-US" sz="12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A567B4-4A55-47B0-BEED-CAA07EF642CE}"/>
                  </a:ext>
                </a:extLst>
              </p:cNvPr>
              <p:cNvSpPr txBox="1"/>
              <p:nvPr/>
            </p:nvSpPr>
            <p:spPr>
              <a:xfrm>
                <a:off x="7080727" y="3748431"/>
                <a:ext cx="151194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 err="1"/>
                  <a:t>nucBadlyIlluminated</a:t>
                </a:r>
                <a:endParaRPr lang="ko-KR" altLang="en-US" sz="12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5C317D-DE8A-4041-970C-D352818A412B}"/>
                  </a:ext>
                </a:extLst>
              </p:cNvPr>
              <p:cNvSpPr txBox="1"/>
              <p:nvPr/>
            </p:nvSpPr>
            <p:spPr>
              <a:xfrm>
                <a:off x="5127028" y="3761281"/>
                <a:ext cx="216312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 err="1"/>
                  <a:t>illuminationGradient</a:t>
                </a:r>
                <a:endParaRPr lang="ko-KR" altLang="en-US" sz="1200" dirty="0"/>
              </a:p>
            </p:txBody>
          </p:sp>
        </p:grpSp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id="{CE8B5364-E4E7-4627-ACF5-E969641D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9600" y="5654303"/>
              <a:ext cx="223603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result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of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adaptive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thresholding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. </a:t>
              </a:r>
              <a:endPara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The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nuclei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are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reasonably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well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identified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,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despite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the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drop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off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in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signal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strength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.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EE8DA0-7C8D-4DCF-A3AF-CB06A96FBA35}"/>
                </a:ext>
              </a:extLst>
            </p:cNvPr>
            <p:cNvSpPr txBox="1"/>
            <p:nvPr/>
          </p:nvSpPr>
          <p:spPr>
            <a:xfrm>
              <a:off x="5037511" y="5695220"/>
              <a:ext cx="164525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</a:rPr>
                <a:t>maximum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</a:rPr>
                <a:t>at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</a:rPr>
                <a:t>the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</a:rPr>
                <a:t>center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</a:rPr>
                <a:t> </a:t>
              </a:r>
              <a:r>
                <a:rPr kumimoji="0" lang="en-US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</a:rPr>
                <a:t>&amp;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</a:rPr>
                <a:t>falls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</a:rPr>
                <a:t>off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</a:rPr>
                <a:t>towards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</a:rPr>
                <a:t>the</a:t>
              </a:r>
              <a:r>
                <a:rPr kumimoji="0" lang="ko-KR" altLang="ko-KR" sz="11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</a:rPr>
                <a:t> </a:t>
              </a:r>
              <a:r>
                <a:rPr kumimoji="0" lang="ko-KR" altLang="ko-KR" sz="11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</a:rPr>
                <a:t>sides</a:t>
              </a:r>
              <a:endParaRPr lang="ko-KR" altLang="en-US" sz="11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58BB87-669A-4DA2-AE00-1934DC1A4B82}"/>
                </a:ext>
              </a:extLst>
            </p:cNvPr>
            <p:cNvSpPr txBox="1"/>
            <p:nvPr/>
          </p:nvSpPr>
          <p:spPr>
            <a:xfrm>
              <a:off x="6923979" y="5687850"/>
              <a:ext cx="1854519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100" dirty="0"/>
                <a:t>multiplying the DNA channel in </a:t>
              </a:r>
              <a:r>
                <a:rPr lang="en-US" altLang="ko-KR" sz="1100" dirty="0" err="1"/>
                <a:t>cellsSmooth</a:t>
              </a:r>
              <a:r>
                <a:rPr lang="en-US" altLang="ko-KR" sz="1100" dirty="0"/>
                <a:t> with </a:t>
              </a:r>
              <a:r>
                <a:rPr lang="en-US" altLang="ko-KR" sz="1100" dirty="0" err="1"/>
                <a:t>illuminationGradient</a:t>
              </a:r>
              <a:endParaRPr lang="ko-KR" altLang="en-US" sz="11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C8FCF7-AAF9-44B7-BCD6-0A61CDCA3AF3}"/>
                </a:ext>
              </a:extLst>
            </p:cNvPr>
            <p:cNvSpPr txBox="1"/>
            <p:nvPr/>
          </p:nvSpPr>
          <p:spPr>
            <a:xfrm>
              <a:off x="8937963" y="5675625"/>
              <a:ext cx="1678120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100" dirty="0"/>
                <a:t>applied linear filter </a:t>
              </a:r>
            </a:p>
            <a:p>
              <a:r>
                <a:rPr lang="en-US" altLang="ko-KR" sz="1100" dirty="0"/>
                <a:t>(bandwidth is larger than the </a:t>
              </a:r>
              <a:r>
                <a:rPr lang="en-US" altLang="ko-KR" sz="1100" dirty="0" err="1"/>
                <a:t>objs</a:t>
              </a:r>
              <a:r>
                <a:rPr lang="en-US" altLang="ko-KR" sz="1100" dirty="0"/>
                <a:t> to be detected)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070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11.10 Morphological operations on binary images</a:t>
            </a:r>
            <a:endParaRPr lang="de-DE" sz="2000" dirty="0"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15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50A1FF-173D-45A8-ACBB-D3521BC4DFDC}"/>
              </a:ext>
            </a:extLst>
          </p:cNvPr>
          <p:cNvSpPr txBox="1"/>
          <p:nvPr/>
        </p:nvSpPr>
        <p:spPr>
          <a:xfrm>
            <a:off x="192403" y="777774"/>
            <a:ext cx="7674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Do the same again for the </a:t>
            </a:r>
            <a:r>
              <a:rPr lang="en-US" altLang="ko-KR" sz="1400" b="1" dirty="0"/>
              <a:t>actual</a:t>
            </a:r>
            <a:r>
              <a:rPr lang="en-US" altLang="ko-KR" sz="1400" dirty="0"/>
              <a:t>(not artificially degraded) image</a:t>
            </a:r>
            <a:endParaRPr lang="ko-KR" altLang="en-US" sz="1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09630C-39F6-4ACF-AAC3-916D29E4F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42" y="1162048"/>
            <a:ext cx="5531258" cy="32757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73994F6-C3B7-4A26-81E5-A59831FE6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19" y="2906377"/>
            <a:ext cx="2413167" cy="34385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206612-CCED-4BC4-8F07-834D9431FB6E}"/>
              </a:ext>
            </a:extLst>
          </p:cNvPr>
          <p:cNvSpPr txBox="1"/>
          <p:nvPr/>
        </p:nvSpPr>
        <p:spPr>
          <a:xfrm>
            <a:off x="564742" y="1565069"/>
            <a:ext cx="93459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solidFill>
                  <a:srgbClr val="FF0000"/>
                </a:solidFill>
                <a:effectLst/>
              </a:rPr>
              <a:t> &gt;</a:t>
            </a:r>
            <a:r>
              <a:rPr lang="en-US" altLang="ko-KR" sz="1400" b="0" i="0" dirty="0">
                <a:solidFill>
                  <a:srgbClr val="222222"/>
                </a:solidFill>
                <a:effectLst/>
              </a:rPr>
              <a:t> boundaries of the nuclei are slightly rugged, and there is noise at the single-pixel level.</a:t>
            </a:r>
            <a:endParaRPr lang="ko-KR" altLang="en-US" sz="140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C54C970-34BB-4B94-942F-AF35AF79A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978" y="2773192"/>
            <a:ext cx="5000625" cy="3231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[ Morphological operations ]  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on</a:t>
            </a: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binary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image, no linearity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erode: For 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every foreground pixel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put the mask around it, and if any pixel under the mask is from the background, then 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set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all these pixels 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to background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dilate: For 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every background pixel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put the mask around it, and if any pixel under the mask is from the foreground, then 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set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all these pixels to 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foreground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open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: perform erode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dilate.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recovering original size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222222"/>
                </a:solidFill>
              </a:rPr>
              <a:t>mostly used for removing </a:t>
            </a:r>
            <a:r>
              <a:rPr lang="en-US" altLang="ko-KR" sz="1600" b="1" dirty="0">
                <a:solidFill>
                  <a:srgbClr val="222222"/>
                </a:solidFill>
              </a:rPr>
              <a:t>small noises</a:t>
            </a:r>
            <a:endParaRPr kumimoji="0" lang="ko-KR" altLang="ko-KR" sz="16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56C7DEA-8AE8-4C48-B6FD-0BF953AC7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917" y="2906377"/>
            <a:ext cx="2437113" cy="3438543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EB46C3E-80C7-4599-A744-2CD5FB75EA0B}"/>
              </a:ext>
            </a:extLst>
          </p:cNvPr>
          <p:cNvCxnSpPr>
            <a:cxnSpLocks/>
            <a:stCxn id="4" idx="3"/>
            <a:endCxn id="16" idx="1"/>
          </p:cNvCxnSpPr>
          <p:nvPr/>
        </p:nvCxnSpPr>
        <p:spPr>
          <a:xfrm>
            <a:off x="3163286" y="4625649"/>
            <a:ext cx="822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16687410-E1E3-4DE3-86AF-8A707077D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42" y="1969136"/>
            <a:ext cx="4953408" cy="434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7FF4E9-3F00-476C-A3DF-9B237C0B555D}"/>
              </a:ext>
            </a:extLst>
          </p:cNvPr>
          <p:cNvSpPr txBox="1"/>
          <p:nvPr/>
        </p:nvSpPr>
        <p:spPr>
          <a:xfrm>
            <a:off x="4718050" y="2623476"/>
            <a:ext cx="120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nucOpened</a:t>
            </a:r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1209B-C22B-4DA8-8BA9-4BEE8FACCBEC}"/>
              </a:ext>
            </a:extLst>
          </p:cNvPr>
          <p:cNvSpPr txBox="1"/>
          <p:nvPr/>
        </p:nvSpPr>
        <p:spPr>
          <a:xfrm>
            <a:off x="1490996" y="2634692"/>
            <a:ext cx="120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nucThresh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0070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11.11 Segmentation of a binary image into objects</a:t>
            </a:r>
            <a:endParaRPr lang="de-DE" sz="2000" dirty="0"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16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01AEF3-B025-4B6D-B5F7-02B2749E2BEB}"/>
              </a:ext>
            </a:extLst>
          </p:cNvPr>
          <p:cNvSpPr txBox="1"/>
          <p:nvPr/>
        </p:nvSpPr>
        <p:spPr>
          <a:xfrm>
            <a:off x="198753" y="720187"/>
            <a:ext cx="9207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err="1"/>
              <a:t>nucOpened</a:t>
            </a:r>
            <a:r>
              <a:rPr lang="en-US" altLang="ko-KR" sz="1400" dirty="0"/>
              <a:t> represents a segmentation of the image into fore- and background pixels, but not into individual 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/>
              <a:t>Extract individual objects </a:t>
            </a:r>
            <a:r>
              <a:rPr lang="en-US" altLang="ko-KR" sz="1400" dirty="0"/>
              <a:t>defined as connected sets of pixels.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56A217A-04FD-4D46-A451-EE441EAA8701}"/>
              </a:ext>
            </a:extLst>
          </p:cNvPr>
          <p:cNvGrpSpPr/>
          <p:nvPr/>
        </p:nvGrpSpPr>
        <p:grpSpPr>
          <a:xfrm>
            <a:off x="490926" y="1378387"/>
            <a:ext cx="11580424" cy="1327250"/>
            <a:chOff x="491490" y="1231163"/>
            <a:chExt cx="11580424" cy="132725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173E52B-1E68-431B-B701-DC49B68C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490" y="1231163"/>
              <a:ext cx="2300287" cy="489423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16B63692-4ED8-4ABC-B277-D888B689C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9732" y="1253488"/>
              <a:ext cx="6381750" cy="130492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199CD475-EB95-4B2E-8058-87D005534455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2791777" y="1469289"/>
              <a:ext cx="1151573" cy="6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C47FCAC3-090F-4D4C-80DD-6B1846B2BC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7563" y="1613035"/>
              <a:ext cx="662169" cy="2158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970719-5929-4A94-AB87-9EB278185AE0}"/>
                </a:ext>
              </a:extLst>
            </p:cNvPr>
            <p:cNvSpPr txBox="1"/>
            <p:nvPr/>
          </p:nvSpPr>
          <p:spPr>
            <a:xfrm>
              <a:off x="2764572" y="1767450"/>
              <a:ext cx="11787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</a:rPr>
                <a:t>0: background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8D817667-4276-4006-8DAD-15663D51BDD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10411482" y="1905951"/>
              <a:ext cx="3310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E2653D-5DD0-4EA8-93DC-5873219260B6}"/>
                </a:ext>
              </a:extLst>
            </p:cNvPr>
            <p:cNvSpPr txBox="1"/>
            <p:nvPr/>
          </p:nvSpPr>
          <p:spPr>
            <a:xfrm>
              <a:off x="10767563" y="1582783"/>
              <a:ext cx="13043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accent1">
                      <a:lumMod val="75000"/>
                    </a:schemeClr>
                  </a:solidFill>
                </a:rPr>
                <a:t>different identified objects (1-43)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b="0" i="0" dirty="0">
                  <a:solidFill>
                    <a:srgbClr val="0070C0"/>
                  </a:solidFill>
                  <a:effectLst/>
                  <a:latin typeface="Source Sans Pro" panose="020B0503030403020204" pitchFamily="34" charset="0"/>
                </a:rPr>
                <a:t>area (in pixels)</a:t>
              </a:r>
              <a:endParaRPr lang="ko-KR" altLang="en-US" sz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7548D6BA-0873-4223-95E2-4FB470858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18" y="3898915"/>
            <a:ext cx="1725415" cy="246759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A2440A12-A49C-494E-B4D8-7A28BE0286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3769"/>
          <a:stretch/>
        </p:blipFill>
        <p:spPr>
          <a:xfrm>
            <a:off x="479984" y="3322319"/>
            <a:ext cx="3058724" cy="16144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D3FD3F5-2802-4C17-A507-A3D8F3995527}"/>
              </a:ext>
            </a:extLst>
          </p:cNvPr>
          <p:cNvSpPr txBox="1"/>
          <p:nvPr/>
        </p:nvSpPr>
        <p:spPr>
          <a:xfrm>
            <a:off x="2559669" y="4461217"/>
            <a:ext cx="30587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int(grayscale) image -&gt; color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Some neighboring objects were not properly separated.</a:t>
            </a:r>
          </a:p>
          <a:p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Some objects contain holes.</a:t>
            </a:r>
            <a:endParaRPr lang="ko-KR" altLang="en-US" sz="1400" dirty="0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40FFCECC-CE14-4B5C-9947-9E4AF2B05B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3611" y="3871274"/>
            <a:ext cx="1716604" cy="2452291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9B27B703-4A58-41F6-A121-3731117F3E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8294" y="3871273"/>
            <a:ext cx="1722891" cy="2452291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104C3525-129B-4885-9E80-CCAB6CA5C9C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5553"/>
          <a:stretch/>
        </p:blipFill>
        <p:spPr>
          <a:xfrm>
            <a:off x="5677283" y="3096399"/>
            <a:ext cx="4838317" cy="5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7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11.12 Voronoi tessellation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17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63DA1480-5778-46F3-AF50-649136618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941" y="3268674"/>
            <a:ext cx="1928080" cy="27373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62B4DF-121A-4D8D-B444-406B0096AA93}"/>
              </a:ext>
            </a:extLst>
          </p:cNvPr>
          <p:cNvSpPr txBox="1"/>
          <p:nvPr/>
        </p:nvSpPr>
        <p:spPr>
          <a:xfrm>
            <a:off x="278130" y="814094"/>
            <a:ext cx="1091184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5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Voronoi tessellation </a:t>
            </a:r>
            <a:endParaRPr lang="en-US" altLang="ko-KR" sz="1450" dirty="0">
              <a:solidFill>
                <a:srgbClr val="222222"/>
              </a:solidFill>
              <a:latin typeface="Source Sans Pro" panose="020B05030304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5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if we have a set of </a:t>
            </a:r>
            <a:r>
              <a:rPr lang="en-US" altLang="ko-KR" sz="1450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seed points </a:t>
            </a:r>
            <a:r>
              <a:rPr lang="en-US" altLang="ko-KR" sz="145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(or regions) and want to </a:t>
            </a:r>
            <a:r>
              <a:rPr lang="en-US" altLang="ko-KR" sz="1450" b="1" dirty="0"/>
              <a:t>partition the space </a:t>
            </a:r>
            <a:r>
              <a:rPr lang="en-US" altLang="ko-KR" sz="1450" dirty="0"/>
              <a:t>that lies between the seeds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50" dirty="0"/>
              <a:t>each point in the space is assigned to its closest seed.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50" dirty="0"/>
              <a:t>Using nuclei as seeds</a:t>
            </a:r>
            <a:endParaRPr lang="ko-KR" altLang="en-US" sz="145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2C23A8F7-FF1B-427B-9E21-A7172C999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67" y="1911806"/>
            <a:ext cx="4762500" cy="3619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CE6C21-C5DA-49C1-BB17-B0CB71FAD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97" y="3280018"/>
            <a:ext cx="1928080" cy="271462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E145E45-92AC-4971-B96D-EDCB7ECCE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397" y="2415043"/>
            <a:ext cx="5029200" cy="4667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380C037-36F2-4310-B1B5-1345B17C90E1}"/>
              </a:ext>
            </a:extLst>
          </p:cNvPr>
          <p:cNvSpPr txBox="1"/>
          <p:nvPr/>
        </p:nvSpPr>
        <p:spPr>
          <a:xfrm>
            <a:off x="6198870" y="3819105"/>
            <a:ext cx="4762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 two generalizations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the space that we partition is the full, rectangular image area – but indeed we could restrict ourselves to any arbitrary subspace.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Utsaah" panose="020B0502040204020203" pitchFamily="34" charset="0"/>
                <a:cs typeface="Utsaah" panose="020B0502040204020203" pitchFamily="34" charset="0"/>
              </a:rPr>
              <a:t>mask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parameter </a:t>
            </a:r>
            <a:r>
              <a:rPr lang="en-US" altLang="ko-KR" sz="1600" dirty="0">
                <a:solidFill>
                  <a:srgbClr val="222222"/>
                </a:solidFill>
              </a:rPr>
              <a:t>in propagate()</a:t>
            </a:r>
            <a:endParaRPr lang="en-US" altLang="ko-KR" sz="1600" b="0" i="0" dirty="0">
              <a:solidFill>
                <a:srgbClr val="222222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222222"/>
                </a:solidFill>
              </a:rPr>
              <a:t>distance between two points in the landscape not only depends on their x-, y- but also on the z-direction(elevation).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222222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x</a:t>
            </a:r>
            <a:r>
              <a:rPr lang="en-US" altLang="ko-KR" sz="1600" dirty="0">
                <a:solidFill>
                  <a:srgbClr val="222222"/>
                </a:solidFill>
                <a:latin typeface="Source Sans Pro" panose="020B0503030403020204" pitchFamily="34" charset="0"/>
              </a:rPr>
              <a:t> </a:t>
            </a:r>
            <a:r>
              <a:rPr lang="en-US" altLang="ko-KR" sz="1600" dirty="0">
                <a:solidFill>
                  <a:srgbClr val="222222"/>
                </a:solidFill>
              </a:rPr>
              <a:t>argument in propagate()</a:t>
            </a:r>
            <a:endParaRPr lang="en-US" altLang="ko-KR" sz="16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2DC0B7-72D4-4B9F-91AE-CB91F9292CFF}"/>
              </a:ext>
            </a:extLst>
          </p:cNvPr>
          <p:cNvSpPr txBox="1"/>
          <p:nvPr/>
        </p:nvSpPr>
        <p:spPr>
          <a:xfrm>
            <a:off x="399869" y="6109881"/>
            <a:ext cx="31205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Figure 11.15: Example of a Voronoi segmentation, indicated by the gray lines, using the nuclei (indicated by black regions) as seeds..</a:t>
            </a:r>
            <a:endParaRPr lang="ko-KR" alt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748C63-F246-4B38-86EF-63E0D1A2AC41}"/>
              </a:ext>
            </a:extLst>
          </p:cNvPr>
          <p:cNvSpPr txBox="1"/>
          <p:nvPr/>
        </p:nvSpPr>
        <p:spPr>
          <a:xfrm>
            <a:off x="3887924" y="6031792"/>
            <a:ext cx="10631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voronoiPaint</a:t>
            </a:r>
            <a:endParaRPr lang="ko-KR" altLang="en-US" sz="1100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1B83BD0-E33D-4B8C-BC6B-02B8A7418CB4}"/>
              </a:ext>
            </a:extLst>
          </p:cNvPr>
          <p:cNvGrpSpPr/>
          <p:nvPr/>
        </p:nvGrpSpPr>
        <p:grpSpPr>
          <a:xfrm>
            <a:off x="7614300" y="1543988"/>
            <a:ext cx="2705705" cy="2166371"/>
            <a:chOff x="5798563" y="1531706"/>
            <a:chExt cx="2705705" cy="216637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6F33772-1ED5-4B42-8545-6314D3C05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6785" y="1541417"/>
              <a:ext cx="1327483" cy="18875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4A7FB0-FA72-4985-904A-2F38F19E0655}"/>
                </a:ext>
              </a:extLst>
            </p:cNvPr>
            <p:cNvSpPr txBox="1"/>
            <p:nvPr/>
          </p:nvSpPr>
          <p:spPr>
            <a:xfrm>
              <a:off x="7578180" y="3436467"/>
              <a:ext cx="67754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100" b="0" i="0" dirty="0">
                  <a:solidFill>
                    <a:srgbClr val="222222"/>
                  </a:solidFill>
                  <a:effectLst/>
                  <a:latin typeface="Source Sans Pro" panose="020B0503030403020204" pitchFamily="34" charset="0"/>
                </a:rPr>
                <a:t>nuclei</a:t>
              </a:r>
              <a:endParaRPr lang="ko-KR" altLang="en-US" sz="1100" dirty="0"/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9DEBC584-5D58-4245-A3CF-8AEFB65B9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98563" y="1531706"/>
              <a:ext cx="1323074" cy="188320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CB772E-23C8-4DFA-A151-A06EF2A119CB}"/>
                </a:ext>
              </a:extLst>
            </p:cNvPr>
            <p:cNvSpPr txBox="1"/>
            <p:nvPr/>
          </p:nvSpPr>
          <p:spPr>
            <a:xfrm>
              <a:off x="6070637" y="3434664"/>
              <a:ext cx="89961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100" b="0" i="0" dirty="0" err="1">
                  <a:solidFill>
                    <a:srgbClr val="222222"/>
                  </a:solidFill>
                  <a:effectLst/>
                  <a:latin typeface="Source Sans Pro" panose="020B0503030403020204" pitchFamily="34" charset="0"/>
                </a:rPr>
                <a:t>nucMask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4174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11.12 Voronoi tessellation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18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B27942F-999B-497E-8C42-E1DB27B25B57}"/>
              </a:ext>
            </a:extLst>
          </p:cNvPr>
          <p:cNvGrpSpPr/>
          <p:nvPr/>
        </p:nvGrpSpPr>
        <p:grpSpPr>
          <a:xfrm>
            <a:off x="6313170" y="2927852"/>
            <a:ext cx="4762500" cy="2855533"/>
            <a:chOff x="6472101" y="3140350"/>
            <a:chExt cx="4762500" cy="285553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5D0D881-5AD3-467A-A820-9399025CA497}"/>
                </a:ext>
              </a:extLst>
            </p:cNvPr>
            <p:cNvGrpSpPr/>
            <p:nvPr/>
          </p:nvGrpSpPr>
          <p:grpSpPr>
            <a:xfrm>
              <a:off x="6472101" y="3140350"/>
              <a:ext cx="4762500" cy="2855533"/>
              <a:chOff x="6686550" y="3680460"/>
              <a:chExt cx="4762500" cy="285553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5AF6EE-D763-40FA-B0E7-AB353DF5436B}"/>
                  </a:ext>
                </a:extLst>
              </p:cNvPr>
              <p:cNvSpPr txBox="1"/>
              <p:nvPr/>
            </p:nvSpPr>
            <p:spPr>
              <a:xfrm>
                <a:off x="6686550" y="3680460"/>
                <a:ext cx="4762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Perform on a Riemann manifold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distance      btw two neighboring points</a:t>
                </a:r>
                <a:endParaRPr lang="ko-KR" altLang="en-US" sz="1600" dirty="0"/>
              </a:p>
            </p:txBody>
          </p:sp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402B1415-E59E-4069-BF21-AC46915E4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8648" y="3989424"/>
                <a:ext cx="257968" cy="247650"/>
              </a:xfrm>
              <a:prstGeom prst="rect">
                <a:avLst/>
              </a:prstGeom>
            </p:spPr>
          </p:pic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DFAEB6CB-2EDD-4200-A2A7-BF117FD72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5275" y="4255331"/>
                <a:ext cx="2457450" cy="247650"/>
              </a:xfrm>
              <a:prstGeom prst="rect">
                <a:avLst/>
              </a:prstGeom>
            </p:spPr>
          </p:pic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CA191B11-2D22-4783-A5BA-E1B075430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6182" y="4572256"/>
                <a:ext cx="2428875" cy="390525"/>
              </a:xfrm>
              <a:prstGeom prst="rect">
                <a:avLst/>
              </a:prstGeom>
            </p:spPr>
          </p:pic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00536168-1384-49FE-B020-566459F09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8057" y="5107463"/>
                <a:ext cx="1647825" cy="228600"/>
              </a:xfrm>
              <a:prstGeom prst="rect">
                <a:avLst/>
              </a:prstGeom>
            </p:spPr>
          </p:pic>
          <p:pic>
            <p:nvPicPr>
              <p:cNvPr id="34" name="그림 33">
                <a:extLst>
                  <a:ext uri="{FF2B5EF4-FFF2-40B4-BE49-F238E27FC236}">
                    <a16:creationId xmlns:a16="http://schemas.microsoft.com/office/drawing/2014/main" id="{C5BE1CD9-A8C4-4F36-B9CF-390D851BF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6182" y="5735893"/>
                <a:ext cx="2619375" cy="80010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E60DB4-D282-4543-8D16-542DAD319860}"/>
                </a:ext>
              </a:extLst>
            </p:cNvPr>
            <p:cNvSpPr txBox="1"/>
            <p:nvPr/>
          </p:nvSpPr>
          <p:spPr>
            <a:xfrm>
              <a:off x="7183755" y="4735983"/>
              <a:ext cx="39204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convenient ctrl of the relative weighting btw x, y, z</a:t>
              </a:r>
              <a:endParaRPr lang="ko-KR" altLang="en-US" sz="14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5ED884A-B1CD-4B02-9A13-10596781BA84}"/>
              </a:ext>
            </a:extLst>
          </p:cNvPr>
          <p:cNvSpPr txBox="1"/>
          <p:nvPr/>
        </p:nvSpPr>
        <p:spPr>
          <a:xfrm>
            <a:off x="278130" y="814094"/>
            <a:ext cx="1091184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5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Voronoi tessellation </a:t>
            </a:r>
            <a:endParaRPr lang="en-US" altLang="ko-KR" sz="1450" dirty="0">
              <a:solidFill>
                <a:srgbClr val="222222"/>
              </a:solidFill>
              <a:latin typeface="Source Sans Pro" panose="020B05030304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5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if we have a set of </a:t>
            </a:r>
            <a:r>
              <a:rPr lang="en-US" altLang="ko-KR" sz="1450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seed points </a:t>
            </a:r>
            <a:r>
              <a:rPr lang="en-US" altLang="ko-KR" sz="145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(or regions) and want to </a:t>
            </a:r>
            <a:r>
              <a:rPr lang="en-US" altLang="ko-KR" sz="1450" b="1" dirty="0"/>
              <a:t>partition the space </a:t>
            </a:r>
            <a:r>
              <a:rPr lang="en-US" altLang="ko-KR" sz="1450" dirty="0"/>
              <a:t>that lies between the seeds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50" dirty="0"/>
              <a:t>each point in the space is assigned to its closest seed.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50" dirty="0"/>
              <a:t>Using nuclei as seeds</a:t>
            </a:r>
            <a:endParaRPr lang="ko-KR" altLang="en-US" sz="1450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240E7C0F-D950-4961-9B8E-9567022EB7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067" y="1911806"/>
            <a:ext cx="4762500" cy="36195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DA6303DC-0189-4284-B2CE-A4F684C969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397" y="2415043"/>
            <a:ext cx="5029200" cy="46672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58F74F8-3157-4D5C-BF32-30A586D851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3941" y="3268674"/>
            <a:ext cx="1928080" cy="2737312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4A47F741-8134-4551-8E7B-F1AFE98D78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497" y="3280018"/>
            <a:ext cx="1928080" cy="27146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70E8978-8B65-4D3D-A0CD-18C7B156143A}"/>
              </a:ext>
            </a:extLst>
          </p:cNvPr>
          <p:cNvSpPr txBox="1"/>
          <p:nvPr/>
        </p:nvSpPr>
        <p:spPr>
          <a:xfrm>
            <a:off x="399869" y="6109881"/>
            <a:ext cx="31205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Figure 11.15: Example of a Voronoi segmentation, indicated by the gray lines, using the nuclei (indicated by black regions) as seeds..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22995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11.13 Segmenting the cell bodies</a:t>
            </a:r>
            <a:endParaRPr lang="de-DE" sz="2000" dirty="0"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19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420007C-38AE-4877-89AB-31765E6D4048}"/>
              </a:ext>
            </a:extLst>
          </p:cNvPr>
          <p:cNvSpPr txBox="1"/>
          <p:nvPr/>
        </p:nvSpPr>
        <p:spPr>
          <a:xfrm>
            <a:off x="278129" y="726281"/>
            <a:ext cx="108353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222222"/>
                </a:solidFill>
                <a:latin typeface="Source Sans Pro" panose="020B0503030403020204" pitchFamily="34" charset="0"/>
              </a:rPr>
              <a:t>D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etermine a mask of cytoplasmic area in the images, using 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g</a:t>
            </a:r>
            <a:r>
              <a:rPr lang="en-US" altLang="ko-KR" sz="1600" b="1" dirty="0"/>
              <a:t>lobal threshold</a:t>
            </a:r>
            <a:r>
              <a:rPr lang="en-US" altLang="ko-KR" sz="1600" dirty="0"/>
              <a:t> found by fitting a mixture model to the data</a:t>
            </a:r>
            <a:endParaRPr lang="ko-KR" altLang="en-US" sz="16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5C89FFD-7FE1-40DC-96AB-32C2B08A4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92" y="1763130"/>
            <a:ext cx="2608615" cy="195228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8C5CBB1-C771-4A98-A025-34DF403B6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810" y="1763129"/>
            <a:ext cx="2709803" cy="204100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2475193-631F-4E7F-A81F-B78A6D7B6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72" y="1128178"/>
            <a:ext cx="4752975" cy="4476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E87516-B7C1-42E8-910E-1CF071989D2E}"/>
              </a:ext>
            </a:extLst>
          </p:cNvPr>
          <p:cNvSpPr txBox="1"/>
          <p:nvPr/>
        </p:nvSpPr>
        <p:spPr>
          <a:xfrm>
            <a:off x="6964621" y="2071977"/>
            <a:ext cx="45645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A mixture of two distributions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a log-Normal background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a foreground with another, unspecified, rather flat, </a:t>
            </a:r>
          </a:p>
          <a:p>
            <a:r>
              <a:rPr lang="en-US" altLang="ko-KR" sz="1400" dirty="0"/>
              <a:t>       but mostly non-overlapping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The majority of pixels are from the background</a:t>
            </a:r>
            <a:endParaRPr lang="ko-KR" altLang="en-US" sz="1400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EC0558BE-2595-46D2-BE98-FBE68820E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941" y="4184248"/>
            <a:ext cx="2934712" cy="22374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0E0B59-ABF5-4F66-840E-ED274D19F9B2}"/>
              </a:ext>
            </a:extLst>
          </p:cNvPr>
          <p:cNvSpPr txBox="1"/>
          <p:nvPr/>
        </p:nvSpPr>
        <p:spPr>
          <a:xfrm>
            <a:off x="278130" y="3752546"/>
            <a:ext cx="7345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Global threshold found by fitting a mixture model to the data</a:t>
            </a:r>
            <a:endParaRPr lang="ko-KR" altLang="en-US" sz="1600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7562AC5E-C7CA-4375-A7FE-2FD3ECCCEC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39"/>
          <a:stretch/>
        </p:blipFill>
        <p:spPr>
          <a:xfrm>
            <a:off x="494347" y="4263564"/>
            <a:ext cx="4800600" cy="175147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BE858E1-9988-48F8-9C2F-BC9DFE890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8719" y="4787439"/>
            <a:ext cx="31146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2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Working with images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2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336A18C-D5D6-4FD9-9DBB-80A1875143F7}"/>
              </a:ext>
            </a:extLst>
          </p:cNvPr>
          <p:cNvSpPr txBox="1"/>
          <p:nvPr/>
        </p:nvSpPr>
        <p:spPr>
          <a:xfrm>
            <a:off x="378619" y="928688"/>
            <a:ext cx="11574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See how </a:t>
            </a:r>
            <a:r>
              <a:rPr lang="en-US" altLang="ko-KR" b="1" dirty="0"/>
              <a:t>quantitative information </a:t>
            </a:r>
            <a:r>
              <a:rPr lang="en-US" altLang="ko-KR" dirty="0"/>
              <a:t>can be extracted from images and</a:t>
            </a:r>
          </a:p>
          <a:p>
            <a:r>
              <a:rPr lang="en-US" altLang="ko-KR" dirty="0"/>
              <a:t>             how we can use statistical methods to summarize and understand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field </a:t>
            </a:r>
            <a:r>
              <a:rPr lang="en-US" altLang="ko-KR" b="1" dirty="0"/>
              <a:t>touches many areas</a:t>
            </a:r>
            <a:r>
              <a:rPr lang="en-US" altLang="ko-KR" dirty="0"/>
              <a:t> of signal processing, information theory, mathematics, engineering and computer science.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mainly study </a:t>
            </a:r>
            <a:r>
              <a:rPr lang="en-US" altLang="ko-KR" b="1" dirty="0"/>
              <a:t>two-dimensional images </a:t>
            </a:r>
            <a:r>
              <a:rPr lang="en-US" altLang="ko-KR" dirty="0"/>
              <a:t>(in particular, cells)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identify the cell’s positions and shapes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measure characteristics of their shapes and patterns </a:t>
            </a:r>
            <a:r>
              <a:rPr lang="en-US" altLang="ko-KR" sz="1200" dirty="0"/>
              <a:t>(ex. size, intensity, color, relative position)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Similarities between high-throughput imaging and other data in genomics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Batch effects </a:t>
            </a:r>
            <a:r>
              <a:rPr lang="en-US" altLang="ko-KR" dirty="0"/>
              <a:t>( staining efficiency, illumination …)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[Goals]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Learn how to read, </a:t>
            </a:r>
            <a:r>
              <a:rPr lang="en-US" altLang="ko-KR" b="1" dirty="0"/>
              <a:t>write and manipulate</a:t>
            </a:r>
            <a:r>
              <a:rPr lang="en-US" altLang="ko-KR" dirty="0"/>
              <a:t> images in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Understand how to </a:t>
            </a:r>
            <a:r>
              <a:rPr lang="en-US" altLang="ko-KR" b="1" dirty="0"/>
              <a:t>apply filters and transformations </a:t>
            </a:r>
            <a:r>
              <a:rPr lang="en-US" altLang="ko-KR" dirty="0"/>
              <a:t>to images.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Combine these skills to do </a:t>
            </a:r>
            <a:r>
              <a:rPr lang="en-US" altLang="ko-KR" b="1" dirty="0"/>
              <a:t>segmentation and feature extraction</a:t>
            </a:r>
            <a:r>
              <a:rPr lang="en-US" altLang="ko-KR" dirty="0"/>
              <a:t>; we will use cell segmentation as an example.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Learn how to use statistical methods to </a:t>
            </a:r>
            <a:r>
              <a:rPr lang="en-US" altLang="ko-KR" dirty="0" err="1"/>
              <a:t>analyse</a:t>
            </a:r>
            <a:r>
              <a:rPr lang="en-US" altLang="ko-KR" dirty="0"/>
              <a:t> spatial distributions and dependencies.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Get to know the most basic distribution for a spatial point process: the homogeneous Poisson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Recognize whether your data fit that basic assumption or whether they show evidence of clumping or exclusion.</a:t>
            </a:r>
          </a:p>
        </p:txBody>
      </p:sp>
    </p:spTree>
    <p:extLst>
      <p:ext uri="{BB962C8B-B14F-4D97-AF65-F5344CB8AC3E}">
        <p14:creationId xmlns:p14="http://schemas.microsoft.com/office/powerpoint/2010/main" val="4079384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20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2CFD6289-22B8-4E4E-B00C-BC11E19C4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" y="1620621"/>
            <a:ext cx="4937208" cy="504827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A8566574-0267-46D0-AC03-BE4F45DB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11.13 Segmenting the cell bodies</a:t>
            </a:r>
            <a:endParaRPr lang="de-DE" sz="20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D1CD5-46D0-405E-9ECD-9D7753D6B9A3}"/>
              </a:ext>
            </a:extLst>
          </p:cNvPr>
          <p:cNvSpPr txBox="1"/>
          <p:nvPr/>
        </p:nvSpPr>
        <p:spPr>
          <a:xfrm>
            <a:off x="278130" y="726281"/>
            <a:ext cx="73456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cytoplasm-Mask  </a:t>
            </a:r>
            <a:r>
              <a:rPr lang="en-US" altLang="ko-KR" sz="1600" b="1" dirty="0"/>
              <a:t>: Union </a:t>
            </a:r>
            <a:r>
              <a:rPr lang="en-US" altLang="ko-KR" sz="1600" dirty="0"/>
              <a:t>of all the pixels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that </a:t>
            </a:r>
            <a:r>
              <a:rPr lang="en-US" altLang="ko-KR" sz="1600" b="1" dirty="0"/>
              <a:t>are above the threshold </a:t>
            </a:r>
            <a:r>
              <a:rPr lang="en-US" altLang="ko-KR" sz="1600" dirty="0"/>
              <a:t>in the actin or tubulin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that we have already classified as nuclear in the image </a:t>
            </a:r>
            <a:r>
              <a:rPr lang="en-US" altLang="ko-KR" sz="1600" b="1" dirty="0"/>
              <a:t>‘nuclei’.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simply extend the nucleus segmentation within this mask </a:t>
            </a:r>
          </a:p>
          <a:p>
            <a:pPr lvl="1"/>
            <a:r>
              <a:rPr lang="en-US" altLang="ko-KR" sz="1600" dirty="0"/>
              <a:t>      </a:t>
            </a:r>
            <a:endParaRPr lang="ko-KR" altLang="en-US" sz="16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DD1A7D6-91DD-4230-85F4-D6615798A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53" y="4196405"/>
            <a:ext cx="1575435" cy="223665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148096A-B2A6-4D7C-AD29-24C7A3F21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688" y="4208428"/>
            <a:ext cx="1575435" cy="222279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4E31591-72F7-493F-872E-404D5CAE7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470" y="4234015"/>
            <a:ext cx="1563977" cy="223425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53721A4-1543-46CB-9662-3DA4A2BE3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0136" y="4228287"/>
            <a:ext cx="1563977" cy="222852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3CAE642E-264B-4F13-B128-AF317CD320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312" y="4234014"/>
            <a:ext cx="1575435" cy="223425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BEF5890-42E3-4A33-8956-CFD808D098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9655"/>
          <a:stretch/>
        </p:blipFill>
        <p:spPr>
          <a:xfrm>
            <a:off x="668655" y="2701045"/>
            <a:ext cx="4652010" cy="30136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43A2D5E-38E3-48C4-A3DD-C91B2B923D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574183"/>
            <a:ext cx="4629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9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11.14 Feature extraction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21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5BBE465-BF19-45E8-A32A-B0AB1CC91470}"/>
              </a:ext>
            </a:extLst>
          </p:cNvPr>
          <p:cNvSpPr txBox="1"/>
          <p:nvPr/>
        </p:nvSpPr>
        <p:spPr>
          <a:xfrm>
            <a:off x="278130" y="815118"/>
            <a:ext cx="489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Compute the mean intensities</a:t>
            </a:r>
            <a:endParaRPr lang="ko-KR" altLang="en-US" sz="16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D76A815-26F8-46B3-B2DC-FAFB7DFD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3059028"/>
            <a:ext cx="4298633" cy="313603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2BAC45D-4E9C-4D62-9A00-AE0A092BA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1" y="1190144"/>
            <a:ext cx="5280479" cy="177391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4C287F9-7C71-40B0-B16B-6CD1158DF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475" y="6277610"/>
            <a:ext cx="2076450" cy="4286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A8BA40-4808-4F6D-A66F-85C665E21634}"/>
              </a:ext>
            </a:extLst>
          </p:cNvPr>
          <p:cNvSpPr txBox="1"/>
          <p:nvPr/>
        </p:nvSpPr>
        <p:spPr>
          <a:xfrm>
            <a:off x="6082665" y="815118"/>
            <a:ext cx="489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Efficiently computing a large collection of features</a:t>
            </a:r>
            <a:endParaRPr lang="ko-KR" altLang="en-US" sz="16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A8449D0-1A46-4A94-B230-47CA01B07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062" y="1223422"/>
            <a:ext cx="5212723" cy="136362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AB74EF2-72B8-4144-95A9-50F35D0C9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960" y="2793233"/>
            <a:ext cx="5621643" cy="9263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A7CD64-398D-4C59-87F2-C2DD32601F36}"/>
              </a:ext>
            </a:extLst>
          </p:cNvPr>
          <p:cNvSpPr txBox="1"/>
          <p:nvPr/>
        </p:nvSpPr>
        <p:spPr>
          <a:xfrm>
            <a:off x="6426727" y="3925764"/>
            <a:ext cx="520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err="1"/>
              <a:t>F1</a:t>
            </a:r>
            <a:r>
              <a:rPr lang="en-US" altLang="ko-KR" sz="1400" dirty="0"/>
              <a:t> is a matrix, array with 43 rows(cell) and 89 columns, one for each of the computed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can now use multivariate analysis methods</a:t>
            </a:r>
          </a:p>
          <a:p>
            <a:pPr lvl="1"/>
            <a:r>
              <a:rPr lang="en-US" altLang="ko-KR" sz="1400" dirty="0"/>
              <a:t>(clustering, classification, comparison .. </a:t>
            </a:r>
            <a:r>
              <a:rPr lang="en-US" altLang="ko-KR" sz="1400" dirty="0" err="1"/>
              <a:t>etc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3807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11.15 Spatial statistics: point processes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22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89D5D3-0101-4E6D-9812-1D6DD6355B24}"/>
              </a:ext>
            </a:extLst>
          </p:cNvPr>
          <p:cNvSpPr txBox="1"/>
          <p:nvPr/>
        </p:nvSpPr>
        <p:spPr>
          <a:xfrm>
            <a:off x="278130" y="731520"/>
            <a:ext cx="1178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We have seen ways </a:t>
            </a:r>
            <a:r>
              <a:rPr lang="en-US" altLang="ko-KR" sz="1600" b="1" dirty="0"/>
              <a:t>how to use images of cells </a:t>
            </a:r>
            <a:r>
              <a:rPr lang="en-US" altLang="ko-KR" sz="1600" dirty="0"/>
              <a:t>to extract their positions and various shape and morphological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Now explore spatial distributions of the position – dataset of breast cancer lymph node biopsies.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i="0" dirty="0">
                <a:solidFill>
                  <a:srgbClr val="1881C2"/>
                </a:solidFill>
                <a:effectLst/>
                <a:latin typeface="Source Sans Pro" panose="020B0503030403020204" pitchFamily="34" charset="0"/>
              </a:rPr>
              <a:t>11.15.1 A case study: Interaction between immune cells and cancer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5D591-23B5-446D-B154-6ABE9F18E978}"/>
              </a:ext>
            </a:extLst>
          </p:cNvPr>
          <p:cNvSpPr txBox="1"/>
          <p:nvPr/>
        </p:nvSpPr>
        <p:spPr>
          <a:xfrm>
            <a:off x="645677" y="1566030"/>
            <a:ext cx="104497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The </a:t>
            </a:r>
            <a:r>
              <a:rPr lang="en-US" altLang="ko-KR" sz="1400" b="1" dirty="0"/>
              <a:t>lymph nodes </a:t>
            </a:r>
            <a:r>
              <a:rPr lang="en-US" altLang="ko-KR" sz="1400" dirty="0"/>
              <a:t>function as an immunologic filter for the bodily fluid, lymph.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drain fluid from most of our tissues, and are composed mostly of T, B cells, </a:t>
            </a:r>
            <a:r>
              <a:rPr lang="en-US" altLang="ko-KR" sz="1400" dirty="0" err="1"/>
              <a:t>DCs</a:t>
            </a:r>
            <a:r>
              <a:rPr lang="en-US" altLang="ko-KR" sz="1400" dirty="0"/>
              <a:t> and macrophages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The </a:t>
            </a:r>
            <a:r>
              <a:rPr lang="en-US" altLang="ko-KR" sz="1400" b="1" dirty="0"/>
              <a:t>lymph ducts of the breast </a:t>
            </a:r>
            <a:r>
              <a:rPr lang="en-US" altLang="ko-KR" sz="1400" dirty="0"/>
              <a:t>usually drain to one lymph node first (</a:t>
            </a:r>
            <a:r>
              <a:rPr lang="en-US" altLang="ko-KR" sz="1400" b="1" i="1" dirty="0"/>
              <a:t>sentinel lymph node</a:t>
            </a:r>
            <a:r>
              <a:rPr lang="en-US" altLang="ko-KR" sz="1400" dirty="0"/>
              <a:t>) before draining through the rest of the lymph nodes underneath the arm.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Typing the cells can be done by </a:t>
            </a:r>
            <a:r>
              <a:rPr lang="en-US" altLang="ko-KR" sz="1400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staining the cells with protein antibodies 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that provide specific signatures.</a:t>
            </a:r>
            <a:endParaRPr lang="en-US" altLang="ko-K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different types of immune cells have different proteins expressed, mostly in their cell membranes.</a:t>
            </a:r>
            <a:endParaRPr lang="ko-KR" altLang="en-US" sz="14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CC1682D-F066-4DE4-B140-7CD2E4BE1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93" y="3543013"/>
            <a:ext cx="2143022" cy="269748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BD6F1F0-302A-48E8-BE84-DDFB78321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477" y="3399501"/>
            <a:ext cx="2375647" cy="29131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EADE67-65A2-4880-9D95-D16C14C2D583}"/>
              </a:ext>
            </a:extLst>
          </p:cNvPr>
          <p:cNvSpPr txBox="1"/>
          <p:nvPr/>
        </p:nvSpPr>
        <p:spPr>
          <a:xfrm>
            <a:off x="5505596" y="4108332"/>
            <a:ext cx="60960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solidFill>
                  <a:srgbClr val="222222"/>
                </a:solidFill>
              </a:rPr>
              <a:t>Marked point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222222"/>
                </a:solidFill>
              </a:rPr>
              <a:t>After </a:t>
            </a:r>
            <a:r>
              <a:rPr lang="en-US" altLang="ko-KR" sz="1400" dirty="0" err="1">
                <a:solidFill>
                  <a:srgbClr val="222222"/>
                </a:solidFill>
              </a:rPr>
              <a:t>segmentating</a:t>
            </a:r>
            <a:r>
              <a:rPr lang="en-US" altLang="ko-KR" sz="1400" dirty="0">
                <a:solidFill>
                  <a:srgbClr val="222222"/>
                </a:solidFill>
              </a:rPr>
              <a:t> the image, they </a:t>
            </a:r>
            <a:r>
              <a:rPr lang="en-US" altLang="ko-KR" sz="1400" b="0" i="0" dirty="0">
                <a:solidFill>
                  <a:srgbClr val="222222"/>
                </a:solidFill>
                <a:effectLst/>
              </a:rPr>
              <a:t>obtained the </a:t>
            </a:r>
            <a:r>
              <a:rPr lang="en-US" altLang="ko-KR" sz="1400" b="1" i="0" dirty="0">
                <a:solidFill>
                  <a:srgbClr val="222222"/>
                </a:solidFill>
                <a:effectLst/>
              </a:rPr>
              <a:t>coordinates</a:t>
            </a:r>
            <a:r>
              <a:rPr lang="en-US" altLang="ko-KR" sz="1400" b="0" i="0" dirty="0">
                <a:solidFill>
                  <a:srgbClr val="222222"/>
                </a:solidFill>
                <a:effectLst/>
              </a:rPr>
              <a:t> and the </a:t>
            </a:r>
            <a:r>
              <a:rPr lang="en-US" altLang="ko-KR" sz="1400" b="1" i="0" dirty="0">
                <a:solidFill>
                  <a:srgbClr val="222222"/>
                </a:solidFill>
                <a:effectLst/>
              </a:rPr>
              <a:t>type of all the cells </a:t>
            </a:r>
            <a:r>
              <a:rPr lang="en-US" altLang="ko-KR" sz="1400" b="0" i="0" dirty="0">
                <a:solidFill>
                  <a:srgbClr val="222222"/>
                </a:solidFill>
                <a:effectLst/>
              </a:rPr>
              <a:t>in the image. We call this type of data a </a:t>
            </a:r>
            <a:r>
              <a:rPr lang="en-US" altLang="ko-KR" sz="1400" b="1" i="1" dirty="0">
                <a:solidFill>
                  <a:srgbClr val="222222"/>
                </a:solidFill>
                <a:effectLst/>
              </a:rPr>
              <a:t>marked point process</a:t>
            </a:r>
            <a:r>
              <a:rPr lang="en-US" altLang="ko-KR" sz="1400" b="0" i="0" dirty="0">
                <a:solidFill>
                  <a:srgbClr val="222222"/>
                </a:solidFill>
                <a:effectLst/>
              </a:rPr>
              <a:t>, and it can be seen as a simple table with 3 columns.</a:t>
            </a:r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4E2DE-19F2-4AB7-B8A9-E02C730EE107}"/>
              </a:ext>
            </a:extLst>
          </p:cNvPr>
          <p:cNvSpPr txBox="1"/>
          <p:nvPr/>
        </p:nvSpPr>
        <p:spPr>
          <a:xfrm>
            <a:off x="3978170" y="6019692"/>
            <a:ext cx="14022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i="1" dirty="0" err="1"/>
              <a:t>Setiadi</a:t>
            </a:r>
            <a:r>
              <a:rPr lang="en-US" altLang="ko-KR" sz="1100" i="1" dirty="0"/>
              <a:t> et al. (2010)</a:t>
            </a:r>
            <a:endParaRPr lang="ko-KR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934865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11.15 Spatial statistics: point processes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23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2C1FAEF4-2423-4CF2-92E0-D6F0A8B5A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46" y="3550941"/>
            <a:ext cx="2154891" cy="199501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F817A06-137C-485B-8497-98B3B0482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52" y="1673586"/>
            <a:ext cx="4008314" cy="17554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6AE3BAD-AAD0-4802-AA2C-B672135E3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46" y="5667894"/>
            <a:ext cx="3243455" cy="53940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75943C7-DCFD-4276-9272-9EC457903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650" y="2575417"/>
            <a:ext cx="5275950" cy="32679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8596D12-E39F-4C24-9084-FE7994626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782" y="1815139"/>
            <a:ext cx="5388349" cy="624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7F0FF1-56E6-4650-8797-58356DBD767A}"/>
              </a:ext>
            </a:extLst>
          </p:cNvPr>
          <p:cNvSpPr txBox="1"/>
          <p:nvPr/>
        </p:nvSpPr>
        <p:spPr>
          <a:xfrm>
            <a:off x="5484955" y="5904022"/>
            <a:ext cx="22537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</a:rPr>
              <a:t>missing or were not analyzed.</a:t>
            </a:r>
            <a:endParaRPr lang="ko-KR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F52EE173-BB01-4AC2-900A-F72BB9A10B6C}"/>
              </a:ext>
            </a:extLst>
          </p:cNvPr>
          <p:cNvCxnSpPr>
            <a:cxnSpLocks/>
          </p:cNvCxnSpPr>
          <p:nvPr/>
        </p:nvCxnSpPr>
        <p:spPr>
          <a:xfrm>
            <a:off x="7064188" y="4751294"/>
            <a:ext cx="0" cy="118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34F003-9A4B-417F-A858-1B9920BE04FD}"/>
              </a:ext>
            </a:extLst>
          </p:cNvPr>
          <p:cNvSpPr txBox="1"/>
          <p:nvPr/>
        </p:nvSpPr>
        <p:spPr>
          <a:xfrm>
            <a:off x="278130" y="731520"/>
            <a:ext cx="1178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We have seen ways </a:t>
            </a:r>
            <a:r>
              <a:rPr lang="en-US" altLang="ko-KR" sz="1600" b="1" dirty="0"/>
              <a:t>how to use images of cells </a:t>
            </a:r>
            <a:r>
              <a:rPr lang="en-US" altLang="ko-KR" sz="1600" dirty="0"/>
              <a:t>to extract their positions and various shape and morphological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Now explore spatial distributions of the position – dataset of breast cancer lymph node biopsies.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i="0" dirty="0">
                <a:solidFill>
                  <a:srgbClr val="1881C2"/>
                </a:solidFill>
                <a:effectLst/>
                <a:latin typeface="Source Sans Pro" panose="020B0503030403020204" pitchFamily="34" charset="0"/>
              </a:rPr>
              <a:t>11.15.1 A case study: Interaction between immune cells and cancer cells</a:t>
            </a:r>
          </a:p>
        </p:txBody>
      </p:sp>
    </p:spTree>
    <p:extLst>
      <p:ext uri="{BB962C8B-B14F-4D97-AF65-F5344CB8AC3E}">
        <p14:creationId xmlns:p14="http://schemas.microsoft.com/office/powerpoint/2010/main" val="289656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11.15 Spatial statistics: point processes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24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59C4B26E-2B5C-4608-86FA-C9932A9E1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09" y="3380395"/>
            <a:ext cx="5138947" cy="67975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E2C61D0-C4D4-4FF1-84AF-A0CDD05A2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17" y="2342882"/>
            <a:ext cx="4710401" cy="880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29BC08-61A8-4F10-8E89-0A200CBA5FEF}"/>
              </a:ext>
            </a:extLst>
          </p:cNvPr>
          <p:cNvSpPr txBox="1"/>
          <p:nvPr/>
        </p:nvSpPr>
        <p:spPr>
          <a:xfrm>
            <a:off x="5850422" y="2342882"/>
            <a:ext cx="58666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i="1" dirty="0" err="1"/>
              <a:t>ppp</a:t>
            </a:r>
            <a:r>
              <a:rPr lang="en-US" altLang="ko-KR" sz="1600" i="1" dirty="0"/>
              <a:t> </a:t>
            </a:r>
            <a:r>
              <a:rPr lang="en-US" altLang="ko-KR" sz="1600" dirty="0"/>
              <a:t>object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designed to capture realizations of a spatial point process </a:t>
            </a:r>
          </a:p>
          <a:p>
            <a:pPr lvl="1"/>
            <a:r>
              <a:rPr lang="en-US" altLang="ko-KR" sz="1600" dirty="0"/>
              <a:t>      (a set of </a:t>
            </a:r>
            <a:r>
              <a:rPr lang="en-US" altLang="ko-KR" sz="1600" b="1" dirty="0"/>
              <a:t>isolated points </a:t>
            </a:r>
            <a:r>
              <a:rPr lang="en-US" altLang="ko-KR" sz="1600" dirty="0"/>
              <a:t>located in a mathematical </a:t>
            </a:r>
            <a:r>
              <a:rPr lang="en-US" altLang="ko-KR" sz="1600" b="1" dirty="0"/>
              <a:t>space</a:t>
            </a:r>
            <a:r>
              <a:rPr lang="en-US" altLang="ko-KR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points can be </a:t>
            </a:r>
            <a:r>
              <a:rPr lang="en-US" altLang="ko-KR" sz="1600" b="1" dirty="0"/>
              <a:t>marked with certain properties</a:t>
            </a:r>
            <a:r>
              <a:rPr lang="en-US" altLang="ko-KR" sz="1600" dirty="0"/>
              <a:t>.</a:t>
            </a:r>
          </a:p>
          <a:p>
            <a:pPr lvl="2"/>
            <a:r>
              <a:rPr lang="en-US" altLang="ko-KR" sz="1600" dirty="0"/>
              <a:t>ex. attributes, times or quantitative data..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in ‘</a:t>
            </a:r>
            <a:r>
              <a:rPr lang="en-US" altLang="ko-KR" sz="1600" i="1" dirty="0"/>
              <a:t>ln</a:t>
            </a:r>
            <a:r>
              <a:rPr lang="en-US" altLang="ko-KR" sz="1600" dirty="0"/>
              <a:t>’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space = </a:t>
            </a:r>
            <a:r>
              <a:rPr lang="en-US" altLang="ko-KR" sz="1600" dirty="0" err="1"/>
              <a:t>2D</a:t>
            </a:r>
            <a:r>
              <a:rPr lang="en-US" altLang="ko-KR" sz="1600" dirty="0"/>
              <a:t> rectangle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mark = </a:t>
            </a:r>
            <a:r>
              <a:rPr lang="en-US" altLang="ko-KR" sz="1600" dirty="0">
                <a:solidFill>
                  <a:srgbClr val="FF0000"/>
                </a:solidFill>
              </a:rPr>
              <a:t>factor </a:t>
            </a:r>
            <a:r>
              <a:rPr lang="en-US" altLang="ko-KR" sz="1600" dirty="0"/>
              <a:t>variable ‘</a:t>
            </a:r>
            <a:r>
              <a:rPr lang="en-US" altLang="ko-KR" sz="1600" i="1" dirty="0"/>
              <a:t>class</a:t>
            </a:r>
            <a:r>
              <a:rPr lang="en-US" altLang="ko-KR" sz="1600" dirty="0"/>
              <a:t>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Marked point process and image are similar,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222222"/>
                </a:solidFill>
              </a:rPr>
              <a:t>mpp</a:t>
            </a:r>
            <a:r>
              <a:rPr lang="en-US" altLang="ko-KR" sz="1600" dirty="0">
                <a:solidFill>
                  <a:srgbClr val="222222"/>
                </a:solidFill>
              </a:rPr>
              <a:t> :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the points can lie anywhere within the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image</a:t>
            </a:r>
            <a:r>
              <a:rPr lang="en-US" altLang="ko-KR" sz="1600" dirty="0">
                <a:solidFill>
                  <a:srgbClr val="222222"/>
                </a:solidFill>
              </a:rPr>
              <a:t> :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the pixels are covering the space in regular, rectangular way.</a:t>
            </a:r>
            <a:endParaRPr lang="en-US" altLang="ko-KR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64678-EFD1-47B6-BD72-5B25C05CAF78}"/>
              </a:ext>
            </a:extLst>
          </p:cNvPr>
          <p:cNvSpPr txBox="1"/>
          <p:nvPr/>
        </p:nvSpPr>
        <p:spPr>
          <a:xfrm>
            <a:off x="278130" y="731520"/>
            <a:ext cx="1178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We have seen ways </a:t>
            </a:r>
            <a:r>
              <a:rPr lang="en-US" altLang="ko-KR" sz="1600" b="1" dirty="0"/>
              <a:t>how to use images of cells </a:t>
            </a:r>
            <a:r>
              <a:rPr lang="en-US" altLang="ko-KR" sz="1600" dirty="0"/>
              <a:t>to extract their positions and various shape and morphological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Now explore spatial distributions of the position – dataset of breast cancer lymph node biopsies.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i="0" dirty="0">
                <a:solidFill>
                  <a:srgbClr val="1881C2"/>
                </a:solidFill>
                <a:effectLst/>
                <a:latin typeface="Source Sans Pro" panose="020B0503030403020204" pitchFamily="34" charset="0"/>
              </a:rPr>
              <a:t>11.15.1 A case study: Interaction between immune cells and cancer cells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9E46E0-6175-4582-A422-5F96F8999B24}"/>
              </a:ext>
            </a:extLst>
          </p:cNvPr>
          <p:cNvSpPr txBox="1"/>
          <p:nvPr/>
        </p:nvSpPr>
        <p:spPr>
          <a:xfrm>
            <a:off x="608731" y="1664761"/>
            <a:ext cx="1178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i="0" dirty="0">
                <a:effectLst/>
              </a:rPr>
              <a:t>To use the functionality of the </a:t>
            </a:r>
            <a:r>
              <a:rPr lang="en-US" altLang="ko-KR" sz="1600" i="1" dirty="0" err="1">
                <a:effectLst/>
              </a:rPr>
              <a:t>spatstat</a:t>
            </a:r>
            <a:r>
              <a:rPr lang="en-US" altLang="ko-KR" sz="1600" i="0" dirty="0">
                <a:effectLst/>
              </a:rPr>
              <a:t> package, convert our data in </a:t>
            </a:r>
            <a:r>
              <a:rPr lang="en-US" altLang="ko-KR" sz="1600" i="1" dirty="0" err="1">
                <a:effectLst/>
              </a:rPr>
              <a:t>brcalymphnode</a:t>
            </a:r>
            <a:r>
              <a:rPr lang="en-US" altLang="ko-KR" sz="1600" i="0" dirty="0">
                <a:effectLst/>
              </a:rPr>
              <a:t> into an object of class </a:t>
            </a:r>
            <a:r>
              <a:rPr lang="en-US" altLang="ko-KR" sz="1600" i="1" dirty="0" err="1">
                <a:effectLst/>
              </a:rPr>
              <a:t>ppp</a:t>
            </a:r>
            <a:r>
              <a:rPr lang="en-US" altLang="ko-KR" sz="1600" i="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22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11.15 Spatial statistics: point processes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25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0C1F798D-95F0-47D0-941C-5A76F8ED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988" y="2976310"/>
            <a:ext cx="4077804" cy="27934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1EBB-5D28-4172-A796-DFFC46CC04D3}"/>
              </a:ext>
            </a:extLst>
          </p:cNvPr>
          <p:cNvSpPr txBox="1"/>
          <p:nvPr/>
        </p:nvSpPr>
        <p:spPr>
          <a:xfrm>
            <a:off x="744071" y="1496765"/>
            <a:ext cx="957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Above, we considered space in which the point process lies as </a:t>
            </a:r>
            <a:r>
              <a:rPr lang="en-US" altLang="ko-KR" sz="1400" b="1" dirty="0"/>
              <a:t>a rectangle</a:t>
            </a:r>
            <a:r>
              <a:rPr lang="en-US" altLang="ko-KR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In fact, the space is </a:t>
            </a:r>
            <a:r>
              <a:rPr lang="en-US" altLang="ko-KR" sz="1400" b="1" dirty="0"/>
              <a:t>more confined</a:t>
            </a:r>
            <a:r>
              <a:rPr lang="en-US" altLang="ko-KR" sz="1400" dirty="0"/>
              <a:t>, and we can compute a tighter region from the convex hull of the points.</a:t>
            </a:r>
            <a:endParaRPr lang="ko-KR" altLang="en-US" sz="14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7777D22-52B0-41CE-B1E9-63CBA35DA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38" y="2095927"/>
            <a:ext cx="3362239" cy="69622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FE9A314-63F8-48C0-8ABE-6E7428EEA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549" y="2095927"/>
            <a:ext cx="1269446" cy="12626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2C7358-1F5A-45A0-8FBC-F4D81BA587C7}"/>
              </a:ext>
            </a:extLst>
          </p:cNvPr>
          <p:cNvSpPr txBox="1"/>
          <p:nvPr/>
        </p:nvSpPr>
        <p:spPr>
          <a:xfrm>
            <a:off x="278130" y="731520"/>
            <a:ext cx="1178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We have seen ways </a:t>
            </a:r>
            <a:r>
              <a:rPr lang="en-US" altLang="ko-KR" sz="1600" b="1" dirty="0"/>
              <a:t>how to use images of cells </a:t>
            </a:r>
            <a:r>
              <a:rPr lang="en-US" altLang="ko-KR" sz="1600" dirty="0"/>
              <a:t>to extract their positions and various shape and morphological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Now explore spatial distributions of the position – dataset of breast cancer lymph node biopsies.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i="0" dirty="0">
                <a:solidFill>
                  <a:srgbClr val="1881C2"/>
                </a:solidFill>
                <a:effectLst/>
                <a:latin typeface="Source Sans Pro" panose="020B0503030403020204" pitchFamily="34" charset="0"/>
              </a:rPr>
              <a:t>11.15.2 Convex hull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8958E1F-7495-48C5-9FB9-101BBB6BB4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138" y="3322405"/>
            <a:ext cx="3923735" cy="63131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5140CE6-7181-441A-8870-CAF6E7CD60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456"/>
          <a:stretch/>
        </p:blipFill>
        <p:spPr>
          <a:xfrm>
            <a:off x="860138" y="3991648"/>
            <a:ext cx="5379089" cy="136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06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11.15 Spatial statistics: point processes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26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530B5692-3245-494D-9BF6-3CE164E22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084" y="2444038"/>
            <a:ext cx="2541881" cy="286143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C7A7636-5629-4F95-A394-6302E79FA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37" y="5956406"/>
            <a:ext cx="4576915" cy="525076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199EA9B-2039-4214-B424-2D553195C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950" y="5837294"/>
            <a:ext cx="4160572" cy="71088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CF315F0-640A-4511-8799-D57DAC004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138" y="2095927"/>
            <a:ext cx="3362239" cy="69622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C05CD25D-D345-455C-A854-6EF44DF19D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40"/>
          <a:stretch/>
        </p:blipFill>
        <p:spPr>
          <a:xfrm>
            <a:off x="860138" y="3991648"/>
            <a:ext cx="5379089" cy="1799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8945E9-8EC6-4FC8-B827-77E4B7F76F54}"/>
              </a:ext>
            </a:extLst>
          </p:cNvPr>
          <p:cNvSpPr txBox="1"/>
          <p:nvPr/>
        </p:nvSpPr>
        <p:spPr>
          <a:xfrm>
            <a:off x="6860069" y="2105280"/>
            <a:ext cx="3950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Figure 11.24: Polygon describing the convex hull of the points in </a:t>
            </a:r>
            <a:r>
              <a:rPr lang="en-US" altLang="ko-KR" sz="1100" i="1" dirty="0"/>
              <a:t>ln</a:t>
            </a:r>
            <a:r>
              <a:rPr lang="en-US" altLang="ko-KR" sz="1100" dirty="0"/>
              <a:t>.</a:t>
            </a:r>
            <a:endParaRPr lang="ko-KR" alt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540FF-A67A-4445-B93A-EDEBE434FB6E}"/>
              </a:ext>
            </a:extLst>
          </p:cNvPr>
          <p:cNvSpPr txBox="1"/>
          <p:nvPr/>
        </p:nvSpPr>
        <p:spPr>
          <a:xfrm>
            <a:off x="744071" y="1496765"/>
            <a:ext cx="957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Above, we considered space in which the point process lies as </a:t>
            </a:r>
            <a:r>
              <a:rPr lang="en-US" altLang="ko-KR" sz="1400" b="1" dirty="0"/>
              <a:t>a rectangle</a:t>
            </a:r>
            <a:r>
              <a:rPr lang="en-US" altLang="ko-KR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In fact, the space is </a:t>
            </a:r>
            <a:r>
              <a:rPr lang="en-US" altLang="ko-KR" sz="1400" b="1" dirty="0"/>
              <a:t>more confined</a:t>
            </a:r>
            <a:r>
              <a:rPr lang="en-US" altLang="ko-KR" sz="1400" dirty="0"/>
              <a:t>, and we can compute a tighter region from the convex hull of the points.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EDC386-6D99-42FC-B0C6-B78487CFA016}"/>
              </a:ext>
            </a:extLst>
          </p:cNvPr>
          <p:cNvSpPr txBox="1"/>
          <p:nvPr/>
        </p:nvSpPr>
        <p:spPr>
          <a:xfrm>
            <a:off x="278130" y="731520"/>
            <a:ext cx="1178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We have seen ways </a:t>
            </a:r>
            <a:r>
              <a:rPr lang="en-US" altLang="ko-KR" sz="1600" b="1" dirty="0"/>
              <a:t>how to use images of cells </a:t>
            </a:r>
            <a:r>
              <a:rPr lang="en-US" altLang="ko-KR" sz="1600" dirty="0"/>
              <a:t>to extract their positions and various shape and morphological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Now explore spatial distributions of the position – dataset of breast cancer lymph node biopsies.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i="0" dirty="0">
                <a:solidFill>
                  <a:srgbClr val="1881C2"/>
                </a:solidFill>
                <a:effectLst/>
                <a:latin typeface="Source Sans Pro" panose="020B0503030403020204" pitchFamily="34" charset="0"/>
              </a:rPr>
              <a:t>11.15.2 Convex hull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822EC3DB-D8F3-4DF1-BD1F-9AFE2BF8B2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138" y="3322405"/>
            <a:ext cx="3923735" cy="6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68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27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>
            <a:extLst>
              <a:ext uri="{FF2B5EF4-FFF2-40B4-BE49-F238E27FC236}">
                <a16:creationId xmlns:a16="http://schemas.microsoft.com/office/drawing/2014/main" id="{5A0EC133-EF0E-43EA-92A4-E318C69B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11.16 First order effects: the intensity</a:t>
            </a:r>
            <a:endParaRPr lang="de-DE" sz="2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FD24B-C17E-4632-9097-E062DD3EEF3D}"/>
              </a:ext>
            </a:extLst>
          </p:cNvPr>
          <p:cNvSpPr txBox="1"/>
          <p:nvPr/>
        </p:nvSpPr>
        <p:spPr>
          <a:xfrm>
            <a:off x="278130" y="807147"/>
            <a:ext cx="1137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b="1" i="0" dirty="0">
                <a:solidFill>
                  <a:srgbClr val="1881C2"/>
                </a:solidFill>
                <a:effectLst/>
              </a:rPr>
              <a:t>11.16.1 Poisson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49C25A-6EAA-4E8B-8D08-4441CC40D8FF}"/>
              </a:ext>
            </a:extLst>
          </p:cNvPr>
          <p:cNvSpPr txBox="1"/>
          <p:nvPr/>
        </p:nvSpPr>
        <p:spPr>
          <a:xfrm>
            <a:off x="278130" y="281647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600" b="1" i="0" dirty="0">
                <a:solidFill>
                  <a:srgbClr val="1881C2"/>
                </a:solidFill>
                <a:effectLst/>
              </a:rPr>
              <a:t>11.16.2 Estimating the intensity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BB45D4-C9A3-43EB-950D-95DA5BB364C0}"/>
                  </a:ext>
                </a:extLst>
              </p:cNvPr>
              <p:cNvSpPr txBox="1"/>
              <p:nvPr/>
            </p:nvSpPr>
            <p:spPr>
              <a:xfrm>
                <a:off x="555813" y="1145701"/>
                <a:ext cx="56477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The simplest spatial process -&gt; null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stationary with intensity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  <a:latin typeface="Source Sans Pro" panose="020B0503030403020204" pitchFamily="34" charset="0"/>
                  </a:rPr>
                  <a:t>no further dependencies between occurrences of points</a:t>
                </a:r>
              </a:p>
              <a:p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  <a:latin typeface="Source Sans Pro" panose="020B0503030403020204" pitchFamily="34" charset="0"/>
                  </a:rPr>
                  <a:t>       in non-overlapping regions of the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</a:rPr>
                  <a:t>the number of points (N) in a region of area 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</a:rPr>
                  <a:t>follows </a:t>
                </a:r>
              </a:p>
              <a:p>
                <a:r>
                  <a:rPr lang="en-US" altLang="ko-KR" sz="1600" dirty="0">
                    <a:solidFill>
                      <a:srgbClr val="222222"/>
                    </a:solidFill>
                  </a:rPr>
                  <a:t>      </a:t>
                </a:r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</a:rPr>
                  <a:t>a Poisson distribution with rate 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</a:rPr>
                  <a:t>.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BB45D4-C9A3-43EB-950D-95DA5BB3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13" y="1145701"/>
                <a:ext cx="5647764" cy="1569660"/>
              </a:xfrm>
              <a:prstGeom prst="rect">
                <a:avLst/>
              </a:prstGeom>
              <a:blipFill>
                <a:blip r:embed="rId3"/>
                <a:stretch>
                  <a:fillRect l="-431" t="-1167" b="-42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E2DB2E73-B902-4342-AE9C-2CAEE12187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476"/>
          <a:stretch/>
        </p:blipFill>
        <p:spPr>
          <a:xfrm>
            <a:off x="5830710" y="1306598"/>
            <a:ext cx="2276769" cy="14809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645B7C-C79C-4F92-BD46-89B249847107}"/>
              </a:ext>
            </a:extLst>
          </p:cNvPr>
          <p:cNvSpPr txBox="1"/>
          <p:nvPr/>
        </p:nvSpPr>
        <p:spPr>
          <a:xfrm>
            <a:off x="8107479" y="1480319"/>
            <a:ext cx="38461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Figure 11.25: Rain drops</a:t>
            </a:r>
          </a:p>
          <a:p>
            <a:pPr lvl="1"/>
            <a:r>
              <a:rPr lang="en-US" altLang="ko-KR" sz="1400" dirty="0"/>
              <a:t>The number of drops falling on a particular spot only depends on the rate λ (and on the size of the spot), but not on what happens at other spots.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B7FABD-6AEC-497F-A092-BF7BF247E040}"/>
                  </a:ext>
                </a:extLst>
              </p:cNvPr>
              <p:cNvSpPr txBox="1"/>
              <p:nvPr/>
            </p:nvSpPr>
            <p:spPr>
              <a:xfrm>
                <a:off x="555813" y="3227445"/>
                <a:ext cx="5647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divide up the area into </a:t>
                </a:r>
                <a:r>
                  <a:rPr lang="en-US" altLang="ko-KR" sz="1600" u="sng" dirty="0"/>
                  <a:t>subregions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small enough to see potential local variations of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big enough to contain a sufficient sample of points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similar to </a:t>
                </a:r>
                <a:r>
                  <a:rPr lang="en-US" altLang="ko-KR" sz="1600" dirty="0" err="1"/>
                  <a:t>2D</a:t>
                </a:r>
                <a:r>
                  <a:rPr lang="en-US" altLang="ko-KR" sz="1600" dirty="0"/>
                  <a:t> density estimation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B7FABD-6AEC-497F-A092-BF7BF247E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13" y="3227445"/>
                <a:ext cx="5647764" cy="1077218"/>
              </a:xfrm>
              <a:prstGeom prst="rect">
                <a:avLst/>
              </a:prstGeom>
              <a:blipFill>
                <a:blip r:embed="rId5"/>
                <a:stretch>
                  <a:fillRect l="-431" t="-1695" b="-62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그룹 29">
            <a:extLst>
              <a:ext uri="{FF2B5EF4-FFF2-40B4-BE49-F238E27FC236}">
                <a16:creationId xmlns:a16="http://schemas.microsoft.com/office/drawing/2014/main" id="{E0A3F661-3DD0-40EE-B9FB-1C2117B18DA3}"/>
              </a:ext>
            </a:extLst>
          </p:cNvPr>
          <p:cNvGrpSpPr/>
          <p:nvPr/>
        </p:nvGrpSpPr>
        <p:grpSpPr>
          <a:xfrm>
            <a:off x="921465" y="5045511"/>
            <a:ext cx="2874039" cy="697857"/>
            <a:chOff x="1150845" y="4798733"/>
            <a:chExt cx="2874039" cy="697857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68E12A77-BF58-429F-93C7-CB2963145D57}"/>
                </a:ext>
              </a:extLst>
            </p:cNvPr>
            <p:cNvGrpSpPr/>
            <p:nvPr/>
          </p:nvGrpSpPr>
          <p:grpSpPr>
            <a:xfrm>
              <a:off x="1150845" y="4798733"/>
              <a:ext cx="2874039" cy="697857"/>
              <a:chOff x="1150845" y="4798733"/>
              <a:chExt cx="2874039" cy="697857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F84AB642-3DF7-4E40-90B1-8C4250BD6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0845" y="4798733"/>
                <a:ext cx="2228850" cy="60007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C69DD1-33F9-4D59-A92E-9BAFE68CE098}"/>
                  </a:ext>
                </a:extLst>
              </p:cNvPr>
              <p:cNvSpPr txBox="1"/>
              <p:nvPr/>
            </p:nvSpPr>
            <p:spPr>
              <a:xfrm>
                <a:off x="2369306" y="5219591"/>
                <a:ext cx="16555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5B9BD5"/>
                    </a:solidFill>
                  </a:rPr>
                  <a:t>edge correction factor</a:t>
                </a:r>
                <a:endParaRPr lang="ko-KR" altLang="en-US" sz="1200" dirty="0">
                  <a:solidFill>
                    <a:srgbClr val="5B9BD5"/>
                  </a:solidFill>
                </a:endParaRPr>
              </a:p>
            </p:txBody>
          </p:sp>
        </p:grpSp>
        <p:cxnSp>
          <p:nvCxnSpPr>
            <p:cNvPr id="27" name="연결선: 꺾임 26">
              <a:extLst>
                <a:ext uri="{FF2B5EF4-FFF2-40B4-BE49-F238E27FC236}">
                  <a16:creationId xmlns:a16="http://schemas.microsoft.com/office/drawing/2014/main" id="{E0729718-8A4A-476D-89BE-DD8043012B40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 rot="16200000" flipH="1">
              <a:off x="2218188" y="5206973"/>
              <a:ext cx="198200" cy="1040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223A66A-1DF1-46CD-93C1-885544769532}"/>
              </a:ext>
            </a:extLst>
          </p:cNvPr>
          <p:cNvSpPr txBox="1"/>
          <p:nvPr/>
        </p:nvSpPr>
        <p:spPr>
          <a:xfrm>
            <a:off x="2451483" y="4877691"/>
            <a:ext cx="1729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>
                    <a:lumMod val="50000"/>
                  </a:schemeClr>
                </a:solidFill>
              </a:rPr>
              <a:t>smooth kernel function </a:t>
            </a:r>
            <a:endParaRPr lang="ko-KR" alt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id="{5219E849-6872-4475-8AC8-6564F31F856B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2294422" y="5016191"/>
            <a:ext cx="157061" cy="123111"/>
          </a:xfrm>
          <a:prstGeom prst="bentConnector3">
            <a:avLst>
              <a:gd name="adj1" fmla="val 1484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8318F2-9240-4A86-A48A-B3F636ABEFD8}"/>
                  </a:ext>
                </a:extLst>
              </p:cNvPr>
              <p:cNvSpPr txBox="1"/>
              <p:nvPr/>
            </p:nvSpPr>
            <p:spPr>
              <a:xfrm>
                <a:off x="2462029" y="4484746"/>
                <a:ext cx="27507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sz="1200" dirty="0">
                    <a:solidFill>
                      <a:schemeClr val="tx1"/>
                    </a:solidFill>
                  </a:rPr>
                  <a:t> (smoothing parameter) </a:t>
                </a:r>
                <a14:m>
                  <m:oMath xmlns:m="http://schemas.openxmlformats.org/officeDocument/2006/math">
                    <m:r>
                      <a:rPr lang="en-US" altLang="ko-KR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endParaRPr lang="en-US" altLang="ko-KR" sz="12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200" b="1" dirty="0">
                    <a:solidFill>
                      <a:schemeClr val="tx1"/>
                    </a:solidFill>
                  </a:rPr>
                  <a:t>local estimate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 of regions for each </a:t>
                </a:r>
                <a14:m>
                  <m:oMath xmlns:m="http://schemas.openxmlformats.org/officeDocument/2006/math">
                    <m:r>
                      <a:rPr lang="en-US" altLang="ko-KR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12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8318F2-9240-4A86-A48A-B3F636ABE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029" y="4484746"/>
                <a:ext cx="2750795" cy="461665"/>
              </a:xfrm>
              <a:prstGeom prst="rect">
                <a:avLst/>
              </a:prstGeom>
              <a:blipFill>
                <a:blip r:embed="rId7"/>
                <a:stretch>
                  <a:fillRect l="-222" b="-10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C7AEB61A-871F-44D4-AD50-7CA42F547150}"/>
              </a:ext>
            </a:extLst>
          </p:cNvPr>
          <p:cNvSpPr txBox="1"/>
          <p:nvPr/>
        </p:nvSpPr>
        <p:spPr>
          <a:xfrm>
            <a:off x="2139926" y="5664569"/>
            <a:ext cx="3072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consider the </a:t>
            </a:r>
            <a:r>
              <a:rPr lang="en-US" altLang="ko-KR" sz="1200" b="1" dirty="0"/>
              <a:t>estimation bias </a:t>
            </a:r>
            <a:r>
              <a:rPr lang="en-US" altLang="ko-KR" sz="1200" dirty="0"/>
              <a:t>caused when the kernel would fall outside the defined space.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6A8D54-1BCA-4845-8673-7CFE83E56C83}"/>
              </a:ext>
            </a:extLst>
          </p:cNvPr>
          <p:cNvSpPr txBox="1"/>
          <p:nvPr/>
        </p:nvSpPr>
        <p:spPr>
          <a:xfrm>
            <a:off x="6397470" y="3050494"/>
            <a:ext cx="5556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/>
              <a:t>First</a:t>
            </a:r>
            <a:r>
              <a:rPr lang="en-US" altLang="ko-KR" sz="1400" dirty="0"/>
              <a:t> order effects : associated w/ </a:t>
            </a:r>
            <a:r>
              <a:rPr lang="en-US" altLang="ko-KR" sz="1400" u="sng" dirty="0"/>
              <a:t>external factors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uneven distribution of the population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/>
              <a:t>Second</a:t>
            </a:r>
            <a:r>
              <a:rPr lang="en-US" altLang="ko-KR" sz="1400" dirty="0"/>
              <a:t> order effects : based on mutual endogenous </a:t>
            </a:r>
            <a:r>
              <a:rPr lang="en-US" altLang="ko-KR" sz="1400" u="sng" dirty="0"/>
              <a:t>interrelationships</a:t>
            </a:r>
            <a:r>
              <a:rPr lang="en-US" altLang="ko-KR" sz="1400" dirty="0"/>
              <a:t> among the spatial objects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internal forces can be exchange mechanisms btw spatial objects</a:t>
            </a:r>
          </a:p>
          <a:p>
            <a:pPr lvl="2"/>
            <a:r>
              <a:rPr lang="en-US" altLang="ko-KR" sz="1400" dirty="0"/>
              <a:t>ex. sharing of info / common values </a:t>
            </a:r>
            <a:endParaRPr lang="ko-KR" altLang="en-US" sz="14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41AC4ED-5571-486D-B559-E0D6F1E4D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689" y="4637540"/>
            <a:ext cx="2685224" cy="19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11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28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>
            <a:extLst>
              <a:ext uri="{FF2B5EF4-FFF2-40B4-BE49-F238E27FC236}">
                <a16:creationId xmlns:a16="http://schemas.microsoft.com/office/drawing/2014/main" id="{5A0EC133-EF0E-43EA-92A4-E318C69B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11.16 First order effects: the intensity</a:t>
            </a:r>
            <a:endParaRPr lang="de-DE" sz="2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FD24B-C17E-4632-9097-E062DD3EEF3D}"/>
              </a:ext>
            </a:extLst>
          </p:cNvPr>
          <p:cNvSpPr txBox="1"/>
          <p:nvPr/>
        </p:nvSpPr>
        <p:spPr>
          <a:xfrm>
            <a:off x="278130" y="807147"/>
            <a:ext cx="1137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b="1" i="0" dirty="0">
                <a:solidFill>
                  <a:srgbClr val="1881C2"/>
                </a:solidFill>
                <a:effectLst/>
              </a:rPr>
              <a:t>11.16.1 Poisson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49C25A-6EAA-4E8B-8D08-4441CC40D8FF}"/>
              </a:ext>
            </a:extLst>
          </p:cNvPr>
          <p:cNvSpPr txBox="1"/>
          <p:nvPr/>
        </p:nvSpPr>
        <p:spPr>
          <a:xfrm>
            <a:off x="278130" y="281647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600" b="1" i="0" dirty="0">
                <a:solidFill>
                  <a:srgbClr val="1881C2"/>
                </a:solidFill>
                <a:effectLst/>
              </a:rPr>
              <a:t>11.16.2 Estimating the intensity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BB45D4-C9A3-43EB-950D-95DA5BB364C0}"/>
                  </a:ext>
                </a:extLst>
              </p:cNvPr>
              <p:cNvSpPr txBox="1"/>
              <p:nvPr/>
            </p:nvSpPr>
            <p:spPr>
              <a:xfrm>
                <a:off x="555813" y="1145701"/>
                <a:ext cx="56477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The simplest spatial process -&gt; null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stationary with intensity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  <a:latin typeface="Source Sans Pro" panose="020B0503030403020204" pitchFamily="34" charset="0"/>
                  </a:rPr>
                  <a:t>no further dependencies between occurrences of points</a:t>
                </a:r>
              </a:p>
              <a:p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  <a:latin typeface="Source Sans Pro" panose="020B0503030403020204" pitchFamily="34" charset="0"/>
                  </a:rPr>
                  <a:t>       in non-overlapping regions of the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</a:rPr>
                  <a:t>the number of points in a region of area 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</a:rPr>
                  <a:t>follows </a:t>
                </a:r>
              </a:p>
              <a:p>
                <a:r>
                  <a:rPr lang="en-US" altLang="ko-KR" sz="1600" dirty="0">
                    <a:solidFill>
                      <a:srgbClr val="222222"/>
                    </a:solidFill>
                  </a:rPr>
                  <a:t>      </a:t>
                </a:r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</a:rPr>
                  <a:t>a Poisson distribution with rate 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</a:rPr>
                  <a:t>.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BB45D4-C9A3-43EB-950D-95DA5BB3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13" y="1145701"/>
                <a:ext cx="5647764" cy="1569660"/>
              </a:xfrm>
              <a:prstGeom prst="rect">
                <a:avLst/>
              </a:prstGeom>
              <a:blipFill>
                <a:blip r:embed="rId3"/>
                <a:stretch>
                  <a:fillRect l="-431" t="-1167" b="-42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E2DB2E73-B902-4342-AE9C-2CAEE12187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476"/>
          <a:stretch/>
        </p:blipFill>
        <p:spPr>
          <a:xfrm>
            <a:off x="5830710" y="1306598"/>
            <a:ext cx="2276769" cy="14809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645B7C-C79C-4F92-BD46-89B249847107}"/>
              </a:ext>
            </a:extLst>
          </p:cNvPr>
          <p:cNvSpPr txBox="1"/>
          <p:nvPr/>
        </p:nvSpPr>
        <p:spPr>
          <a:xfrm>
            <a:off x="8107479" y="1480319"/>
            <a:ext cx="38461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Figure 11.25: Rain drops</a:t>
            </a:r>
          </a:p>
          <a:p>
            <a:pPr lvl="1"/>
            <a:r>
              <a:rPr lang="en-US" altLang="ko-KR" sz="1400" dirty="0"/>
              <a:t>The number of drops falling on a particular spot only depends on the rate λ (and on the size of the spot), but not on what happens at other spots.</a:t>
            </a:r>
            <a:endParaRPr lang="ko-KR" alt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97BCA3-F69A-4B70-BF5A-ECEF839A460F}"/>
              </a:ext>
            </a:extLst>
          </p:cNvPr>
          <p:cNvSpPr txBox="1"/>
          <p:nvPr/>
        </p:nvSpPr>
        <p:spPr>
          <a:xfrm>
            <a:off x="555813" y="3155028"/>
            <a:ext cx="7722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/>
              <a:t>Density</a:t>
            </a:r>
            <a:r>
              <a:rPr lang="en-US" altLang="ko-KR" sz="1400" dirty="0"/>
              <a:t> gives us as estimate of the </a:t>
            </a:r>
            <a:r>
              <a:rPr lang="en-US" altLang="ko-KR" sz="1400" b="1" dirty="0"/>
              <a:t>intensity</a:t>
            </a:r>
            <a:r>
              <a:rPr lang="en-US" altLang="ko-KR" sz="1400" dirty="0"/>
              <a:t> of the point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probability that a cell that is present at </a:t>
            </a:r>
            <a:r>
              <a:rPr lang="en-US" altLang="ko-KR" sz="1400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particular spatial location will be a tumor cell </a:t>
            </a:r>
            <a:endParaRPr lang="ko-KR" altLang="en-US" sz="1400" b="1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9DABB9D-ABAF-4FA0-B65D-C533D031DB8A}"/>
              </a:ext>
            </a:extLst>
          </p:cNvPr>
          <p:cNvGrpSpPr/>
          <p:nvPr/>
        </p:nvGrpSpPr>
        <p:grpSpPr>
          <a:xfrm>
            <a:off x="1465264" y="4867081"/>
            <a:ext cx="4539343" cy="1690436"/>
            <a:chOff x="677211" y="4590828"/>
            <a:chExt cx="4539343" cy="1690436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7EBC2967-A1ED-4B10-B88F-702B08109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089"/>
            <a:stretch/>
          </p:blipFill>
          <p:spPr>
            <a:xfrm>
              <a:off x="783562" y="4867827"/>
              <a:ext cx="1550748" cy="1413437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28046007-9D0D-42F3-AC97-A4B265024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4275"/>
            <a:stretch/>
          </p:blipFill>
          <p:spPr>
            <a:xfrm>
              <a:off x="2946884" y="4867828"/>
              <a:ext cx="1550748" cy="1413436"/>
            </a:xfrm>
            <a:prstGeom prst="rect">
              <a:avLst/>
            </a:prstGeom>
          </p:spPr>
        </p:pic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B761E63D-A476-4689-A821-ADEFE80EE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211" y="4590828"/>
              <a:ext cx="4539343" cy="27699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dirty="0">
                  <a:solidFill>
                    <a:srgbClr val="222222"/>
                  </a:solidFill>
                  <a:latin typeface="+mn-lt"/>
                </a:rPr>
                <a:t>Figure</a:t>
              </a:r>
              <a:r>
                <a:rPr kumimoji="0" lang="ko-KR" altLang="ko-KR" sz="12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11.26: </a:t>
              </a:r>
              <a:r>
                <a:rPr kumimoji="0" lang="ko-KR" altLang="ko-KR" sz="12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Intensity</a:t>
              </a:r>
              <a:r>
                <a:rPr kumimoji="0" lang="ko-KR" altLang="ko-KR" sz="12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2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estimate</a:t>
              </a:r>
              <a:r>
                <a:rPr kumimoji="0" lang="ko-KR" altLang="ko-KR" sz="12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2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for</a:t>
              </a:r>
              <a:r>
                <a:rPr kumimoji="0" lang="ko-KR" altLang="ko-KR" sz="12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2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the</a:t>
              </a:r>
              <a:r>
                <a:rPr kumimoji="0" lang="ko-KR" altLang="ko-KR" sz="12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2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cells</a:t>
              </a:r>
              <a:r>
                <a:rPr kumimoji="0" lang="ko-KR" altLang="ko-KR" sz="12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 </a:t>
              </a:r>
              <a:r>
                <a:rPr kumimoji="0" lang="ko-KR" altLang="ko-KR" sz="12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marked</a:t>
              </a:r>
              <a:r>
                <a:rPr kumimoji="0" lang="ko-KR" altLang="ko-KR" sz="12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 </a:t>
              </a:r>
              <a:r>
                <a:rPr kumimoji="0" lang="ko-KR" altLang="ko-KR" sz="10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Tumor</a:t>
              </a:r>
              <a:r>
                <a:rPr kumimoji="0" lang="ko-KR" altLang="ko-KR" sz="12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 </a:t>
              </a:r>
              <a:r>
                <a:rPr kumimoji="0" lang="ko-KR" altLang="ko-KR" sz="12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in</a:t>
              </a:r>
              <a:r>
                <a:rPr kumimoji="0" lang="ko-KR" altLang="ko-KR" sz="12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 </a:t>
              </a:r>
              <a:r>
                <a:rPr kumimoji="0" lang="ko-KR" altLang="ko-KR" sz="10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ppp</a:t>
              </a:r>
              <a:r>
                <a:rPr kumimoji="0" lang="ko-KR" altLang="ko-KR" sz="12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+mn-lt"/>
                </a:rPr>
                <a:t>.</a:t>
              </a:r>
              <a:r>
                <a:rPr kumimoji="0" lang="ko-KR" altLang="ko-KR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</a:t>
              </a:r>
              <a:endPara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C1924A5-4EFA-46B4-9730-BAF2BC09DC85}"/>
              </a:ext>
            </a:extLst>
          </p:cNvPr>
          <p:cNvGrpSpPr/>
          <p:nvPr/>
        </p:nvGrpSpPr>
        <p:grpSpPr>
          <a:xfrm>
            <a:off x="8381309" y="3884999"/>
            <a:ext cx="2853292" cy="2459921"/>
            <a:chOff x="5708369" y="3520837"/>
            <a:chExt cx="3215065" cy="2943645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0D82DC12-DAE6-4335-9C7A-5E71D70B0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3073"/>
            <a:stretch/>
          </p:blipFill>
          <p:spPr>
            <a:xfrm>
              <a:off x="5708369" y="3520837"/>
              <a:ext cx="3215064" cy="1419325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8495E760-61D9-4481-9ECC-55892D1E4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2006"/>
            <a:stretch/>
          </p:blipFill>
          <p:spPr>
            <a:xfrm>
              <a:off x="5708369" y="5004162"/>
              <a:ext cx="3215065" cy="146032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3267B3F-536B-4937-A988-F6EBF4C0F43B}"/>
              </a:ext>
            </a:extLst>
          </p:cNvPr>
          <p:cNvSpPr txBox="1"/>
          <p:nvPr/>
        </p:nvSpPr>
        <p:spPr>
          <a:xfrm>
            <a:off x="7907605" y="3269680"/>
            <a:ext cx="36392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Figure 11.28: Estimates of the spatially varying probability of each of the cell classes, conditional on there being cells.</a:t>
            </a:r>
            <a:endParaRPr lang="ko-KR" altLang="en-US" sz="1100" dirty="0"/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34F28ECB-E41A-4533-AA97-2857BCF7F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321" y="3779362"/>
            <a:ext cx="4086601" cy="9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40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11.17 Second order effects: spatial dependence</a:t>
            </a:r>
            <a:endParaRPr lang="de-DE" sz="2000" dirty="0"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29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E73BF3-DF5C-43F0-8C76-8301FFBE16D2}"/>
                  </a:ext>
                </a:extLst>
              </p:cNvPr>
              <p:cNvSpPr txBox="1"/>
              <p:nvPr/>
            </p:nvSpPr>
            <p:spPr>
              <a:xfrm>
                <a:off x="278129" y="778248"/>
                <a:ext cx="91239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If we pick a </a:t>
                </a:r>
                <a:r>
                  <a:rPr lang="en-US" altLang="ko-KR" sz="1600" b="1" dirty="0"/>
                  <a:t>point at random </a:t>
                </a:r>
                <a:r>
                  <a:rPr lang="en-US" altLang="ko-KR" sz="1600" dirty="0"/>
                  <a:t>in our spatial process, what is the </a:t>
                </a:r>
                <a:r>
                  <a:rPr lang="en-US" altLang="ko-KR" sz="1600" b="1" dirty="0"/>
                  <a:t>distance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to its </a:t>
                </a:r>
                <a:r>
                  <a:rPr lang="en-US" altLang="ko-KR" sz="1600" b="1" dirty="0"/>
                  <a:t>nearest neighbor</a:t>
                </a:r>
                <a:r>
                  <a:rPr lang="en-US" altLang="ko-KR" sz="1600" dirty="0"/>
                  <a:t>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  <a:latin typeface="Source Sans Pro" panose="020B0503030403020204" pitchFamily="34" charset="0"/>
                  </a:rPr>
                  <a:t>For a homogenous Poisson process, the cumulative distribution function of this distance is</a:t>
                </a:r>
                <a:r>
                  <a:rPr lang="en-US" altLang="ko-KR" sz="1600" dirty="0"/>
                  <a:t> 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E73BF3-DF5C-43F0-8C76-8301FFBE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9" y="778248"/>
                <a:ext cx="9123967" cy="584775"/>
              </a:xfrm>
              <a:prstGeom prst="rect">
                <a:avLst/>
              </a:prstGeom>
              <a:blipFill>
                <a:blip r:embed="rId3"/>
                <a:stretch>
                  <a:fillRect l="-267" t="-3125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4FDEF83B-61D0-4E92-97AD-0A4D2F4D5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750" y="1363023"/>
            <a:ext cx="2676525" cy="4191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2E4DA8F-AE2A-44A7-B1AB-5CC0278FF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205" y="2995116"/>
            <a:ext cx="4551905" cy="211853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C2D2A07-62D6-43AB-885E-6025F5477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328" y="3245480"/>
            <a:ext cx="3573115" cy="242007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B265E19-06D5-4389-AED4-D03909756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986" y="2108249"/>
            <a:ext cx="4714137" cy="7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3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11.2-3 Loading and displaying images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3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E83B4F-5CF2-4AF9-BA59-278624AC010B}"/>
              </a:ext>
            </a:extLst>
          </p:cNvPr>
          <p:cNvSpPr txBox="1"/>
          <p:nvPr/>
        </p:nvSpPr>
        <p:spPr>
          <a:xfrm>
            <a:off x="278130" y="878461"/>
            <a:ext cx="11551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i="0" dirty="0" err="1">
                <a:solidFill>
                  <a:srgbClr val="333333"/>
                </a:solidFill>
                <a:effectLst/>
              </a:rPr>
              <a:t>EBImage</a:t>
            </a:r>
            <a:r>
              <a:rPr lang="en-US" altLang="ko-KR" sz="1600" b="0" i="0" dirty="0">
                <a:solidFill>
                  <a:srgbClr val="333333"/>
                </a:solidFill>
                <a:effectLst/>
              </a:rPr>
              <a:t> provides general purpose functionality </a:t>
            </a:r>
            <a:r>
              <a:rPr lang="en-US" altLang="ko-KR" sz="1600" b="1" i="0" dirty="0">
                <a:solidFill>
                  <a:srgbClr val="333333"/>
                </a:solidFill>
                <a:effectLst/>
              </a:rPr>
              <a:t>for image processing and analysis</a:t>
            </a:r>
            <a:r>
              <a:rPr lang="en-US" altLang="ko-KR" sz="1600" b="0" i="0" dirty="0">
                <a:solidFill>
                  <a:srgbClr val="333333"/>
                </a:solidFill>
                <a:effectLst/>
              </a:rPr>
              <a:t>. In the context of (</a:t>
            </a:r>
            <a:r>
              <a:rPr lang="en-US" altLang="ko-KR" sz="1600" b="1" i="0" dirty="0">
                <a:solidFill>
                  <a:srgbClr val="333333"/>
                </a:solidFill>
                <a:effectLst/>
              </a:rPr>
              <a:t>high-throughput) microscopy-based </a:t>
            </a:r>
            <a:r>
              <a:rPr lang="en-US" altLang="ko-KR" sz="1600" i="0" dirty="0">
                <a:solidFill>
                  <a:srgbClr val="333333"/>
                </a:solidFill>
                <a:effectLst/>
              </a:rPr>
              <a:t>cellular assays</a:t>
            </a:r>
            <a:r>
              <a:rPr lang="en-US" altLang="ko-KR" sz="1600" b="0" i="0" dirty="0">
                <a:solidFill>
                  <a:srgbClr val="333333"/>
                </a:solidFill>
                <a:effectLst/>
              </a:rPr>
              <a:t>, </a:t>
            </a:r>
            <a:r>
              <a:rPr lang="en-US" altLang="ko-KR" sz="1600" b="0" i="0" dirty="0" err="1">
                <a:solidFill>
                  <a:srgbClr val="333333"/>
                </a:solidFill>
                <a:effectLst/>
              </a:rPr>
              <a:t>EBImage</a:t>
            </a:r>
            <a:r>
              <a:rPr lang="en-US" altLang="ko-KR" sz="1600" b="0" i="0" dirty="0">
                <a:solidFill>
                  <a:srgbClr val="333333"/>
                </a:solidFill>
                <a:effectLst/>
              </a:rPr>
              <a:t> offers tools to segment cells and extract quantitative cellular descriptors. This allows the automation of such tasks using the R programming language and facilitates the use of other tools in the R environment for signal processing, statistical modeling, machine learning and visualization with image data.</a:t>
            </a:r>
            <a:endParaRPr lang="ko-KR" altLang="en-US" sz="1600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3C4875C-F391-4D02-A2B8-57921BABE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18" y="4077497"/>
            <a:ext cx="2769973" cy="248570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27677E1-FBE4-4D40-84AD-7F228EDE3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232" y="4077497"/>
            <a:ext cx="2769973" cy="254797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FB4DAA4-A917-460B-9017-4036146D6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100" y="4077497"/>
            <a:ext cx="2779914" cy="254797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EF0E706-6B9B-4A83-BDE1-2DFD9BB6F3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1901952" y="2154575"/>
            <a:ext cx="5921216" cy="15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0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11.17 Second order effects: spatial dependence</a:t>
            </a:r>
            <a:endParaRPr lang="de-DE" sz="2000" dirty="0"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30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6A6917-01F2-400B-9FA3-FDF91DC2F916}"/>
                  </a:ext>
                </a:extLst>
              </p:cNvPr>
              <p:cNvSpPr txBox="1"/>
              <p:nvPr/>
            </p:nvSpPr>
            <p:spPr>
              <a:xfrm>
                <a:off x="278130" y="815118"/>
                <a:ext cx="6094770" cy="343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ko-KR" sz="1600" b="1" i="0" dirty="0">
                    <a:solidFill>
                      <a:srgbClr val="1881C2"/>
                    </a:solidFill>
                    <a:effectLst/>
                    <a:latin typeface="Source Sans Pro" panose="020B0503030403020204" pitchFamily="34" charset="0"/>
                  </a:rPr>
                  <a:t>11.17.1 Ripley’s 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rgbClr val="1881C2"/>
                        </a:solidFill>
                        <a:effectLst/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ko-KR" sz="1600" b="1" i="0" dirty="0">
                    <a:solidFill>
                      <a:srgbClr val="1881C2"/>
                    </a:solidFill>
                    <a:effectLst/>
                    <a:latin typeface="Source Sans Pro" panose="020B0503030403020204" pitchFamily="34" charset="0"/>
                  </a:rPr>
                  <a:t> function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6A6917-01F2-400B-9FA3-FDF91DC2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" y="815118"/>
                <a:ext cx="6094770" cy="343235"/>
              </a:xfrm>
              <a:prstGeom prst="rect">
                <a:avLst/>
              </a:prstGeom>
              <a:blipFill>
                <a:blip r:embed="rId3"/>
                <a:stretch>
                  <a:fillRect l="-601"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2972A0-3057-4EDE-9287-E4B5A653ED50}"/>
                  </a:ext>
                </a:extLst>
              </p:cNvPr>
              <p:cNvSpPr txBox="1"/>
              <p:nvPr/>
            </p:nvSpPr>
            <p:spPr>
              <a:xfrm>
                <a:off x="569657" y="1247190"/>
                <a:ext cx="10587498" cy="743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</a:rPr>
                  <a:t>The average number of points found near a randomly picked point of the process </a:t>
                </a:r>
              </a:p>
              <a:p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</a:rPr>
                  <a:t>       will indicate fluctuations from the complete spatial randomness model, </a:t>
                </a:r>
              </a:p>
              <a:p>
                <a:r>
                  <a:rPr lang="en-US" altLang="ko-KR" sz="1400" dirty="0">
                    <a:solidFill>
                      <a:srgbClr val="222222"/>
                    </a:solidFill>
                  </a:rPr>
                  <a:t>       </a:t>
                </a:r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</a:rPr>
                  <a:t>for which this number grows with the  distance 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</a:rPr>
                  <a:t> as the area of the circle, </a:t>
                </a:r>
                <a14:m>
                  <m:oMath xmlns:m="http://schemas.openxmlformats.org/officeDocument/2006/math">
                    <m:r>
                      <a:rPr lang="ko-KR" altLang="en-US" sz="1400" b="0" i="1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</a:rPr>
                  <a:t>.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2972A0-3057-4EDE-9287-E4B5A653E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57" y="1247190"/>
                <a:ext cx="10587498" cy="743473"/>
              </a:xfrm>
              <a:prstGeom prst="rect">
                <a:avLst/>
              </a:prstGeom>
              <a:blipFill>
                <a:blip r:embed="rId4"/>
                <a:stretch>
                  <a:fillRect l="-58" t="-1639" b="-7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3884E7-A696-4E17-B17C-6E2483F0D306}"/>
                  </a:ext>
                </a:extLst>
              </p:cNvPr>
              <p:cNvSpPr txBox="1"/>
              <p:nvPr/>
            </p:nvSpPr>
            <p:spPr>
              <a:xfrm>
                <a:off x="1181714" y="2000556"/>
                <a:ext cx="87292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1400" b="0" i="1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sz="1400" b="0" i="1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ko-KR" sz="1400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</a:rPr>
                  <a:t> is the expected number of (additional) points within a distance </a:t>
                </a:r>
                <a:r>
                  <a:rPr lang="en-US" altLang="ko-KR" sz="1400" dirty="0">
                    <a:solidFill>
                      <a:srgbClr val="2222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sz="14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</a:rPr>
                  <a:t> of a given, randomly picked point.</a:t>
                </a:r>
              </a:p>
              <a:p>
                <a:r>
                  <a:rPr lang="en-US" altLang="ko-KR" sz="1400" dirty="0">
                    <a:solidFill>
                      <a:srgbClr val="222222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ko-KR" altLang="en-US" sz="140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sz="14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= intensity of the process, </a:t>
                </a:r>
                <a:r>
                  <a:rPr lang="en-US" altLang="ko-KR" sz="1400" dirty="0" err="1"/>
                  <a:t>i.e</a:t>
                </a:r>
                <a:r>
                  <a:rPr lang="en-US" altLang="ko-KR" sz="1400" dirty="0"/>
                  <a:t>, the expected number of points per unit area.)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3884E7-A696-4E17-B17C-6E2483F0D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14" y="2000556"/>
                <a:ext cx="8729202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16B63B-96CE-4F93-A9C4-E18BC7C674AD}"/>
                  </a:ext>
                </a:extLst>
              </p:cNvPr>
              <p:cNvSpPr txBox="1"/>
              <p:nvPr/>
            </p:nvSpPr>
            <p:spPr>
              <a:xfrm>
                <a:off x="569657" y="2604171"/>
                <a:ext cx="1058749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</a:rPr>
                  <a:t>The definition of </a:t>
                </a:r>
                <a:r>
                  <a:rPr lang="en-US" altLang="ko-KR" sz="1600" b="0" dirty="0">
                    <a:solidFill>
                      <a:srgbClr val="22222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sz="1600" b="0" i="1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</a:rPr>
                  <a:t> can be generalized to inhomogeneous point processes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16B63B-96CE-4F93-A9C4-E18BC7C67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57" y="2604171"/>
                <a:ext cx="10587498" cy="338554"/>
              </a:xfrm>
              <a:prstGeom prst="rect">
                <a:avLst/>
              </a:prstGeom>
              <a:blipFill>
                <a:blip r:embed="rId6"/>
                <a:stretch>
                  <a:fillRect l="-230"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31B83506-FA4C-417A-A20A-2EFFC9055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5440" y="2891029"/>
            <a:ext cx="2981325" cy="66675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48432AB3-E633-4780-A003-9BDB3FA1A13D}"/>
              </a:ext>
            </a:extLst>
          </p:cNvPr>
          <p:cNvGrpSpPr/>
          <p:nvPr/>
        </p:nvGrpSpPr>
        <p:grpSpPr>
          <a:xfrm>
            <a:off x="1723344" y="3634192"/>
            <a:ext cx="2472573" cy="569364"/>
            <a:chOff x="2424396" y="3897879"/>
            <a:chExt cx="2472573" cy="569364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9D367BEA-3B45-4A84-AE82-D3B210B36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84120"/>
            <a:stretch/>
          </p:blipFill>
          <p:spPr>
            <a:xfrm>
              <a:off x="2588933" y="3917478"/>
              <a:ext cx="553533" cy="238042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6E8A065-F5A4-4F2A-BEA9-7B101B58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24396" y="4170915"/>
              <a:ext cx="705758" cy="2701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AAD6E30-FD6F-49B0-8CF7-CC5289BA9C9D}"/>
                    </a:ext>
                  </a:extLst>
                </p:cNvPr>
                <p:cNvSpPr txBox="1"/>
                <p:nvPr/>
              </p:nvSpPr>
              <p:spPr>
                <a:xfrm>
                  <a:off x="3119285" y="3897879"/>
                  <a:ext cx="1777684" cy="291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/>
                    <a:t>distance btw points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AAD6E30-FD6F-49B0-8CF7-CC5289BA9C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285" y="3897879"/>
                  <a:ext cx="1777684" cy="291875"/>
                </a:xfrm>
                <a:prstGeom prst="rect">
                  <a:avLst/>
                </a:prstGeom>
                <a:blipFill>
                  <a:blip r:embed="rId10"/>
                  <a:stretch>
                    <a:fillRect l="-344" b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D7CCA7-0470-495D-889A-2C89D8404603}"/>
                </a:ext>
              </a:extLst>
            </p:cNvPr>
            <p:cNvSpPr txBox="1"/>
            <p:nvPr/>
          </p:nvSpPr>
          <p:spPr>
            <a:xfrm>
              <a:off x="3119285" y="4190244"/>
              <a:ext cx="1777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edge correction factor</a:t>
              </a:r>
              <a:endParaRPr lang="ko-KR" altLang="en-US" sz="1200" dirty="0"/>
            </a:p>
          </p:txBody>
        </p:sp>
      </p:grp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0BC526E0-45D0-483F-96D7-14C789D59D06}"/>
              </a:ext>
            </a:extLst>
          </p:cNvPr>
          <p:cNvSpPr/>
          <p:nvPr/>
        </p:nvSpPr>
        <p:spPr>
          <a:xfrm>
            <a:off x="4712110" y="3571967"/>
            <a:ext cx="343206" cy="25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F3043CCC-1CCC-4204-BB59-8F20F6E8EE45}"/>
              </a:ext>
            </a:extLst>
          </p:cNvPr>
          <p:cNvGrpSpPr/>
          <p:nvPr/>
        </p:nvGrpSpPr>
        <p:grpSpPr>
          <a:xfrm>
            <a:off x="5565494" y="3401117"/>
            <a:ext cx="4950106" cy="1099527"/>
            <a:chOff x="6072826" y="3753688"/>
            <a:chExt cx="4950106" cy="1099527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143F5980-4ED4-4F9C-9E06-EE620D808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27119" y="3753688"/>
              <a:ext cx="1153510" cy="57675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1B0F5D-BFAA-48A5-AE81-364FA559FEB9}"/>
                </a:ext>
              </a:extLst>
            </p:cNvPr>
            <p:cNvSpPr txBox="1"/>
            <p:nvPr/>
          </p:nvSpPr>
          <p:spPr>
            <a:xfrm>
              <a:off x="6072826" y="4391550"/>
              <a:ext cx="49501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accent6">
                      <a:lumMod val="75000"/>
                    </a:schemeClr>
                  </a:solidFill>
                </a:rPr>
                <a:t>stabilizing the variance of the estimator</a:t>
              </a:r>
            </a:p>
            <a:p>
              <a:r>
                <a:rPr lang="en-US" altLang="ko-KR" sz="1200" dirty="0">
                  <a:solidFill>
                    <a:schemeClr val="accent6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⇒ </a:t>
              </a:r>
              <a:r>
                <a:rPr lang="en-US" altLang="ko-KR" sz="1200" dirty="0">
                  <a:solidFill>
                    <a:schemeClr val="accent6">
                      <a:lumMod val="75000"/>
                    </a:schemeClr>
                  </a:solidFill>
                  <a:ea typeface="맑은 고딕" panose="020B0503020000020004" pitchFamily="50" charset="-127"/>
                </a:rPr>
                <a:t>compared to  </a:t>
              </a:r>
              <a:r>
                <a:rPr lang="ko-KR" altLang="en-US" sz="1200" dirty="0">
                  <a:solidFill>
                    <a:schemeClr val="accent6">
                      <a:lumMod val="75000"/>
                    </a:schemeClr>
                  </a:solidFill>
                  <a:ea typeface="맑은 고딕" panose="020B0503020000020004" pitchFamily="50" charset="-127"/>
                </a:rPr>
                <a:t>𝐾</a:t>
              </a:r>
              <a:r>
                <a:rPr lang="en-US" altLang="ko-KR" sz="1200" dirty="0">
                  <a:solidFill>
                    <a:schemeClr val="accent6">
                      <a:lumMod val="75000"/>
                    </a:schemeClr>
                  </a:solidFill>
                  <a:ea typeface="맑은 고딕" panose="020B0503020000020004" pitchFamily="50" charset="-127"/>
                </a:rPr>
                <a:t>, </a:t>
              </a:r>
              <a:r>
                <a:rPr lang="ko-KR" altLang="en-US" sz="1200" b="1" dirty="0">
                  <a:solidFill>
                    <a:schemeClr val="accent6">
                      <a:lumMod val="75000"/>
                    </a:schemeClr>
                  </a:solidFill>
                  <a:ea typeface="맑은 고딕" panose="020B0503020000020004" pitchFamily="50" charset="-127"/>
                </a:rPr>
                <a:t>𝐿 </a:t>
              </a:r>
              <a:r>
                <a:rPr lang="en-US" altLang="ko-KR" sz="1200" b="1" dirty="0">
                  <a:solidFill>
                    <a:schemeClr val="accent6">
                      <a:lumMod val="75000"/>
                    </a:schemeClr>
                  </a:solidFill>
                  <a:ea typeface="맑은 고딕" panose="020B0503020000020004" pitchFamily="50" charset="-127"/>
                </a:rPr>
                <a:t>is more appropriate </a:t>
              </a:r>
              <a:r>
                <a:rPr lang="en-US" altLang="ko-KR" sz="1200" dirty="0">
                  <a:solidFill>
                    <a:schemeClr val="accent6">
                      <a:lumMod val="75000"/>
                    </a:schemeClr>
                  </a:solidFill>
                  <a:ea typeface="맑은 고딕" panose="020B0503020000020004" pitchFamily="50" charset="-127"/>
                </a:rPr>
                <a:t>for data analysis and simulations. </a:t>
              </a:r>
              <a:endParaRPr lang="ko-KR" alt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59488A5A-D5B2-4577-A6A0-C928FBAF2E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5835" y="4243148"/>
              <a:ext cx="230088" cy="21314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6" name="그림 45">
            <a:extLst>
              <a:ext uri="{FF2B5EF4-FFF2-40B4-BE49-F238E27FC236}">
                <a16:creationId xmlns:a16="http://schemas.microsoft.com/office/drawing/2014/main" id="{65CE46DE-A8BE-449A-A961-2A71F59581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644" y="4974584"/>
            <a:ext cx="5145344" cy="1574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9F491AE-ED24-4AF6-AD11-9CA53B4C7800}"/>
                  </a:ext>
                </a:extLst>
              </p:cNvPr>
              <p:cNvSpPr txBox="1"/>
              <p:nvPr/>
            </p:nvSpPr>
            <p:spPr>
              <a:xfrm>
                <a:off x="5274410" y="2934812"/>
                <a:ext cx="6094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  <a:latin typeface="Source Sans Pro" panose="020B0503030403020204" pitchFamily="34" charset="0"/>
                  </a:rPr>
                  <a:t>For estimation and visualization, it is useful to consider a </a:t>
                </a:r>
              </a:p>
              <a:p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  <a:latin typeface="Source Sans Pro" panose="020B0503030403020204" pitchFamily="34" charset="0"/>
                  </a:rPr>
                  <a:t>transformation of </a:t>
                </a:r>
                <a:r>
                  <a:rPr lang="en-US" altLang="ko-KR" sz="1400" b="0" dirty="0">
                    <a:solidFill>
                      <a:srgbClr val="22222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sz="1400" b="0" i="1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  <a:latin typeface="Source Sans Pro" panose="020B0503030403020204" pitchFamily="34" charset="0"/>
                  </a:rPr>
                  <a:t>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𝑖𝑛h𝑜𝑚</m:t>
                        </m:r>
                      </m:sub>
                    </m:sSub>
                  </m:oMath>
                </a14:m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  <a:latin typeface="Source Sans Pro" panose="020B0503030403020204" pitchFamily="34" charset="0"/>
                  </a:rPr>
                  <a:t>), the so-called </a:t>
                </a:r>
                <a:r>
                  <a:rPr lang="en-US" altLang="ko-KR" sz="1400" dirty="0">
                    <a:solidFill>
                      <a:srgbClr val="2222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ko-KR" sz="1400" b="1" i="1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b="1" i="0" dirty="0">
                    <a:solidFill>
                      <a:srgbClr val="222222"/>
                    </a:solidFill>
                    <a:effectLst/>
                    <a:latin typeface="Source Sans Pro" panose="020B0503030403020204" pitchFamily="34" charset="0"/>
                  </a:rPr>
                  <a:t>function</a:t>
                </a:r>
                <a:r>
                  <a:rPr lang="en-US" altLang="ko-KR" sz="1400" b="0" i="0" dirty="0">
                    <a:solidFill>
                      <a:srgbClr val="222222"/>
                    </a:solidFill>
                    <a:effectLst/>
                    <a:latin typeface="Source Sans Pro" panose="020B0503030403020204" pitchFamily="34" charset="0"/>
                  </a:rPr>
                  <a:t>.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9F491AE-ED24-4AF6-AD11-9CA53B4C7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410" y="2934812"/>
                <a:ext cx="6094770" cy="523220"/>
              </a:xfrm>
              <a:prstGeom prst="rect">
                <a:avLst/>
              </a:prstGeom>
              <a:blipFill>
                <a:blip r:embed="rId13"/>
                <a:stretch>
                  <a:fillRect l="-300" t="-1163" b="-116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그림 48">
            <a:extLst>
              <a:ext uri="{FF2B5EF4-FFF2-40B4-BE49-F238E27FC236}">
                <a16:creationId xmlns:a16="http://schemas.microsoft.com/office/drawing/2014/main" id="{8D3B8AF3-F20D-4A29-8C1D-588D022C12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636" y="4438698"/>
            <a:ext cx="3838066" cy="502972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AC55B67B-F30E-4FB1-A72E-70C6E903A0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9787" y="4546742"/>
            <a:ext cx="3375384" cy="21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2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11.17 Second order effects: spatial dependence</a:t>
            </a:r>
            <a:endParaRPr lang="de-DE" sz="2000" dirty="0"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31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6A6917-01F2-400B-9FA3-FDF91DC2F916}"/>
                  </a:ext>
                </a:extLst>
              </p:cNvPr>
              <p:cNvSpPr txBox="1"/>
              <p:nvPr/>
            </p:nvSpPr>
            <p:spPr>
              <a:xfrm>
                <a:off x="278130" y="815118"/>
                <a:ext cx="6094770" cy="343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ko-KR" sz="1600" b="1" i="0" dirty="0">
                    <a:solidFill>
                      <a:srgbClr val="1881C2"/>
                    </a:solidFill>
                    <a:effectLst/>
                    <a:latin typeface="Source Sans Pro" panose="020B0503030403020204" pitchFamily="34" charset="0"/>
                  </a:rPr>
                  <a:t>11.17.1 Ripley’s 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rgbClr val="1881C2"/>
                        </a:solidFill>
                        <a:effectLst/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ko-KR" sz="1600" b="1" i="0" dirty="0">
                    <a:solidFill>
                      <a:srgbClr val="1881C2"/>
                    </a:solidFill>
                    <a:effectLst/>
                    <a:latin typeface="Source Sans Pro" panose="020B0503030403020204" pitchFamily="34" charset="0"/>
                  </a:rPr>
                  <a:t> function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6A6917-01F2-400B-9FA3-FDF91DC2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" y="815118"/>
                <a:ext cx="6094770" cy="343235"/>
              </a:xfrm>
              <a:prstGeom prst="rect">
                <a:avLst/>
              </a:prstGeom>
              <a:blipFill>
                <a:blip r:embed="rId3"/>
                <a:stretch>
                  <a:fillRect l="-601"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21AB3F2-C16D-4708-8B28-38A970E7CE43}"/>
              </a:ext>
            </a:extLst>
          </p:cNvPr>
          <p:cNvSpPr txBox="1"/>
          <p:nvPr/>
        </p:nvSpPr>
        <p:spPr>
          <a:xfrm>
            <a:off x="606528" y="1247190"/>
            <a:ext cx="7733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pair correlation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how point density varies as a function of distance from a reference point?</a:t>
            </a:r>
            <a:endParaRPr lang="ko-KR" altLang="en-US" sz="1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493D6E4-DC91-4CBF-9DCD-B15904CE5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103" y="1971745"/>
            <a:ext cx="1524000" cy="55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8C3112-E58A-456C-906A-637D85BFEF8C}"/>
                  </a:ext>
                </a:extLst>
              </p:cNvPr>
              <p:cNvSpPr txBox="1"/>
              <p:nvPr/>
            </p:nvSpPr>
            <p:spPr>
              <a:xfrm>
                <a:off x="4951095" y="2055744"/>
                <a:ext cx="22895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sz="1200" b="0" dirty="0"/>
                  <a:t>  :  </a:t>
                </a:r>
                <a:r>
                  <a:rPr lang="en-US" altLang="ko-KR" sz="1400" b="0" dirty="0"/>
                  <a:t>inhibition btw points</a:t>
                </a:r>
                <a:endParaRPr lang="en-US" altLang="ko-KR" sz="1200" b="0" dirty="0"/>
              </a:p>
              <a:p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ko-KR" altLang="en-US" sz="1200" dirty="0"/>
                  <a:t>  </a:t>
                </a:r>
                <a:r>
                  <a:rPr lang="en-US" altLang="ko-KR" sz="1400" dirty="0"/>
                  <a:t>:  clustering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8C3112-E58A-456C-906A-637D85BF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95" y="2055744"/>
                <a:ext cx="2289538" cy="430887"/>
              </a:xfrm>
              <a:prstGeom prst="rect">
                <a:avLst/>
              </a:prstGeom>
              <a:blipFill>
                <a:blip r:embed="rId5"/>
                <a:stretch>
                  <a:fillRect l="-2394" t="-12676" r="-3457" b="-239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2306E443-498C-40D9-82D1-951DA1A06537}"/>
              </a:ext>
            </a:extLst>
          </p:cNvPr>
          <p:cNvSpPr txBox="1"/>
          <p:nvPr/>
        </p:nvSpPr>
        <p:spPr>
          <a:xfrm>
            <a:off x="4196282" y="1747967"/>
            <a:ext cx="6614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</a:rPr>
              <a:t>For a stationary Poisson process, the pair correlation function is identically equal to 1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E87696-B578-440B-9752-9EF378393F5A}"/>
                  </a:ext>
                </a:extLst>
              </p:cNvPr>
              <p:cNvSpPr txBox="1"/>
              <p:nvPr/>
            </p:nvSpPr>
            <p:spPr>
              <a:xfrm>
                <a:off x="1084252" y="2583114"/>
                <a:ext cx="773368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0" i="0" dirty="0">
                    <a:solidFill>
                      <a:srgbClr val="222222"/>
                    </a:solidFill>
                    <a:effectLst/>
                  </a:rPr>
                  <a:t>g can be applied to the estimate of </a:t>
                </a:r>
                <a:r>
                  <a:rPr lang="en-US" altLang="ko-KR" sz="1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𝑖𝑛h𝑜𝑚</m:t>
                        </m:r>
                      </m:sub>
                    </m:sSub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E87696-B578-440B-9752-9EF378393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52" y="2583114"/>
                <a:ext cx="7733685" cy="338554"/>
              </a:xfrm>
              <a:prstGeom prst="rect">
                <a:avLst/>
              </a:prstGeom>
              <a:blipFill>
                <a:blip r:embed="rId6"/>
                <a:stretch>
                  <a:fillRect l="-315"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그림 35">
            <a:extLst>
              <a:ext uri="{FF2B5EF4-FFF2-40B4-BE49-F238E27FC236}">
                <a16:creationId xmlns:a16="http://schemas.microsoft.com/office/drawing/2014/main" id="{1390A9A5-3525-4E4E-B6EE-0D42F0387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7983" y="2980587"/>
            <a:ext cx="5148724" cy="1031075"/>
          </a:xfrm>
          <a:prstGeom prst="rect">
            <a:avLst/>
          </a:prstGeom>
        </p:spPr>
      </p:pic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E866B907-1B61-4C22-9C92-D1DB63A4DB3D}"/>
              </a:ext>
            </a:extLst>
          </p:cNvPr>
          <p:cNvSpPr/>
          <p:nvPr/>
        </p:nvSpPr>
        <p:spPr>
          <a:xfrm>
            <a:off x="7167716" y="5250426"/>
            <a:ext cx="287594" cy="199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780B128-F7F7-4723-8815-A86F4D6AD532}"/>
              </a:ext>
            </a:extLst>
          </p:cNvPr>
          <p:cNvGrpSpPr/>
          <p:nvPr/>
        </p:nvGrpSpPr>
        <p:grpSpPr>
          <a:xfrm>
            <a:off x="716894" y="4151493"/>
            <a:ext cx="6486623" cy="2384151"/>
            <a:chOff x="694771" y="4313078"/>
            <a:chExt cx="6486623" cy="2384151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3489A2DE-3387-4A2A-B7E7-0F3D2A7B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4771" y="4313078"/>
              <a:ext cx="3123794" cy="2145221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EA6FD197-F4D4-422F-B90A-DEBCAC8D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8565" y="4313078"/>
              <a:ext cx="3123795" cy="212254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E098D3-19AD-44BD-A7F5-D38F272F452B}"/>
                </a:ext>
              </a:extLst>
            </p:cNvPr>
            <p:cNvSpPr txBox="1"/>
            <p:nvPr/>
          </p:nvSpPr>
          <p:spPr>
            <a:xfrm>
              <a:off x="1086624" y="6435619"/>
              <a:ext cx="609477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100" b="0" i="0" dirty="0">
                  <a:solidFill>
                    <a:srgbClr val="222222"/>
                  </a:solidFill>
                  <a:effectLst/>
                </a:rPr>
                <a:t>Figure 11.31: Estimate of the pair correlation function, the </a:t>
              </a:r>
              <a:r>
                <a:rPr lang="en-US" altLang="ko-KR" sz="1100" dirty="0">
                  <a:solidFill>
                    <a:srgbClr val="222222"/>
                  </a:solidFill>
                </a:rPr>
                <a:t>above e</a:t>
              </a:r>
              <a:r>
                <a:rPr lang="en-US" altLang="ko-KR" sz="1100" b="0" i="0" dirty="0">
                  <a:solidFill>
                    <a:srgbClr val="222222"/>
                  </a:solidFill>
                  <a:effectLst/>
                </a:rPr>
                <a:t>quation, of the T cell pattern.</a:t>
              </a:r>
              <a:endParaRPr lang="ko-KR" altLang="en-US" sz="1100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D621119-CF25-4213-A42E-120C51D036CC}"/>
              </a:ext>
            </a:extLst>
          </p:cNvPr>
          <p:cNvSpPr txBox="1"/>
          <p:nvPr/>
        </p:nvSpPr>
        <p:spPr>
          <a:xfrm>
            <a:off x="7518173" y="6280620"/>
            <a:ext cx="40512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Figure 11.32: right panel of Figure 11.31, but with denser sampling.</a:t>
            </a:r>
            <a:endParaRPr lang="ko-KR" altLang="en-US" sz="1100" dirty="0"/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FB3BBFAD-4A5D-4651-BA24-C17FE45CF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0637" y="4151493"/>
            <a:ext cx="3206846" cy="22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38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11.18 Summary of this chapter</a:t>
            </a:r>
            <a:endParaRPr lang="de-DE" sz="2000" dirty="0"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32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21675B-ED78-4C70-A7BC-122753F57CDE}"/>
              </a:ext>
            </a:extLst>
          </p:cNvPr>
          <p:cNvSpPr txBox="1"/>
          <p:nvPr/>
        </p:nvSpPr>
        <p:spPr>
          <a:xfrm>
            <a:off x="278130" y="964627"/>
            <a:ext cx="1135441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We learned to work with image data in R. </a:t>
            </a:r>
            <a:r>
              <a:rPr lang="en-US" altLang="ko-KR" sz="1600" b="1" dirty="0"/>
              <a:t>Images are basically just arrays</a:t>
            </a:r>
            <a:r>
              <a:rPr lang="en-US" altLang="ko-KR" sz="1600" dirty="0"/>
              <a:t>, and we can use familiar idioms to manipulate them. We can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/>
              <a:t>extract quantitative features </a:t>
            </a:r>
            <a:r>
              <a:rPr lang="en-US" altLang="ko-KR" sz="1600" dirty="0"/>
              <a:t>from images, and then many of the analytical questions are not unlike those with other high-throughput data: we summarize the features into statistics such as means and variances, do hypothesis testing for differences between conditions, perform analysis of variance, apply dimension reduction, clustering and classification.</a:t>
            </a:r>
          </a:p>
          <a:p>
            <a:endParaRPr lang="en-US" altLang="ko-KR" sz="1600" dirty="0"/>
          </a:p>
          <a:p>
            <a:r>
              <a:rPr lang="en-US" altLang="ko-KR" sz="1600" dirty="0"/>
              <a:t>Often we want to </a:t>
            </a:r>
            <a:r>
              <a:rPr lang="en-US" altLang="ko-KR" sz="1600" b="1" dirty="0"/>
              <a:t>compute such quantitative features </a:t>
            </a:r>
            <a:r>
              <a:rPr lang="en-US" altLang="ko-KR" sz="1600" dirty="0"/>
              <a:t>not on the whole image, but </a:t>
            </a:r>
            <a:r>
              <a:rPr lang="en-US" altLang="ko-KR" sz="1600" b="1" dirty="0"/>
              <a:t>for individual objects</a:t>
            </a:r>
            <a:r>
              <a:rPr lang="en-US" altLang="ko-KR" sz="1600" dirty="0"/>
              <a:t> shown in the image, and then we need to </a:t>
            </a:r>
            <a:r>
              <a:rPr lang="en-US" altLang="ko-KR" sz="1600" b="1" dirty="0"/>
              <a:t>first segment </a:t>
            </a:r>
            <a:r>
              <a:rPr lang="en-US" altLang="ko-KR" sz="1600" dirty="0"/>
              <a:t>the image to demarcate the boundaries of the objects of interest. We saw how to do this for images of nuclei and cells.</a:t>
            </a:r>
          </a:p>
          <a:p>
            <a:endParaRPr lang="en-US" altLang="ko-KR" sz="1600" dirty="0"/>
          </a:p>
          <a:p>
            <a:r>
              <a:rPr lang="en-US" altLang="ko-KR" sz="1600" dirty="0"/>
              <a:t>When the interest is on </a:t>
            </a:r>
            <a:r>
              <a:rPr lang="en-US" altLang="ko-KR" sz="1600" b="1" dirty="0"/>
              <a:t>the positions of the objects </a:t>
            </a:r>
            <a:r>
              <a:rPr lang="en-US" altLang="ko-KR" sz="1600" dirty="0"/>
              <a:t>and how these </a:t>
            </a:r>
            <a:r>
              <a:rPr lang="en-US" altLang="ko-KR" sz="1600" b="1" dirty="0"/>
              <a:t>positions relate to each other</a:t>
            </a:r>
            <a:r>
              <a:rPr lang="en-US" altLang="ko-KR" sz="1600" dirty="0"/>
              <a:t>, we enter the realm of spatial statistics. We have explored some of the functionality of the </a:t>
            </a:r>
            <a:r>
              <a:rPr lang="en-US" altLang="ko-KR" sz="1600" dirty="0" err="1"/>
              <a:t>spatstat</a:t>
            </a:r>
            <a:r>
              <a:rPr lang="en-US" altLang="ko-KR" sz="1600" dirty="0"/>
              <a:t> package, have encountered the point process class, and we learned some of the specific diagnostic statistics used for point patterns, like Ripley’s K function.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1935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11.2-3 Loading and displaying images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4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1A58B010-D8AD-483E-9981-A9A99CEAA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3612494"/>
            <a:ext cx="3481164" cy="246459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B2298EF-2FF2-43D5-8031-3F4930CC1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579" y="3619637"/>
            <a:ext cx="2165366" cy="21592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62D3FD7-DF65-43DC-B3EA-12EEC74DC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819" y="3619637"/>
            <a:ext cx="2165367" cy="213822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553BB26-244E-49B4-AD16-F389D7BCD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4060" y="3612494"/>
            <a:ext cx="2144281" cy="213822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E17516D-86C6-4A17-8359-01C6DC61B4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7596"/>
          <a:stretch/>
        </p:blipFill>
        <p:spPr>
          <a:xfrm>
            <a:off x="821530" y="2038130"/>
            <a:ext cx="7077075" cy="112807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50B86BE-99D3-4632-B4D2-1CD9D0222C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3198"/>
          <a:stretch/>
        </p:blipFill>
        <p:spPr>
          <a:xfrm>
            <a:off x="821532" y="878461"/>
            <a:ext cx="7077075" cy="10074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4DEBD5-FEF7-42A4-8BD2-67557D3A50EC}"/>
              </a:ext>
            </a:extLst>
          </p:cNvPr>
          <p:cNvSpPr txBox="1"/>
          <p:nvPr/>
        </p:nvSpPr>
        <p:spPr>
          <a:xfrm>
            <a:off x="407189" y="3612494"/>
            <a:ext cx="23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5DFA82-7308-44F8-AC88-0732963AD47B}"/>
              </a:ext>
            </a:extLst>
          </p:cNvPr>
          <p:cNvSpPr txBox="1"/>
          <p:nvPr/>
        </p:nvSpPr>
        <p:spPr>
          <a:xfrm>
            <a:off x="4463039" y="3631682"/>
            <a:ext cx="23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44B3C3-72A4-4D8A-B1EF-958C5A8AC858}"/>
              </a:ext>
            </a:extLst>
          </p:cNvPr>
          <p:cNvSpPr txBox="1"/>
          <p:nvPr/>
        </p:nvSpPr>
        <p:spPr>
          <a:xfrm>
            <a:off x="9894194" y="3275111"/>
            <a:ext cx="2030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solidFill>
                  <a:srgbClr val="222222"/>
                </a:solidFill>
                <a:latin typeface="SourceSansPro-Regular"/>
              </a:rPr>
              <a:t>display ‘</a:t>
            </a:r>
            <a:r>
              <a:rPr lang="en-US" altLang="ko-KR" sz="1400" b="0" i="0" u="none" strike="noStrike" baseline="0" dirty="0" err="1">
                <a:solidFill>
                  <a:srgbClr val="222222"/>
                </a:solidFill>
                <a:latin typeface="SECCutiveMono-Regular"/>
              </a:rPr>
              <a:t>nuc</a:t>
            </a:r>
            <a:r>
              <a:rPr lang="en-US" altLang="ko-KR" sz="1400" b="0" i="0" u="none" strike="noStrike" baseline="0" dirty="0">
                <a:solidFill>
                  <a:srgbClr val="222222"/>
                </a:solidFill>
                <a:latin typeface="SECCutiveMono-Regular"/>
              </a:rPr>
              <a:t>’ </a:t>
            </a:r>
            <a:r>
              <a:rPr lang="en-US" altLang="ko-KR" sz="1400" b="0" i="0" u="none" strike="noStrike" baseline="0" dirty="0">
                <a:solidFill>
                  <a:srgbClr val="222222"/>
                </a:solidFill>
                <a:latin typeface="SourceSansPro-Regular"/>
              </a:rPr>
              <a:t>directly?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8280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11.4 How are images stored in R?</a:t>
            </a:r>
            <a:endParaRPr lang="de-DE" sz="2000" dirty="0"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5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0BA82C54-56EC-42E9-B807-069D9F6C9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94" y="2948083"/>
            <a:ext cx="5691188" cy="278036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0881EA6-7FF3-4786-9ABD-3EB0594B2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094" y="1510085"/>
            <a:ext cx="1323975" cy="100965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B5ECD0E-7072-4625-8879-3DB4A2B255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"/>
          <a:stretch/>
        </p:blipFill>
        <p:spPr>
          <a:xfrm>
            <a:off x="422031" y="1104896"/>
            <a:ext cx="4046146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11.4 How are images stored in R?</a:t>
            </a:r>
            <a:endParaRPr lang="de-DE" sz="2000" dirty="0"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6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BD02219F-8521-4A5B-903C-67DF5BB4F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07" y="1053098"/>
            <a:ext cx="4521053" cy="251417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8E4C5D5-5816-4202-851D-8FCE76ECD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"/>
          <a:stretch/>
        </p:blipFill>
        <p:spPr>
          <a:xfrm>
            <a:off x="422031" y="1104896"/>
            <a:ext cx="4046146" cy="31146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234A8E4-FE98-4416-AEBE-D6C6BF23A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375" y="3749186"/>
            <a:ext cx="4914900" cy="28765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7E069A9-8654-4631-97BF-436735790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78" y="6011545"/>
            <a:ext cx="33813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11.4 How are images stored in R?</a:t>
            </a:r>
            <a:endParaRPr lang="de-DE" sz="2000" dirty="0"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7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08A18150-0196-40B7-9F1C-DEF67641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17" y="918689"/>
            <a:ext cx="5391150" cy="47053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4298E4D-6AFD-4EA9-B4A2-F410C2A5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"/>
          <a:stretch/>
        </p:blipFill>
        <p:spPr>
          <a:xfrm>
            <a:off x="422031" y="1104896"/>
            <a:ext cx="4046146" cy="311467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A41C41C-C44F-4390-B228-99B406209F9B}"/>
              </a:ext>
            </a:extLst>
          </p:cNvPr>
          <p:cNvSpPr/>
          <p:nvPr/>
        </p:nvSpPr>
        <p:spPr>
          <a:xfrm>
            <a:off x="7259444" y="1594624"/>
            <a:ext cx="144966" cy="178420"/>
          </a:xfrm>
          <a:prstGeom prst="rect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E96FB6-BF60-430F-9D3A-07267FB33717}"/>
              </a:ext>
            </a:extLst>
          </p:cNvPr>
          <p:cNvSpPr/>
          <p:nvPr/>
        </p:nvSpPr>
        <p:spPr>
          <a:xfrm>
            <a:off x="7181386" y="3746809"/>
            <a:ext cx="144966" cy="178420"/>
          </a:xfrm>
          <a:prstGeom prst="rect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753E9E6-A6FC-454F-A916-F59558F6C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31" y="6289164"/>
            <a:ext cx="3381375" cy="333375"/>
          </a:xfrm>
          <a:prstGeom prst="rect">
            <a:avLst/>
          </a:prstGeom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3D84F941-7619-4438-88CB-348FB93019A5}"/>
              </a:ext>
            </a:extLst>
          </p:cNvPr>
          <p:cNvSpPr txBox="1">
            <a:spLocks/>
          </p:cNvSpPr>
          <p:nvPr/>
        </p:nvSpPr>
        <p:spPr>
          <a:xfrm>
            <a:off x="422031" y="5603718"/>
            <a:ext cx="9345930" cy="590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latin typeface="+mn-lt"/>
              </a:rPr>
              <a:t>11.5 Writing images to file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89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11.6 Manipulating images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8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483F60CC-3545-430D-A155-F73F2E46A951}"/>
              </a:ext>
            </a:extLst>
          </p:cNvPr>
          <p:cNvGrpSpPr/>
          <p:nvPr/>
        </p:nvGrpSpPr>
        <p:grpSpPr>
          <a:xfrm>
            <a:off x="592719" y="1675687"/>
            <a:ext cx="10619924" cy="2775392"/>
            <a:chOff x="455000" y="878461"/>
            <a:chExt cx="10619924" cy="2775392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A1A7EDA3-E6DD-4926-A0B2-F77702903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284" y="2071095"/>
              <a:ext cx="2248883" cy="1565678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A858E7F1-CE04-4152-96FC-06FA139B9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6766" y="2071095"/>
              <a:ext cx="2254577" cy="1559985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6EA11784-A479-4AA3-9697-7A637421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8424" y="2071095"/>
              <a:ext cx="2243191" cy="1559985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13D8C45-750C-41C4-B5E2-4623DA3C6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1734" y="2071094"/>
              <a:ext cx="2243190" cy="1582759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52F06EBC-1E39-40BE-B4CA-D1C7445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000" y="878461"/>
              <a:ext cx="4918731" cy="9775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474791-CD4C-4B5B-88C0-A0E224D8C267}"/>
              </a:ext>
            </a:extLst>
          </p:cNvPr>
          <p:cNvSpPr txBox="1"/>
          <p:nvPr/>
        </p:nvSpPr>
        <p:spPr>
          <a:xfrm>
            <a:off x="278130" y="876925"/>
            <a:ext cx="1093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Images are stored as arrays of numbers in R </a:t>
            </a:r>
            <a:r>
              <a:rPr lang="en-US" altLang="ko-KR" sz="1600" dirty="0">
                <a:ea typeface="맑은 고딕" panose="020B0503020000020004" pitchFamily="50" charset="-127"/>
              </a:rPr>
              <a:t>⇒ method of manipulating images becomes ‘simple algebra’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we can take our original image and flip the bright areas to dark and vice versa by multiplying the image with -1</a:t>
            </a:r>
            <a:endParaRPr lang="ko-KR" alt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78174-2B12-4F64-A0FD-0E4303BA18F3}"/>
              </a:ext>
            </a:extLst>
          </p:cNvPr>
          <p:cNvSpPr txBox="1"/>
          <p:nvPr/>
        </p:nvSpPr>
        <p:spPr>
          <a:xfrm>
            <a:off x="1806314" y="4428306"/>
            <a:ext cx="90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original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A2684-C82A-4CA1-A6D0-EA9530496107}"/>
              </a:ext>
            </a:extLst>
          </p:cNvPr>
          <p:cNvSpPr txBox="1"/>
          <p:nvPr/>
        </p:nvSpPr>
        <p:spPr>
          <a:xfrm>
            <a:off x="4604545" y="4451079"/>
            <a:ext cx="90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flip</a:t>
            </a:r>
            <a:endParaRPr lang="ko-KR" alt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DA7DC1-BA99-4533-9391-116C9EBA22D5}"/>
              </a:ext>
            </a:extLst>
          </p:cNvPr>
          <p:cNvSpPr txBox="1"/>
          <p:nvPr/>
        </p:nvSpPr>
        <p:spPr>
          <a:xfrm>
            <a:off x="6680552" y="4457176"/>
            <a:ext cx="165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adjust the contrast </a:t>
            </a:r>
          </a:p>
          <a:p>
            <a:pPr algn="ctr"/>
            <a:r>
              <a:rPr lang="en-US" altLang="ko-KR" sz="1400" dirty="0"/>
              <a:t>(multiplication)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63DDD-272F-4505-9501-28FF340C3F28}"/>
              </a:ext>
            </a:extLst>
          </p:cNvPr>
          <p:cNvSpPr txBox="1"/>
          <p:nvPr/>
        </p:nvSpPr>
        <p:spPr>
          <a:xfrm>
            <a:off x="9065504" y="4457176"/>
            <a:ext cx="205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adjust the gamma-factor</a:t>
            </a:r>
          </a:p>
          <a:p>
            <a:pPr algn="ctr"/>
            <a:r>
              <a:rPr lang="en-US" altLang="ko-KR" sz="1400" dirty="0"/>
              <a:t>(exponentiation)</a:t>
            </a:r>
            <a:endParaRPr lang="ko-KR" altLang="en-US" sz="1400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E31CA27-1858-42D5-9A19-72FC59FE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361" y="1780720"/>
            <a:ext cx="5511450" cy="276999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ko-KR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* provides a more flexible interface to the </a:t>
            </a:r>
            <a:r>
              <a:rPr lang="en-US" altLang="ko-KR" sz="1200" dirty="0">
                <a:solidFill>
                  <a:schemeClr val="accent2"/>
                </a:solidFill>
                <a:latin typeface="+mn-lt"/>
              </a:rPr>
              <a:t>scaling</a:t>
            </a:r>
            <a:r>
              <a:rPr lang="en-US" altLang="ko-KR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of images.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881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130" y="135730"/>
            <a:ext cx="9345930" cy="59055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n-lt"/>
              </a:rPr>
              <a:t>11.6 Manipulating images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44000" y="6344920"/>
            <a:ext cx="2743200" cy="365125"/>
          </a:xfrm>
        </p:spPr>
        <p:txBody>
          <a:bodyPr/>
          <a:lstStyle/>
          <a:p>
            <a:fld id="{0EDE4F54-44B7-4B83-8052-2C0BE3EB0DD3}" type="slidenum">
              <a:rPr lang="de-DE" sz="1600" smtClean="0"/>
              <a:t>9</a:t>
            </a:fld>
            <a:endParaRPr lang="de-DE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14519"/>
            <a:ext cx="1438003" cy="39623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278130" y="662937"/>
            <a:ext cx="1160907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그림 48">
            <a:extLst>
              <a:ext uri="{FF2B5EF4-FFF2-40B4-BE49-F238E27FC236}">
                <a16:creationId xmlns:a16="http://schemas.microsoft.com/office/drawing/2014/main" id="{EACAA873-057B-4535-AE1C-0CBBAD99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925" y="1324190"/>
            <a:ext cx="2065740" cy="1385333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BB8AF109-5F71-4418-A57F-1673FD3C8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35" y="1276884"/>
            <a:ext cx="2978055" cy="8289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9030AF-63CA-4608-AAA6-21BF46BDDE7F}"/>
              </a:ext>
            </a:extLst>
          </p:cNvPr>
          <p:cNvSpPr txBox="1"/>
          <p:nvPr/>
        </p:nvSpPr>
        <p:spPr>
          <a:xfrm>
            <a:off x="278130" y="876925"/>
            <a:ext cx="1093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Further manipulating images with matrix operations </a:t>
            </a:r>
            <a:endParaRPr lang="ko-KR" altLang="en-US" sz="16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DE82D6F-93AC-46DC-8F9B-F2D99ED93A76}"/>
              </a:ext>
            </a:extLst>
          </p:cNvPr>
          <p:cNvGrpSpPr/>
          <p:nvPr/>
        </p:nvGrpSpPr>
        <p:grpSpPr>
          <a:xfrm>
            <a:off x="889276" y="2757485"/>
            <a:ext cx="9927662" cy="3952560"/>
            <a:chOff x="806830" y="2652988"/>
            <a:chExt cx="9927662" cy="3952560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F91E8E11-876A-463F-AC3D-AB2093B16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571" y="3021404"/>
              <a:ext cx="1909921" cy="2607609"/>
            </a:xfrm>
            <a:prstGeom prst="rect">
              <a:avLst/>
            </a:prstGeom>
          </p:spPr>
        </p:pic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17773300-243B-4F0A-9C17-17128D2D0BAC}"/>
                </a:ext>
              </a:extLst>
            </p:cNvPr>
            <p:cNvGrpSpPr/>
            <p:nvPr/>
          </p:nvGrpSpPr>
          <p:grpSpPr>
            <a:xfrm>
              <a:off x="806830" y="2652988"/>
              <a:ext cx="7925651" cy="3952560"/>
              <a:chOff x="604463" y="2614951"/>
              <a:chExt cx="7925651" cy="395256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26350E1-B6C2-46F6-B242-6B972D11E70C}"/>
                  </a:ext>
                </a:extLst>
              </p:cNvPr>
              <p:cNvSpPr txBox="1"/>
              <p:nvPr/>
            </p:nvSpPr>
            <p:spPr>
              <a:xfrm>
                <a:off x="5058120" y="4784923"/>
                <a:ext cx="1179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/>
                  <a:t>&lt; 0.5      </a:t>
                </a:r>
                <a:endParaRPr lang="ko-KR" altLang="en-US" sz="1200" dirty="0"/>
              </a:p>
            </p:txBody>
          </p:sp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D7017C86-5D34-4E63-B374-97C1EABD571E}"/>
                  </a:ext>
                </a:extLst>
              </p:cNvPr>
              <p:cNvGrpSpPr/>
              <p:nvPr/>
            </p:nvGrpSpPr>
            <p:grpSpPr>
              <a:xfrm>
                <a:off x="604463" y="2614951"/>
                <a:ext cx="7925651" cy="3952560"/>
                <a:chOff x="604463" y="2614951"/>
                <a:chExt cx="7925651" cy="3952560"/>
              </a:xfrm>
            </p:grpSpPr>
            <p:pic>
              <p:nvPicPr>
                <p:cNvPr id="47" name="그림 46">
                  <a:extLst>
                    <a:ext uri="{FF2B5EF4-FFF2-40B4-BE49-F238E27FC236}">
                      <a16:creationId xmlns:a16="http://schemas.microsoft.com/office/drawing/2014/main" id="{BBEEE16C-9557-4A90-BBED-E0173E38A0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26296" y="5028254"/>
                  <a:ext cx="2126677" cy="1539257"/>
                </a:xfrm>
                <a:prstGeom prst="rect">
                  <a:avLst/>
                </a:prstGeom>
              </p:spPr>
            </p:pic>
            <p:grpSp>
              <p:nvGrpSpPr>
                <p:cNvPr id="4" name="그룹 3">
                  <a:extLst>
                    <a:ext uri="{FF2B5EF4-FFF2-40B4-BE49-F238E27FC236}">
                      <a16:creationId xmlns:a16="http://schemas.microsoft.com/office/drawing/2014/main" id="{70E123CD-D254-4B39-B4AD-F6664C2ECC0C}"/>
                    </a:ext>
                  </a:extLst>
                </p:cNvPr>
                <p:cNvGrpSpPr/>
                <p:nvPr/>
              </p:nvGrpSpPr>
              <p:grpSpPr>
                <a:xfrm>
                  <a:off x="604463" y="2614951"/>
                  <a:ext cx="7925651" cy="2462519"/>
                  <a:chOff x="545199" y="3368361"/>
                  <a:chExt cx="7925651" cy="2462519"/>
                </a:xfrm>
              </p:grpSpPr>
              <p:pic>
                <p:nvPicPr>
                  <p:cNvPr id="35" name="그림 34">
                    <a:extLst>
                      <a:ext uri="{FF2B5EF4-FFF2-40B4-BE49-F238E27FC236}">
                        <a16:creationId xmlns:a16="http://schemas.microsoft.com/office/drawing/2014/main" id="{A79BC2C3-FC76-45C6-B128-1764AE5D8C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975336" y="4023524"/>
                    <a:ext cx="2126677" cy="1520601"/>
                  </a:xfrm>
                  <a:prstGeom prst="rect">
                    <a:avLst/>
                  </a:prstGeom>
                </p:spPr>
              </p:pic>
              <p:pic>
                <p:nvPicPr>
                  <p:cNvPr id="37" name="그림 36">
                    <a:extLst>
                      <a:ext uri="{FF2B5EF4-FFF2-40B4-BE49-F238E27FC236}">
                        <a16:creationId xmlns:a16="http://schemas.microsoft.com/office/drawing/2014/main" id="{23E9B0B7-32B9-4217-BF17-85CBF3F1DC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167032" y="4034694"/>
                    <a:ext cx="2132088" cy="1482721"/>
                  </a:xfrm>
                  <a:prstGeom prst="rect">
                    <a:avLst/>
                  </a:prstGeom>
                </p:spPr>
              </p:pic>
              <p:pic>
                <p:nvPicPr>
                  <p:cNvPr id="39" name="그림 38">
                    <a:extLst>
                      <a:ext uri="{FF2B5EF4-FFF2-40B4-BE49-F238E27FC236}">
                        <a16:creationId xmlns:a16="http://schemas.microsoft.com/office/drawing/2014/main" id="{52B606B2-4F48-4B47-B0E1-5E6A0AAE65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327940" y="4023524"/>
                    <a:ext cx="2142910" cy="1515189"/>
                  </a:xfrm>
                  <a:prstGeom prst="rect">
                    <a:avLst/>
                  </a:prstGeom>
                </p:spPr>
              </p:pic>
              <p:grpSp>
                <p:nvGrpSpPr>
                  <p:cNvPr id="3" name="그룹 2">
                    <a:extLst>
                      <a:ext uri="{FF2B5EF4-FFF2-40B4-BE49-F238E27FC236}">
                        <a16:creationId xmlns:a16="http://schemas.microsoft.com/office/drawing/2014/main" id="{9B85FB26-7104-4C23-AFB2-7E4092F6C776}"/>
                      </a:ext>
                    </a:extLst>
                  </p:cNvPr>
                  <p:cNvGrpSpPr/>
                  <p:nvPr/>
                </p:nvGrpSpPr>
                <p:grpSpPr>
                  <a:xfrm>
                    <a:off x="545199" y="3368361"/>
                    <a:ext cx="7310724" cy="2462519"/>
                    <a:chOff x="620270" y="3937408"/>
                    <a:chExt cx="7310724" cy="2462519"/>
                  </a:xfrm>
                </p:grpSpPr>
                <p:pic>
                  <p:nvPicPr>
                    <p:cNvPr id="33" name="그림 32">
                      <a:extLst>
                        <a:ext uri="{FF2B5EF4-FFF2-40B4-BE49-F238E27FC236}">
                          <a16:creationId xmlns:a16="http://schemas.microsoft.com/office/drawing/2014/main" id="{A170DEB6-4746-471D-B7A7-2EF8E999935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620270" y="4250160"/>
                      <a:ext cx="1229465" cy="214976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3F71FA05-8DDB-439A-B3B3-F5142C1C9F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69250" y="4305824"/>
                      <a:ext cx="49617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200" dirty="0"/>
                        <a:t>&gt; 0.8  		       &gt; 0.5  		                  &gt; 0.3     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6922CC61-EC7B-4245-819B-066C98BA5B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8689" y="3937408"/>
                      <a:ext cx="95876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dirty="0"/>
                        <a:t>crop</a:t>
                      </a:r>
                      <a:endParaRPr lang="ko-KR" altLang="en-US" sz="1400" dirty="0"/>
                    </a:p>
                  </p:txBody>
                </p:sp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5AD6DC4E-AD9F-4F4B-A9A2-E8AFDAC851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76949" y="3977129"/>
                      <a:ext cx="133575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dirty="0"/>
                        <a:t>threshold</a:t>
                      </a:r>
                      <a:endParaRPr lang="ko-KR" altLang="en-US" sz="1400" dirty="0"/>
                    </a:p>
                  </p:txBody>
                </p:sp>
              </p:grpSp>
            </p:grp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01F79D-064B-4203-A70B-214715E3722C}"/>
                </a:ext>
              </a:extLst>
            </p:cNvPr>
            <p:cNvSpPr txBox="1"/>
            <p:nvPr/>
          </p:nvSpPr>
          <p:spPr>
            <a:xfrm>
              <a:off x="9239914" y="2713627"/>
              <a:ext cx="1335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transpose</a:t>
              </a:r>
              <a:endParaRPr lang="ko-KR" altLang="en-US" sz="14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19A046-6505-4279-A6BE-25F3F43760CC}"/>
              </a:ext>
            </a:extLst>
          </p:cNvPr>
          <p:cNvSpPr/>
          <p:nvPr/>
        </p:nvSpPr>
        <p:spPr>
          <a:xfrm>
            <a:off x="4841823" y="1620312"/>
            <a:ext cx="382249" cy="62700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41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미팅_저널_템플릿.pptx" id="{883114CD-FE93-43B1-8F9E-5514F5D8C396}" vid="{A3970218-5D83-4511-9F2D-D1AD05D652A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미팅_저널_템플릿</Template>
  <TotalTime>2116</TotalTime>
  <Words>3232</Words>
  <Application>Microsoft Office PowerPoint</Application>
  <PresentationFormat>와이드스크린</PresentationFormat>
  <Paragraphs>351</Paragraphs>
  <Slides>32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7" baseType="lpstr">
      <vt:lpstr>Apple SD Gothic Neo</vt:lpstr>
      <vt:lpstr>MJXc-TeX-main-R</vt:lpstr>
      <vt:lpstr>MJXc-TeX-math-I</vt:lpstr>
      <vt:lpstr>SECCutiveMono-Regular</vt:lpstr>
      <vt:lpstr>SourceSansPro-Regular</vt:lpstr>
      <vt:lpstr>Gulim</vt:lpstr>
      <vt:lpstr>맑은 고딕</vt:lpstr>
      <vt:lpstr>Arial</vt:lpstr>
      <vt:lpstr>Calibri</vt:lpstr>
      <vt:lpstr>Calibri Light</vt:lpstr>
      <vt:lpstr>Cambria Math</vt:lpstr>
      <vt:lpstr>Roboto</vt:lpstr>
      <vt:lpstr>Source Sans Pro</vt:lpstr>
      <vt:lpstr>Utsaah</vt:lpstr>
      <vt:lpstr>Office 테마</vt:lpstr>
      <vt:lpstr>11 Image data</vt:lpstr>
      <vt:lpstr>Working with images</vt:lpstr>
      <vt:lpstr>11.2-3 Loading and displaying images</vt:lpstr>
      <vt:lpstr>11.2-3 Loading and displaying images</vt:lpstr>
      <vt:lpstr>11.4 How are images stored in R?</vt:lpstr>
      <vt:lpstr>11.4 How are images stored in R?</vt:lpstr>
      <vt:lpstr>11.4 How are images stored in R?</vt:lpstr>
      <vt:lpstr>11.6 Manipulating images</vt:lpstr>
      <vt:lpstr>11.6 Manipulating images</vt:lpstr>
      <vt:lpstr>11.7 Spatial transformations</vt:lpstr>
      <vt:lpstr>11.8 Linear filters</vt:lpstr>
      <vt:lpstr>11.8 Linear filters</vt:lpstr>
      <vt:lpstr>11.8 Linear filters</vt:lpstr>
      <vt:lpstr>11.9 Adaptive thresholding</vt:lpstr>
      <vt:lpstr>11.10 Morphological operations on binary images</vt:lpstr>
      <vt:lpstr>11.11 Segmentation of a binary image into objects</vt:lpstr>
      <vt:lpstr>11.12 Voronoi tessellation</vt:lpstr>
      <vt:lpstr>11.12 Voronoi tessellation</vt:lpstr>
      <vt:lpstr>11.13 Segmenting the cell bodies</vt:lpstr>
      <vt:lpstr>11.13 Segmenting the cell bodies</vt:lpstr>
      <vt:lpstr>11.14 Feature extraction</vt:lpstr>
      <vt:lpstr>11.15 Spatial statistics: point processes</vt:lpstr>
      <vt:lpstr>11.15 Spatial statistics: point processes</vt:lpstr>
      <vt:lpstr>11.15 Spatial statistics: point processes</vt:lpstr>
      <vt:lpstr>11.15 Spatial statistics: point processes</vt:lpstr>
      <vt:lpstr>11.15 Spatial statistics: point processes</vt:lpstr>
      <vt:lpstr>11.16 First order effects: the intensity</vt:lpstr>
      <vt:lpstr>11.16 First order effects: the intensity</vt:lpstr>
      <vt:lpstr>11.17 Second order effects: spatial dependence</vt:lpstr>
      <vt:lpstr>11.17 Second order effects: spatial dependence</vt:lpstr>
      <vt:lpstr>11.17 Second order effects: spatial dependence</vt:lpstr>
      <vt:lpstr>11.18 Summary of this chapter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Image data</dc:title>
  <dc:creator>한지 김</dc:creator>
  <cp:lastModifiedBy>한지 김</cp:lastModifiedBy>
  <cp:revision>3</cp:revision>
  <dcterms:created xsi:type="dcterms:W3CDTF">2021-07-23T09:39:47Z</dcterms:created>
  <dcterms:modified xsi:type="dcterms:W3CDTF">2021-07-27T05:01:37Z</dcterms:modified>
</cp:coreProperties>
</file>