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69" r:id="rId12"/>
  </p:sldIdLst>
  <p:sldSz cx="12192000" cy="6858000"/>
  <p:notesSz cx="6858000" cy="9144000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11" d="100"/>
          <a:sy n="111" d="100"/>
        </p:scale>
        <p:origin x="6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F811-1179-FA4B-95D5-85C8939CC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B95E2-AEFE-E040-A8AB-472C65E8F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F7CC8-28F0-2040-A022-875A1D09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63F9-38C0-2B4F-82CC-30A53B41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4E7B-5ED6-1C44-88FC-B008C25D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1275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B45D2-CB63-D545-94BB-045F8C2D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4FA77-9A66-5D4B-A636-EBC334B9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F49D-CCF4-354F-A4E6-A3FD6036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5993-A322-464F-A376-CDD88830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E27B8-34B8-1A46-A9C7-BBD63B7E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6803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B407F-84B8-6B41-B255-C78DF1D03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1B5EB-C6EF-8941-89AB-5F32EE36D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48D0-B5C7-5A47-B2ED-D183AC24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F25A7-E75C-B242-99FE-6613B06D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D194-AB3E-9747-94A1-5B3019FE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44737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AC78-6656-7744-9DE6-7BC7AF08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CA19-5568-D040-B557-C011490E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3CC3-FD42-814C-9C9B-726D5D89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39ACE-215C-4E47-BCE5-81E90AFD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D853B-C5B7-AC49-81D3-9075E07E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3793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34AB-A805-7F41-AC0D-544C8AD1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B3E33-F07E-5442-8925-5026848B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908E3-4A37-D847-BF32-547C476C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84424-3449-8046-850C-4444E96A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51AF7-4B91-A74C-A6E0-CD60E9D6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8432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8FBC-7CC7-4E45-AA31-2BF05935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E2E7-B888-5545-93D7-5CD118E22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C8432-544E-584C-954A-EEFDBE557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3046B-720E-144E-AD9D-E4751BF8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3B766-24C1-F444-AD8C-5754436E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DA013-1238-224F-BAA4-C72EAD45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4413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1FF9-2563-6E4E-9052-EC61B8E1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6EA07-895F-7F49-8F3E-9A296284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391A3-3CB9-754B-9ABA-27CB9F7D7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CD9ED-1B23-D14A-AF3D-CCA42933C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D66CE-BF5B-DD4C-95B5-8C1118919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22872-6D9C-404A-B629-7730E983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E8455-849E-5949-AF5A-AB5F3189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1363C-FEA4-5744-B706-0FC541FD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37083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FD5C-20FD-AE4A-B9EE-1E8410E7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ADC85-57DB-624F-8C95-5A703BEE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FC734-20A7-0448-B3E6-32829107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B9F7F-B3CE-DC48-9EBB-6E94897D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777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B50D0-BABA-614B-9B59-7F942E64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15880-9121-4C44-B21B-A7CD75B7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E8DD-65E8-884F-BC89-28A53012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30374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E1E3-EA98-A34B-8B6A-177B91E1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2E87-08AA-7A42-8652-64C163D9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371B2-B673-5A4D-9167-45C903580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75B2-B99B-6747-AF7C-CAC13592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4400E-EE37-4049-BF93-84684430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517BA-8A18-4640-ABF1-70675175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915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4E9C-DA0D-0A41-8364-BBB1C17E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C5F6B-09B8-A446-99D7-F67597AD2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97AB1-60EC-034F-B629-08EA10D77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18B2D-8476-0A41-9FF3-84369B67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A4AC7-9B0C-A242-B145-A166B894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9D5C0-3901-794E-95F9-E7635F7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6366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B8374-5577-8B48-8E7B-A3C3F23E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E26C9-702F-8647-83A9-A9E715CAD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C3DAB-179A-C946-8B8F-460365437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8ACA-2FDA-8A42-BDD7-CCF92FD47C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AD8DA-8F79-0346-8A5D-CF24171E5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13F48-6F57-104F-9F05-F0F69893C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5ED2-ABD5-2A4D-952F-E1C31586CA4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886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658D-D59F-734E-8EAB-21330BD82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KR" dirty="0"/>
              <a:t>6 Testing </a:t>
            </a:r>
            <a:br>
              <a:rPr lang="en-KR" dirty="0"/>
            </a:br>
            <a:r>
              <a:rPr lang="en-KR" sz="3600" dirty="0"/>
              <a:t>(part 2 from 6-9)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E9764-507E-9343-A7C2-D896C4A48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R" dirty="0"/>
              <a:t>Jang-il Sohn</a:t>
            </a:r>
          </a:p>
          <a:p>
            <a:r>
              <a:rPr lang="en-KR" dirty="0"/>
              <a:t>Jul 21, 2021</a:t>
            </a:r>
          </a:p>
        </p:txBody>
      </p:sp>
    </p:spTree>
    <p:extLst>
      <p:ext uri="{BB962C8B-B14F-4D97-AF65-F5344CB8AC3E}">
        <p14:creationId xmlns:p14="http://schemas.microsoft.com/office/powerpoint/2010/main" val="248930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CF2746-2081-4745-B172-4D8E8C3F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9" y="477605"/>
            <a:ext cx="6442846" cy="4090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6D31B5-2E35-9A43-93C9-0B0DC170DB56}"/>
              </a:ext>
            </a:extLst>
          </p:cNvPr>
          <p:cNvSpPr txBox="1"/>
          <p:nvPr/>
        </p:nvSpPr>
        <p:spPr>
          <a:xfrm>
            <a:off x="810227" y="1197287"/>
            <a:ext cx="237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P-value is not enough…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EE029-2461-214F-AD42-850182C2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74" y="1566619"/>
            <a:ext cx="4809016" cy="4809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9C070-3D8A-5644-8F6A-B8706E417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68083"/>
            <a:ext cx="5289917" cy="5289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DBD61-5CEA-9E4B-8A4D-1A391EC541FF}"/>
              </a:ext>
            </a:extLst>
          </p:cNvPr>
          <p:cNvSpPr txBox="1"/>
          <p:nvPr/>
        </p:nvSpPr>
        <p:spPr>
          <a:xfrm>
            <a:off x="810227" y="923961"/>
            <a:ext cx="434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Testing power depends on expression levels.</a:t>
            </a:r>
          </a:p>
        </p:txBody>
      </p:sp>
    </p:spTree>
    <p:extLst>
      <p:ext uri="{BB962C8B-B14F-4D97-AF65-F5344CB8AC3E}">
        <p14:creationId xmlns:p14="http://schemas.microsoft.com/office/powerpoint/2010/main" val="171610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BDBB9-31C1-5343-8334-74A25CA9B3B0}"/>
              </a:ext>
            </a:extLst>
          </p:cNvPr>
          <p:cNvSpPr txBox="1"/>
          <p:nvPr/>
        </p:nvSpPr>
        <p:spPr>
          <a:xfrm>
            <a:off x="6765402" y="5679924"/>
            <a:ext cx="4982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Helvetica" pitchFamily="2" charset="0"/>
              </a:rPr>
              <a:t>Ignatiadis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, N., Klaus, B.,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Helvetica" pitchFamily="2" charset="0"/>
              </a:rPr>
              <a:t>Zaugg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, J. 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et al.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 Data-driven hypothesis weighting increases detection power in genome-scale multiple testing. 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Nat Methods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 </a:t>
            </a: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13, 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577–580 (2016). https://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Helvetica" pitchFamily="2" charset="0"/>
              </a:rPr>
              <a:t>doi.org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/10.1038/nmeth.3885</a:t>
            </a:r>
            <a:endParaRPr lang="en-KR" sz="1400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80FF8-3AEA-434A-A23F-D53E3392D0BA}"/>
              </a:ext>
            </a:extLst>
          </p:cNvPr>
          <p:cNvSpPr txBox="1"/>
          <p:nvPr/>
        </p:nvSpPr>
        <p:spPr>
          <a:xfrm>
            <a:off x="584521" y="5726464"/>
            <a:ext cx="4982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Helvetica" pitchFamily="2" charset="0"/>
              </a:rPr>
              <a:t>Bourgon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, Richard, Robert Gentleman, and Wolfgang Huber. "Independent filtering increases detection power for high-throughput experiments." 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Proceedings of the National Academy of Sciences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 107.21 (2010): 9546-9551.</a:t>
            </a:r>
            <a:endParaRPr lang="en-KR" sz="140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B484B-9420-9D4A-BE5B-51D5B549C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180" y="2184510"/>
            <a:ext cx="3376317" cy="3488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6362E-F770-544D-90EF-F8101C07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1" y="2223528"/>
            <a:ext cx="5265713" cy="1017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490CF-E736-A545-B8EB-268A92723041}"/>
              </a:ext>
            </a:extLst>
          </p:cNvPr>
          <p:cNvSpPr txBox="1"/>
          <p:nvPr/>
        </p:nvSpPr>
        <p:spPr>
          <a:xfrm>
            <a:off x="509286" y="1715547"/>
            <a:ext cx="289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chemeClr val="accent1"/>
                </a:solidFill>
              </a:rPr>
              <a:t>Independent filtering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43D25-0664-8945-A318-AC32EABEBA26}"/>
              </a:ext>
            </a:extLst>
          </p:cNvPr>
          <p:cNvSpPr txBox="1"/>
          <p:nvPr/>
        </p:nvSpPr>
        <p:spPr>
          <a:xfrm>
            <a:off x="6855738" y="1715547"/>
            <a:ext cx="461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chemeClr val="accent1"/>
                </a:solidFill>
              </a:rPr>
              <a:t>Independent hypothesis weighting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CF2746-2081-4745-B172-4D8E8C3F5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9" y="477605"/>
            <a:ext cx="6442846" cy="409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6C5C0-94A2-6847-9FC5-9AEE98D2D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59" y="3287435"/>
            <a:ext cx="3421036" cy="23924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6D31B5-2E35-9A43-93C9-0B0DC170DB56}"/>
              </a:ext>
            </a:extLst>
          </p:cNvPr>
          <p:cNvSpPr txBox="1"/>
          <p:nvPr/>
        </p:nvSpPr>
        <p:spPr>
          <a:xfrm>
            <a:off x="1157468" y="1099595"/>
            <a:ext cx="237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P-value is not enough…</a:t>
            </a:r>
          </a:p>
        </p:txBody>
      </p:sp>
    </p:spTree>
    <p:extLst>
      <p:ext uri="{BB962C8B-B14F-4D97-AF65-F5344CB8AC3E}">
        <p14:creationId xmlns:p14="http://schemas.microsoft.com/office/powerpoint/2010/main" val="199918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5342FE-21CC-0148-8338-E8A1BD6A465E}"/>
              </a:ext>
            </a:extLst>
          </p:cNvPr>
          <p:cNvSpPr txBox="1"/>
          <p:nvPr/>
        </p:nvSpPr>
        <p:spPr>
          <a:xfrm>
            <a:off x="836984" y="955885"/>
            <a:ext cx="547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expression measurements (gene-level counts) </a:t>
            </a:r>
          </a:p>
          <a:p>
            <a:r>
              <a:rPr lang="en-US" dirty="0"/>
              <a:t>four primary human airway smooth muscle cell lines </a:t>
            </a:r>
          </a:p>
          <a:p>
            <a:r>
              <a:rPr lang="en-US" dirty="0"/>
              <a:t>w/wo dexamethasone</a:t>
            </a:r>
            <a:endParaRPr lang="en-KR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8DE5A0-D163-2C49-AB55-52C54F6BA22B}"/>
              </a:ext>
            </a:extLst>
          </p:cNvPr>
          <p:cNvGrpSpPr/>
          <p:nvPr/>
        </p:nvGrpSpPr>
        <p:grpSpPr>
          <a:xfrm>
            <a:off x="6505903" y="62964"/>
            <a:ext cx="4532278" cy="2248696"/>
            <a:chOff x="1040524" y="1852474"/>
            <a:chExt cx="4532278" cy="22486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B8D3B9-8C39-D44D-AF85-96EA00E6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524" y="1916001"/>
              <a:ext cx="2229867" cy="21851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884B55-7709-0248-A022-EF6EB0BBA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6802" y="1852474"/>
              <a:ext cx="2286000" cy="22225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4CBA31-D39C-A943-B9EF-08800A3E5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2679" y="2248547"/>
              <a:ext cx="1342544" cy="862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D70AD4-32EC-5C46-BBAB-DD1FF2E08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2679" y="3288178"/>
              <a:ext cx="1463500" cy="558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EFBAA1-49B9-8C42-B925-F161A800F3B2}"/>
                </a:ext>
              </a:extLst>
            </p:cNvPr>
            <p:cNvSpPr/>
            <p:nvPr/>
          </p:nvSpPr>
          <p:spPr>
            <a:xfrm>
              <a:off x="4805172" y="2015245"/>
              <a:ext cx="651641" cy="2837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FA2F562-AE90-5B4C-B457-0A711B16679D}"/>
              </a:ext>
            </a:extLst>
          </p:cNvPr>
          <p:cNvSpPr txBox="1"/>
          <p:nvPr/>
        </p:nvSpPr>
        <p:spPr>
          <a:xfrm>
            <a:off x="836984" y="586553"/>
            <a:ext cx="203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/>
              <a:t>Airway dataset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B7C3FE-EDD9-8A43-A0D4-4D1834E68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84" y="2038509"/>
            <a:ext cx="5071110" cy="1173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9D900B-C494-604C-A626-73544054E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64" y="3420717"/>
            <a:ext cx="5189436" cy="27045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8028B-0A19-0947-AAF5-98D459DEB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903" y="3492980"/>
            <a:ext cx="5331901" cy="22146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79CD19-C867-C04C-BC44-08BDA8EE0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185" y="3264792"/>
            <a:ext cx="2412619" cy="3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C49209-A9FA-8B4E-A853-D0F032D7D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936" y="3864687"/>
            <a:ext cx="1635795" cy="430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36B20-7748-E34A-A935-35E0427D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8" y="459622"/>
            <a:ext cx="6136043" cy="1506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C3816B-943C-8A4D-9350-ED590C22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40" y="2158633"/>
            <a:ext cx="4371832" cy="4371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588CD0-1341-E240-B257-D87BAE344DEA}"/>
              </a:ext>
            </a:extLst>
          </p:cNvPr>
          <p:cNvSpPr txBox="1"/>
          <p:nvPr/>
        </p:nvSpPr>
        <p:spPr>
          <a:xfrm>
            <a:off x="4388570" y="45962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0C2497-859A-434B-979D-20C00907B61B}"/>
              </a:ext>
            </a:extLst>
          </p:cNvPr>
          <p:cNvCxnSpPr/>
          <p:nvPr/>
        </p:nvCxnSpPr>
        <p:spPr>
          <a:xfrm flipH="1">
            <a:off x="683062" y="977462"/>
            <a:ext cx="2827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4BD2D1-558E-2641-AF34-A121E7F10E95}"/>
              </a:ext>
            </a:extLst>
          </p:cNvPr>
          <p:cNvSpPr txBox="1"/>
          <p:nvPr/>
        </p:nvSpPr>
        <p:spPr>
          <a:xfrm>
            <a:off x="3510456" y="693683"/>
            <a:ext cx="175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dirty="0">
                <a:solidFill>
                  <a:srgbClr val="FF0000"/>
                </a:solidFill>
              </a:rPr>
              <a:t>1.129284 &gt;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9094C-FC3A-7547-95A3-CC3B733F56C7}"/>
              </a:ext>
            </a:extLst>
          </p:cNvPr>
          <p:cNvSpPr txBox="1"/>
          <p:nvPr/>
        </p:nvSpPr>
        <p:spPr>
          <a:xfrm>
            <a:off x="1037891" y="55197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945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576BB4-1B36-F74F-9B0E-6F56A2258E89}"/>
              </a:ext>
            </a:extLst>
          </p:cNvPr>
          <p:cNvSpPr txBox="1"/>
          <p:nvPr/>
        </p:nvSpPr>
        <p:spPr>
          <a:xfrm>
            <a:off x="386126" y="38241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4772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87BEC5-2847-BE49-A669-6BFCC571AE07}"/>
              </a:ext>
            </a:extLst>
          </p:cNvPr>
          <p:cNvCxnSpPr>
            <a:cxnSpLocks/>
          </p:cNvCxnSpPr>
          <p:nvPr/>
        </p:nvCxnSpPr>
        <p:spPr>
          <a:xfrm>
            <a:off x="1573615" y="5337544"/>
            <a:ext cx="0" cy="7336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DCCF40-8300-F049-857B-F026D79A283E}"/>
              </a:ext>
            </a:extLst>
          </p:cNvPr>
          <p:cNvCxnSpPr>
            <a:cxnSpLocks/>
          </p:cNvCxnSpPr>
          <p:nvPr/>
        </p:nvCxnSpPr>
        <p:spPr>
          <a:xfrm>
            <a:off x="1024267" y="2445488"/>
            <a:ext cx="0" cy="36257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9A2D94-DA16-FA4E-8F19-2429E58BB562}"/>
              </a:ext>
            </a:extLst>
          </p:cNvPr>
          <p:cNvSpPr txBox="1"/>
          <p:nvPr/>
        </p:nvSpPr>
        <p:spPr>
          <a:xfrm>
            <a:off x="5822847" y="6167545"/>
            <a:ext cx="3818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False discovery rate (FDR)</a:t>
            </a:r>
            <a:endParaRPr lang="en-KR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45793D-A8FE-4147-A8BE-02C814ED5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847" y="5414948"/>
            <a:ext cx="3967975" cy="8385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29300F-9849-0D43-BFB6-17B3E083B957}"/>
              </a:ext>
            </a:extLst>
          </p:cNvPr>
          <p:cNvSpPr txBox="1"/>
          <p:nvPr/>
        </p:nvSpPr>
        <p:spPr>
          <a:xfrm>
            <a:off x="9929067" y="537889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D807DA-4070-2348-B204-51AF6080327D}"/>
              </a:ext>
            </a:extLst>
          </p:cNvPr>
          <p:cNvSpPr/>
          <p:nvPr/>
        </p:nvSpPr>
        <p:spPr>
          <a:xfrm>
            <a:off x="1881963" y="5337544"/>
            <a:ext cx="83237" cy="733647"/>
          </a:xfrm>
          <a:prstGeom prst="rect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99363-FF24-4840-965F-CB9D61D723F8}"/>
              </a:ext>
            </a:extLst>
          </p:cNvPr>
          <p:cNvSpPr txBox="1"/>
          <p:nvPr/>
        </p:nvSpPr>
        <p:spPr>
          <a:xfrm>
            <a:off x="2081675" y="4747281"/>
            <a:ext cx="1630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false rejections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</a:t>
            </a:r>
            <a:endParaRPr lang="en-KR" dirty="0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6A45EF4-8B81-D443-852D-59EFCF296A2B}"/>
              </a:ext>
            </a:extLst>
          </p:cNvPr>
          <p:cNvCxnSpPr>
            <a:stCxn id="24" idx="3"/>
            <a:endCxn id="26" idx="2"/>
          </p:cNvCxnSpPr>
          <p:nvPr/>
        </p:nvCxnSpPr>
        <p:spPr>
          <a:xfrm flipV="1">
            <a:off x="1965200" y="5116613"/>
            <a:ext cx="931830" cy="58775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01FDCDE-EC27-064B-9B20-9FBB44830D06}"/>
              </a:ext>
            </a:extLst>
          </p:cNvPr>
          <p:cNvSpPr txBox="1"/>
          <p:nvPr/>
        </p:nvSpPr>
        <p:spPr>
          <a:xfrm>
            <a:off x="1613982" y="635402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alpha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421AE1B-35FF-C04F-B1CF-4600E0A57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790" y="270290"/>
            <a:ext cx="5486019" cy="318096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77C41E9-4B6A-3147-AB3F-60374FC1BA9D}"/>
              </a:ext>
            </a:extLst>
          </p:cNvPr>
          <p:cNvSpPr txBox="1"/>
          <p:nvPr/>
        </p:nvSpPr>
        <p:spPr>
          <a:xfrm>
            <a:off x="6811701" y="3495355"/>
            <a:ext cx="3837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MR10"/>
              </a:rPr>
              <a:t>the proportion of true null hypotheses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B69B22-E011-674E-900C-BAA93F90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90" y="270290"/>
            <a:ext cx="5486019" cy="318096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3D96BC-0769-DF47-8257-204B4264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1" y="260009"/>
            <a:ext cx="4121150" cy="14389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6F5737-38BE-1749-8338-F4510FE260A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403676" y="1698920"/>
            <a:ext cx="0" cy="65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AF0E5-E111-3B45-B696-C40D207C3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55" y="2583426"/>
            <a:ext cx="5045366" cy="1524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00F8FE-09DD-E240-93D9-20A746D27FFB}"/>
              </a:ext>
            </a:extLst>
          </p:cNvPr>
          <p:cNvSpPr txBox="1"/>
          <p:nvPr/>
        </p:nvSpPr>
        <p:spPr>
          <a:xfrm>
            <a:off x="1142508" y="4333767"/>
            <a:ext cx="33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(If R=0 (or TP+FP=0), then FDR=0)</a:t>
            </a:r>
          </a:p>
        </p:txBody>
      </p:sp>
    </p:spTree>
    <p:extLst>
      <p:ext uri="{BB962C8B-B14F-4D97-AF65-F5344CB8AC3E}">
        <p14:creationId xmlns:p14="http://schemas.microsoft.com/office/powerpoint/2010/main" val="161920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F426679-424B-5F47-8372-C8862E32CB5C}"/>
              </a:ext>
            </a:extLst>
          </p:cNvPr>
          <p:cNvSpPr txBox="1"/>
          <p:nvPr/>
        </p:nvSpPr>
        <p:spPr>
          <a:xfrm>
            <a:off x="613458" y="399294"/>
            <a:ext cx="5013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800" dirty="0"/>
              <a:t>* Benjamini-Hochberg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10D7A7-63A1-CB40-9D84-BA6F3C236FEC}"/>
                  </a:ext>
                </a:extLst>
              </p:cNvPr>
              <p:cNvSpPr txBox="1"/>
              <p:nvPr/>
            </p:nvSpPr>
            <p:spPr>
              <a:xfrm>
                <a:off x="911294" y="876075"/>
                <a:ext cx="4437882" cy="2218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KR" dirty="0"/>
                  <a:t>A P-value correction method based on FDR</a:t>
                </a:r>
              </a:p>
              <a:p>
                <a:pPr marL="342900" indent="-342900">
                  <a:buAutoNum type="arabicPeriod"/>
                </a:pPr>
                <a:r>
                  <a:rPr lang="en-KR" dirty="0"/>
                  <a:t>Sorting data in ascending order of P-value</a:t>
                </a:r>
              </a:p>
              <a:p>
                <a:pPr marL="342900" indent="-342900">
                  <a:buAutoNum type="arabicPeriod"/>
                </a:pPr>
                <a:r>
                  <a:rPr lang="en-KR" dirty="0"/>
                  <a:t>Plot data: x=rank, y=P-value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KR" sz="1600" dirty="0"/>
                  <a:t>Rank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KR" sz="1600" dirty="0"/>
              </a:p>
              <a:p>
                <a:pPr marL="342900" indent="-342900">
                  <a:buAutoNum type="arabicPeriod"/>
                </a:pPr>
                <a:r>
                  <a:rPr lang="en-KR" dirty="0"/>
                  <a:t>Draw a line: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FDR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KR" sz="1600" dirty="0"/>
              </a:p>
              <a:p>
                <a:pPr marL="342900" indent="-342900">
                  <a:buAutoNum type="arabicPeriod"/>
                </a:pPr>
                <a:r>
                  <a:rPr lang="en-KR" dirty="0"/>
                  <a:t>Find intercept: reject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KR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10D7A7-63A1-CB40-9D84-BA6F3C23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94" y="876075"/>
                <a:ext cx="4437882" cy="2218556"/>
              </a:xfrm>
              <a:prstGeom prst="rect">
                <a:avLst/>
              </a:prstGeom>
              <a:blipFill>
                <a:blip r:embed="rId2"/>
                <a:stretch>
                  <a:fillRect l="-1143" t="-1714" r="-286" b="-57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C47DF9-6740-2346-B334-373885C0C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69" y="3007291"/>
            <a:ext cx="8266069" cy="2004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220102-D33B-0A4A-9A7B-A448CF5E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218" y="135315"/>
            <a:ext cx="4310444" cy="395546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F74A4-F72B-494A-88D7-DECFEBB2A39F}"/>
              </a:ext>
            </a:extLst>
          </p:cNvPr>
          <p:cNvSpPr txBox="1"/>
          <p:nvPr/>
        </p:nvSpPr>
        <p:spPr>
          <a:xfrm>
            <a:off x="493315" y="3070645"/>
            <a:ext cx="150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KR" dirty="0">
                <a:solidFill>
                  <a:srgbClr val="FF0000"/>
                </a:solidFill>
                <a:sym typeface="Wingdings" pitchFamily="2" charset="2"/>
              </a:rPr>
              <a:t>arget FDR 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D6E85-CC0C-8346-A5CF-9D0E7AD1AB58}"/>
              </a:ext>
            </a:extLst>
          </p:cNvPr>
          <p:cNvSpPr txBox="1"/>
          <p:nvPr/>
        </p:nvSpPr>
        <p:spPr>
          <a:xfrm>
            <a:off x="831292" y="334996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Sorting 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077A49-559A-204F-9CBC-12055F80FC98}"/>
              </a:ext>
            </a:extLst>
          </p:cNvPr>
          <p:cNvSpPr txBox="1"/>
          <p:nvPr/>
        </p:nvSpPr>
        <p:spPr>
          <a:xfrm>
            <a:off x="493315" y="4120571"/>
            <a:ext cx="14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Draw a curve </a:t>
            </a:r>
          </a:p>
          <a:p>
            <a:pPr algn="r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and a line</a:t>
            </a:r>
            <a:endParaRPr lang="en-KR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70D45-8681-214A-B3FB-3D6633CA7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69" y="4880485"/>
            <a:ext cx="5865445" cy="17076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1F7C38-D42C-9240-BA27-7AA04B7D93FE}"/>
              </a:ext>
            </a:extLst>
          </p:cNvPr>
          <p:cNvSpPr txBox="1"/>
          <p:nvPr/>
        </p:nvSpPr>
        <p:spPr>
          <a:xfrm>
            <a:off x="640150" y="6083113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Intercept 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742F4-F86B-D141-A9F2-E3CC0304EB0E}"/>
              </a:ext>
            </a:extLst>
          </p:cNvPr>
          <p:cNvSpPr txBox="1"/>
          <p:nvPr/>
        </p:nvSpPr>
        <p:spPr>
          <a:xfrm>
            <a:off x="9340734" y="22953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4099</a:t>
            </a:r>
            <a:endParaRPr lang="en-KR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F90CC6-25D6-3548-A885-1A3E83EA460F}"/>
              </a:ext>
            </a:extLst>
          </p:cNvPr>
          <p:cNvCxnSpPr/>
          <p:nvPr/>
        </p:nvCxnSpPr>
        <p:spPr>
          <a:xfrm>
            <a:off x="9688012" y="2615874"/>
            <a:ext cx="0" cy="964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1DAA297-554C-D942-80E8-39BEFBD142A2}"/>
              </a:ext>
            </a:extLst>
          </p:cNvPr>
          <p:cNvSpPr txBox="1"/>
          <p:nvPr/>
        </p:nvSpPr>
        <p:spPr>
          <a:xfrm>
            <a:off x="8512641" y="2607653"/>
            <a:ext cx="76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Reject</a:t>
            </a:r>
            <a:endParaRPr lang="en-KR" dirty="0">
              <a:solidFill>
                <a:srgbClr val="FF0000"/>
              </a:solidFill>
            </a:endParaRP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4FD03FD1-5B2E-1F43-A506-D895FFD5177F}"/>
              </a:ext>
            </a:extLst>
          </p:cNvPr>
          <p:cNvSpPr/>
          <p:nvPr/>
        </p:nvSpPr>
        <p:spPr>
          <a:xfrm>
            <a:off x="9245400" y="2673469"/>
            <a:ext cx="433039" cy="25005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94F5E3-C800-2B42-8BE8-A5B15C631C36}"/>
                  </a:ext>
                </a:extLst>
              </p:cNvPr>
              <p:cNvSpPr txBox="1"/>
              <p:nvPr/>
            </p:nvSpPr>
            <p:spPr>
              <a:xfrm>
                <a:off x="9988682" y="2893760"/>
                <a:ext cx="1083630" cy="496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KR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KR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94F5E3-C800-2B42-8BE8-A5B15C631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682" y="2893760"/>
                <a:ext cx="1083630" cy="496996"/>
              </a:xfrm>
              <a:prstGeom prst="rect">
                <a:avLst/>
              </a:prstGeom>
              <a:blipFill>
                <a:blip r:embed="rId6"/>
                <a:stretch>
                  <a:fillRect l="-4651" b="-76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D1F85FC-21C0-914A-9CD1-61391EB06924}"/>
              </a:ext>
            </a:extLst>
          </p:cNvPr>
          <p:cNvSpPr txBox="1"/>
          <p:nvPr/>
        </p:nvSpPr>
        <p:spPr>
          <a:xfrm>
            <a:off x="6419258" y="2836326"/>
            <a:ext cx="12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KR" dirty="0"/>
              <a:t>dj.P-value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19AF28-C708-C94A-9202-6ACDFAE934D6}"/>
              </a:ext>
            </a:extLst>
          </p:cNvPr>
          <p:cNvCxnSpPr/>
          <p:nvPr/>
        </p:nvCxnSpPr>
        <p:spPr>
          <a:xfrm flipH="1">
            <a:off x="7650866" y="3007291"/>
            <a:ext cx="2046720" cy="137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7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E5864-6805-CA4E-ADD4-6F4DC622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0" y="217080"/>
            <a:ext cx="5865584" cy="1284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9D7D70-D433-D14C-AC40-00EDB504D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09" y="1480102"/>
            <a:ext cx="6488545" cy="5160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BE118-8DA4-7342-8D4B-287AD697E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22" y="1786266"/>
            <a:ext cx="1870173" cy="353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EEFFB-08BA-CE49-9E45-175DEF452FD6}"/>
              </a:ext>
            </a:extLst>
          </p:cNvPr>
          <p:cNvSpPr txBox="1"/>
          <p:nvPr/>
        </p:nvSpPr>
        <p:spPr>
          <a:xfrm>
            <a:off x="686227" y="2231789"/>
            <a:ext cx="315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i="1" dirty="0"/>
              <a:t>N</a:t>
            </a:r>
            <a:r>
              <a:rPr lang="en-KR" dirty="0"/>
              <a:t>(p) is the number of p-values greater than 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02AFDF-4900-E947-9224-0FDF9D133188}"/>
              </a:ext>
            </a:extLst>
          </p:cNvPr>
          <p:cNvCxnSpPr/>
          <p:nvPr/>
        </p:nvCxnSpPr>
        <p:spPr>
          <a:xfrm>
            <a:off x="8113853" y="4884516"/>
            <a:ext cx="36344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BFDE07-EAC5-694F-9358-84A5E0BF3E60}"/>
              </a:ext>
            </a:extLst>
          </p:cNvPr>
          <p:cNvCxnSpPr>
            <a:cxnSpLocks/>
          </p:cNvCxnSpPr>
          <p:nvPr/>
        </p:nvCxnSpPr>
        <p:spPr>
          <a:xfrm>
            <a:off x="5421309" y="5106364"/>
            <a:ext cx="63269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17F59-63FD-1946-AE24-29808E1AA17B}"/>
              </a:ext>
            </a:extLst>
          </p:cNvPr>
          <p:cNvCxnSpPr>
            <a:cxnSpLocks/>
          </p:cNvCxnSpPr>
          <p:nvPr/>
        </p:nvCxnSpPr>
        <p:spPr>
          <a:xfrm>
            <a:off x="5421309" y="5293488"/>
            <a:ext cx="4123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19857F8-9941-474D-8E56-C454241E1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27" y="3435752"/>
            <a:ext cx="4102100" cy="2743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16B60F6-3C41-D94B-A3A4-D26EEF02C67B}"/>
              </a:ext>
            </a:extLst>
          </p:cNvPr>
          <p:cNvSpPr/>
          <p:nvPr/>
        </p:nvSpPr>
        <p:spPr>
          <a:xfrm>
            <a:off x="4296156" y="3435752"/>
            <a:ext cx="381964" cy="1864488"/>
          </a:xfrm>
          <a:prstGeom prst="ellipse">
            <a:avLst/>
          </a:prstGeom>
          <a:solidFill>
            <a:srgbClr val="FF0000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89350-066C-A24C-A06F-2FA9E08B8FAE}"/>
              </a:ext>
            </a:extLst>
          </p:cNvPr>
          <p:cNvSpPr txBox="1"/>
          <p:nvPr/>
        </p:nvSpPr>
        <p:spPr>
          <a:xfrm>
            <a:off x="3615498" y="3677675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KR" dirty="0"/>
              <a:t>eject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86AEF-E079-494D-8769-2188BCBF72E5}"/>
              </a:ext>
            </a:extLst>
          </p:cNvPr>
          <p:cNvSpPr txBox="1"/>
          <p:nvPr/>
        </p:nvSpPr>
        <p:spPr>
          <a:xfrm>
            <a:off x="1646794" y="5115574"/>
            <a:ext cx="168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Null hypotheses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84786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804D5-5D2C-9049-98F4-1997EE3D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2" y="732073"/>
            <a:ext cx="11556215" cy="50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0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DC27D1A-7320-AB44-BA2D-8E0E751E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59" y="592869"/>
            <a:ext cx="3217332" cy="29248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D0F25A-BA52-B94C-A193-2956B9BA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85" y="3517716"/>
            <a:ext cx="3149836" cy="28573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0A06A4-D924-8140-BF8E-798EDB786287}"/>
              </a:ext>
            </a:extLst>
          </p:cNvPr>
          <p:cNvSpPr txBox="1"/>
          <p:nvPr/>
        </p:nvSpPr>
        <p:spPr>
          <a:xfrm>
            <a:off x="402656" y="3395383"/>
            <a:ext cx="15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False discovery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F416B0-4A45-3A41-A132-E3AE29EAFE8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992515" y="2179991"/>
            <a:ext cx="914349" cy="140005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01A89E-73B4-0F41-9758-B33032EB0DA5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992515" y="3580049"/>
            <a:ext cx="914349" cy="194218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4833469-9667-024B-A08A-67AE09390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30" y="592869"/>
            <a:ext cx="2194101" cy="3718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289607-7ABF-8E47-829C-851DA364D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19" y="279875"/>
            <a:ext cx="3854044" cy="608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92D735-C1C6-6B40-BB37-BAB02AFCD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116" y="888408"/>
            <a:ext cx="5308600" cy="3162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C97F48-9202-624E-96C6-E89387FD6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116" y="3726972"/>
            <a:ext cx="5435600" cy="3086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F6D2FF8-3ECC-B548-9B52-7F4235FC2968}"/>
              </a:ext>
            </a:extLst>
          </p:cNvPr>
          <p:cNvSpPr/>
          <p:nvPr/>
        </p:nvSpPr>
        <p:spPr>
          <a:xfrm>
            <a:off x="10594372" y="1443511"/>
            <a:ext cx="109365" cy="1967696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F01FD5-15C6-2D4E-A207-D11ED6AD5822}"/>
              </a:ext>
            </a:extLst>
          </p:cNvPr>
          <p:cNvSpPr txBox="1"/>
          <p:nvPr/>
        </p:nvSpPr>
        <p:spPr>
          <a:xfrm>
            <a:off x="8551955" y="1134416"/>
            <a:ext cx="104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</a:t>
            </a:r>
            <a:r>
              <a:rPr lang="en-KR" dirty="0"/>
              <a:t> FDR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948F4D-3D46-7645-BEAD-67E3E27762BB}"/>
              </a:ext>
            </a:extLst>
          </p:cNvPr>
          <p:cNvCxnSpPr/>
          <p:nvPr/>
        </p:nvCxnSpPr>
        <p:spPr>
          <a:xfrm>
            <a:off x="9499969" y="1319082"/>
            <a:ext cx="1094403" cy="749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30D812-49B1-1947-A33C-17E49F654EDE}"/>
              </a:ext>
            </a:extLst>
          </p:cNvPr>
          <p:cNvCxnSpPr>
            <a:cxnSpLocks/>
          </p:cNvCxnSpPr>
          <p:nvPr/>
        </p:nvCxnSpPr>
        <p:spPr>
          <a:xfrm flipV="1">
            <a:off x="10613408" y="3247682"/>
            <a:ext cx="0" cy="378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9881BCE-5B09-8946-9334-55BFC45F9639}"/>
              </a:ext>
            </a:extLst>
          </p:cNvPr>
          <p:cNvSpPr txBox="1"/>
          <p:nvPr/>
        </p:nvSpPr>
        <p:spPr>
          <a:xfrm>
            <a:off x="10276416" y="3654593"/>
            <a:ext cx="147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P-value cutoff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04412-0932-3146-BE9F-759F432B1F32}"/>
              </a:ext>
            </a:extLst>
          </p:cNvPr>
          <p:cNvSpPr txBox="1"/>
          <p:nvPr/>
        </p:nvSpPr>
        <p:spPr>
          <a:xfrm>
            <a:off x="10862345" y="4702972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Cumulative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F72EAE-4378-2941-BA1A-2E2D7324A60C}"/>
              </a:ext>
            </a:extLst>
          </p:cNvPr>
          <p:cNvSpPr txBox="1"/>
          <p:nvPr/>
        </p:nvSpPr>
        <p:spPr>
          <a:xfrm>
            <a:off x="10862345" y="433364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56980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5A0B97-357E-B24E-AB49-14A20EBE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18" y="718832"/>
            <a:ext cx="4343400" cy="4343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05A743-6380-D54D-B905-9ACD17D0E4ED}"/>
              </a:ext>
            </a:extLst>
          </p:cNvPr>
          <p:cNvSpPr txBox="1"/>
          <p:nvPr/>
        </p:nvSpPr>
        <p:spPr>
          <a:xfrm>
            <a:off x="3304697" y="4958060"/>
            <a:ext cx="6285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Broberg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, P. A comparative review of estimates of the proportion unchanged genes and the false discovery rate. </a:t>
            </a:r>
            <a:r>
              <a:rPr lang="en-US" sz="1200" b="0" i="1" u="none" strike="noStrike" dirty="0">
                <a:solidFill>
                  <a:srgbClr val="333333"/>
                </a:solidFill>
                <a:effectLst/>
                <a:latin typeface="-apple-system"/>
              </a:rPr>
              <a:t>BMC Bioinformatics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-apple-system"/>
              </a:rPr>
              <a:t>6, 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199 (2005). https://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doi.org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/10.1186/1471-2105-6-199</a:t>
            </a:r>
            <a:endParaRPr lang="en-KR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688484-3C6B-2C40-8CBD-3B6BDA433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925" y="718832"/>
            <a:ext cx="4343400" cy="434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2A8B24-D86D-9C4D-9545-90C7F7099D39}"/>
              </a:ext>
            </a:extLst>
          </p:cNvPr>
          <p:cNvSpPr txBox="1"/>
          <p:nvPr/>
        </p:nvSpPr>
        <p:spPr>
          <a:xfrm>
            <a:off x="2546431" y="5539003"/>
            <a:ext cx="7974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/>
              <a:t>Original study about local FDR:</a:t>
            </a:r>
          </a:p>
          <a:p>
            <a:r>
              <a:rPr lang="en-US" dirty="0" err="1"/>
              <a:t>Efron</a:t>
            </a:r>
            <a:r>
              <a:rPr lang="en-US" dirty="0"/>
              <a:t> B, </a:t>
            </a:r>
            <a:r>
              <a:rPr lang="en-US" dirty="0" err="1"/>
              <a:t>Tibshirani</a:t>
            </a:r>
            <a:r>
              <a:rPr lang="en-US" dirty="0"/>
              <a:t> R, </a:t>
            </a:r>
            <a:r>
              <a:rPr lang="en-US" dirty="0" err="1"/>
              <a:t>Storey</a:t>
            </a:r>
            <a:r>
              <a:rPr lang="en-US" dirty="0"/>
              <a:t> JD, </a:t>
            </a:r>
            <a:r>
              <a:rPr lang="en-US" dirty="0" err="1"/>
              <a:t>Tusher</a:t>
            </a:r>
            <a:r>
              <a:rPr lang="en-US" dirty="0"/>
              <a:t> VG: Empirical Bayes analysis of a microarray experiment. </a:t>
            </a:r>
            <a:r>
              <a:rPr lang="en-US" i="1" dirty="0"/>
              <a:t>Journal of the American Statistical Association</a:t>
            </a:r>
            <a:r>
              <a:rPr lang="en-US" dirty="0"/>
              <a:t> 2001, 96: 1151–1160. 10.1198/016214501753382129</a:t>
            </a:r>
            <a:r>
              <a:rPr lang="en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154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351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-apple-system</vt:lpstr>
      <vt:lpstr>CMR10</vt:lpstr>
      <vt:lpstr>Arial</vt:lpstr>
      <vt:lpstr>Calibri</vt:lpstr>
      <vt:lpstr>Calibri Light</vt:lpstr>
      <vt:lpstr>Cambria Math</vt:lpstr>
      <vt:lpstr>Helvetica</vt:lpstr>
      <vt:lpstr>Source Sans Pro</vt:lpstr>
      <vt:lpstr>Office Theme</vt:lpstr>
      <vt:lpstr>6 Testing  (part 2 from 6-9)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Testing  (part 2 from 6-9)</dc:title>
  <dc:creator>Sohn Jang-il</dc:creator>
  <cp:lastModifiedBy>Sohn Jang-il</cp:lastModifiedBy>
  <cp:revision>2</cp:revision>
  <dcterms:created xsi:type="dcterms:W3CDTF">2021-07-20T12:06:07Z</dcterms:created>
  <dcterms:modified xsi:type="dcterms:W3CDTF">2021-07-21T01:48:56Z</dcterms:modified>
</cp:coreProperties>
</file>