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handoutMasterIdLst>
    <p:handoutMasterId r:id="rId24"/>
  </p:handoutMasterIdLst>
  <p:sldIdLst>
    <p:sldId id="338" r:id="rId2"/>
    <p:sldId id="546" r:id="rId3"/>
    <p:sldId id="547" r:id="rId4"/>
    <p:sldId id="548" r:id="rId5"/>
    <p:sldId id="564" r:id="rId6"/>
    <p:sldId id="549" r:id="rId7"/>
    <p:sldId id="550" r:id="rId8"/>
    <p:sldId id="562" r:id="rId9"/>
    <p:sldId id="566" r:id="rId10"/>
    <p:sldId id="567" r:id="rId11"/>
    <p:sldId id="551" r:id="rId12"/>
    <p:sldId id="552" r:id="rId13"/>
    <p:sldId id="553" r:id="rId14"/>
    <p:sldId id="563" r:id="rId15"/>
    <p:sldId id="554" r:id="rId16"/>
    <p:sldId id="555" r:id="rId17"/>
    <p:sldId id="556" r:id="rId18"/>
    <p:sldId id="557" r:id="rId19"/>
    <p:sldId id="558" r:id="rId20"/>
    <p:sldId id="559" r:id="rId21"/>
    <p:sldId id="565" r:id="rId22"/>
  </p:sldIdLst>
  <p:sldSz cx="9144000" cy="6858000" type="screen4x3"/>
  <p:notesSz cx="9874250"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DhoHun" initials="Y" lastIdx="9" clrIdx="0">
    <p:extLst>
      <p:ext uri="{19B8F6BF-5375-455C-9EA6-DF929625EA0E}">
        <p15:presenceInfo xmlns:p15="http://schemas.microsoft.com/office/powerpoint/2012/main" userId="YiDhoHun" providerId="None"/>
      </p:ext>
    </p:extLst>
  </p:cmAuthor>
  <p:cmAuthor id="2" name="이도헌" initials="이" lastIdx="18" clrIdx="1">
    <p:extLst>
      <p:ext uri="{19B8F6BF-5375-455C-9EA6-DF929625EA0E}">
        <p15:presenceInfo xmlns:p15="http://schemas.microsoft.com/office/powerpoint/2012/main" userId="d64448dea56ba8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81C3"/>
    <a:srgbClr val="FF0000"/>
    <a:srgbClr val="FF2600"/>
    <a:srgbClr val="000000"/>
    <a:srgbClr val="FFFFFF"/>
    <a:srgbClr val="7F7F7F"/>
    <a:srgbClr val="ED7D31"/>
    <a:srgbClr val="E37921"/>
    <a:srgbClr val="99FF66"/>
    <a:srgbClr val="00E2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보통 스타일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어두운 스타일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7" autoAdjust="0"/>
    <p:restoredTop sz="94733" autoAdjust="0"/>
  </p:normalViewPr>
  <p:slideViewPr>
    <p:cSldViewPr snapToGrid="0">
      <p:cViewPr varScale="1">
        <p:scale>
          <a:sx n="117" d="100"/>
          <a:sy n="117" d="100"/>
        </p:scale>
        <p:origin x="1200" y="176"/>
      </p:cViewPr>
      <p:guideLst>
        <p:guide orient="horz" pos="2160"/>
        <p:guide pos="2880"/>
      </p:guideLst>
    </p:cSldViewPr>
  </p:slideViewPr>
  <p:outlineViewPr>
    <p:cViewPr>
      <p:scale>
        <a:sx n="33" d="100"/>
        <a:sy n="33" d="100"/>
      </p:scale>
      <p:origin x="0" y="-280"/>
    </p:cViewPr>
  </p:outlineViewPr>
  <p:notesTextViewPr>
    <p:cViewPr>
      <p:scale>
        <a:sx n="95" d="100"/>
        <a:sy n="9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A89BA1-1549-E847-9E83-F2C0F177C78F}"/>
              </a:ext>
            </a:extLst>
          </p:cNvPr>
          <p:cNvSpPr>
            <a:spLocks noGrp="1"/>
          </p:cNvSpPr>
          <p:nvPr>
            <p:ph type="hdr" sz="quarter"/>
          </p:nvPr>
        </p:nvSpPr>
        <p:spPr>
          <a:xfrm>
            <a:off x="0" y="0"/>
            <a:ext cx="4279918" cy="34097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FD5F67-9D4C-0141-9F25-049A78737CE0}"/>
              </a:ext>
            </a:extLst>
          </p:cNvPr>
          <p:cNvSpPr>
            <a:spLocks noGrp="1"/>
          </p:cNvSpPr>
          <p:nvPr>
            <p:ph type="dt" sz="quarter" idx="1"/>
          </p:nvPr>
        </p:nvSpPr>
        <p:spPr>
          <a:xfrm>
            <a:off x="5592027" y="0"/>
            <a:ext cx="4279918" cy="340977"/>
          </a:xfrm>
          <a:prstGeom prst="rect">
            <a:avLst/>
          </a:prstGeom>
        </p:spPr>
        <p:txBody>
          <a:bodyPr vert="horz" lIns="91440" tIns="45720" rIns="91440" bIns="45720" rtlCol="0"/>
          <a:lstStyle>
            <a:lvl1pPr algn="r">
              <a:defRPr sz="1200"/>
            </a:lvl1pPr>
          </a:lstStyle>
          <a:p>
            <a:fld id="{47239BF3-86B0-194B-96E8-B4F567707257}" type="datetimeFigureOut">
              <a:rPr lang="en-US" smtClean="0"/>
              <a:t>8/2/21</a:t>
            </a:fld>
            <a:endParaRPr lang="en-US"/>
          </a:p>
        </p:txBody>
      </p:sp>
      <p:sp>
        <p:nvSpPr>
          <p:cNvPr id="4" name="Footer Placeholder 3">
            <a:extLst>
              <a:ext uri="{FF2B5EF4-FFF2-40B4-BE49-F238E27FC236}">
                <a16:creationId xmlns:a16="http://schemas.microsoft.com/office/drawing/2014/main" id="{09D34D56-69AC-224B-AF4D-39D821F018D3}"/>
              </a:ext>
            </a:extLst>
          </p:cNvPr>
          <p:cNvSpPr>
            <a:spLocks noGrp="1"/>
          </p:cNvSpPr>
          <p:nvPr>
            <p:ph type="ftr" sz="quarter" idx="2"/>
          </p:nvPr>
        </p:nvSpPr>
        <p:spPr>
          <a:xfrm>
            <a:off x="0" y="6456698"/>
            <a:ext cx="4279918" cy="34097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A159D0-D461-6543-8938-21E5F0A2406F}"/>
              </a:ext>
            </a:extLst>
          </p:cNvPr>
          <p:cNvSpPr>
            <a:spLocks noGrp="1"/>
          </p:cNvSpPr>
          <p:nvPr>
            <p:ph type="sldNum" sz="quarter" idx="3"/>
          </p:nvPr>
        </p:nvSpPr>
        <p:spPr>
          <a:xfrm>
            <a:off x="5592027" y="6456698"/>
            <a:ext cx="4279918" cy="340977"/>
          </a:xfrm>
          <a:prstGeom prst="rect">
            <a:avLst/>
          </a:prstGeom>
        </p:spPr>
        <p:txBody>
          <a:bodyPr vert="horz" lIns="91440" tIns="45720" rIns="91440" bIns="45720" rtlCol="0" anchor="b"/>
          <a:lstStyle>
            <a:lvl1pPr algn="r">
              <a:defRPr sz="1200"/>
            </a:lvl1pPr>
          </a:lstStyle>
          <a:p>
            <a:fld id="{607C0218-A12C-3545-93CD-DBEF363B0DDF}" type="slidenum">
              <a:rPr lang="en-US" smtClean="0"/>
              <a:t>‹#›</a:t>
            </a:fld>
            <a:endParaRPr lang="en-US"/>
          </a:p>
        </p:txBody>
      </p:sp>
    </p:spTree>
    <p:extLst>
      <p:ext uri="{BB962C8B-B14F-4D97-AF65-F5344CB8AC3E}">
        <p14:creationId xmlns:p14="http://schemas.microsoft.com/office/powerpoint/2010/main" val="843777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 y="0"/>
            <a:ext cx="4278841" cy="341065"/>
          </a:xfrm>
          <a:prstGeom prst="rect">
            <a:avLst/>
          </a:prstGeom>
        </p:spPr>
        <p:txBody>
          <a:bodyPr vert="horz" lIns="91741" tIns="45869" rIns="91741" bIns="45869" rtlCol="0"/>
          <a:lstStyle>
            <a:lvl1pPr algn="l">
              <a:defRPr sz="1200"/>
            </a:lvl1pPr>
          </a:lstStyle>
          <a:p>
            <a:endParaRPr lang="ko-KR" altLang="en-US"/>
          </a:p>
        </p:txBody>
      </p:sp>
      <p:sp>
        <p:nvSpPr>
          <p:cNvPr id="3" name="날짜 개체 틀 2"/>
          <p:cNvSpPr>
            <a:spLocks noGrp="1"/>
          </p:cNvSpPr>
          <p:nvPr>
            <p:ph type="dt" idx="1"/>
          </p:nvPr>
        </p:nvSpPr>
        <p:spPr>
          <a:xfrm>
            <a:off x="5593125" y="0"/>
            <a:ext cx="4278841" cy="341065"/>
          </a:xfrm>
          <a:prstGeom prst="rect">
            <a:avLst/>
          </a:prstGeom>
        </p:spPr>
        <p:txBody>
          <a:bodyPr vert="horz" lIns="91741" tIns="45869" rIns="91741" bIns="45869" rtlCol="0"/>
          <a:lstStyle>
            <a:lvl1pPr algn="r">
              <a:defRPr sz="1200"/>
            </a:lvl1pPr>
          </a:lstStyle>
          <a:p>
            <a:fld id="{00EC1755-D1C6-49E6-974F-E3CB8EF3E0AB}" type="datetimeFigureOut">
              <a:rPr lang="ko-KR" altLang="en-US" smtClean="0"/>
              <a:t>2021. 8. 2.</a:t>
            </a:fld>
            <a:endParaRPr lang="ko-KR" altLang="en-US"/>
          </a:p>
        </p:txBody>
      </p:sp>
      <p:sp>
        <p:nvSpPr>
          <p:cNvPr id="4" name="슬라이드 이미지 개체 틀 3"/>
          <p:cNvSpPr>
            <a:spLocks noGrp="1" noRot="1" noChangeAspect="1"/>
          </p:cNvSpPr>
          <p:nvPr>
            <p:ph type="sldImg" idx="2"/>
          </p:nvPr>
        </p:nvSpPr>
        <p:spPr>
          <a:xfrm>
            <a:off x="3408363" y="849313"/>
            <a:ext cx="3057525" cy="2293937"/>
          </a:xfrm>
          <a:prstGeom prst="rect">
            <a:avLst/>
          </a:prstGeom>
          <a:noFill/>
          <a:ln w="12700">
            <a:solidFill>
              <a:prstClr val="black"/>
            </a:solidFill>
          </a:ln>
        </p:spPr>
        <p:txBody>
          <a:bodyPr vert="horz" lIns="91741" tIns="45869" rIns="91741" bIns="45869" rtlCol="0" anchor="ctr"/>
          <a:lstStyle/>
          <a:p>
            <a:endParaRPr lang="ko-KR" altLang="en-US"/>
          </a:p>
        </p:txBody>
      </p:sp>
      <p:sp>
        <p:nvSpPr>
          <p:cNvPr id="5" name="슬라이드 노트 개체 틀 4"/>
          <p:cNvSpPr>
            <a:spLocks noGrp="1"/>
          </p:cNvSpPr>
          <p:nvPr>
            <p:ph type="body" sz="quarter" idx="3"/>
          </p:nvPr>
        </p:nvSpPr>
        <p:spPr>
          <a:xfrm>
            <a:off x="987426" y="3271381"/>
            <a:ext cx="7899400" cy="2676585"/>
          </a:xfrm>
          <a:prstGeom prst="rect">
            <a:avLst/>
          </a:prstGeom>
        </p:spPr>
        <p:txBody>
          <a:bodyPr vert="horz" lIns="91741" tIns="45869" rIns="91741" bIns="45869"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2" y="6456613"/>
            <a:ext cx="4278841" cy="341064"/>
          </a:xfrm>
          <a:prstGeom prst="rect">
            <a:avLst/>
          </a:prstGeom>
        </p:spPr>
        <p:txBody>
          <a:bodyPr vert="horz" lIns="91741" tIns="45869" rIns="91741" bIns="45869"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5593125" y="6456613"/>
            <a:ext cx="4278841" cy="341064"/>
          </a:xfrm>
          <a:prstGeom prst="rect">
            <a:avLst/>
          </a:prstGeom>
        </p:spPr>
        <p:txBody>
          <a:bodyPr vert="horz" lIns="91741" tIns="45869" rIns="91741" bIns="45869" rtlCol="0" anchor="b"/>
          <a:lstStyle>
            <a:lvl1pPr algn="r">
              <a:defRPr sz="1200"/>
            </a:lvl1pPr>
          </a:lstStyle>
          <a:p>
            <a:fld id="{33ADD365-A045-4BCD-9E5A-B2ADCDC862C6}" type="slidenum">
              <a:rPr lang="ko-KR" altLang="en-US" smtClean="0"/>
              <a:t>‹#›</a:t>
            </a:fld>
            <a:endParaRPr lang="ko-KR" altLang="en-US"/>
          </a:p>
        </p:txBody>
      </p:sp>
    </p:spTree>
    <p:extLst>
      <p:ext uri="{BB962C8B-B14F-4D97-AF65-F5344CB8AC3E}">
        <p14:creationId xmlns:p14="http://schemas.microsoft.com/office/powerpoint/2010/main" val="307193352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a:t>
            </a:fld>
            <a:endParaRPr lang="ko-KR" altLang="en-US"/>
          </a:p>
        </p:txBody>
      </p:sp>
    </p:spTree>
    <p:extLst>
      <p:ext uri="{BB962C8B-B14F-4D97-AF65-F5344CB8AC3E}">
        <p14:creationId xmlns:p14="http://schemas.microsoft.com/office/powerpoint/2010/main" val="3726723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10</a:t>
            </a:fld>
            <a:endParaRPr lang="ko-KR" altLang="en-US"/>
          </a:p>
        </p:txBody>
      </p:sp>
    </p:spTree>
    <p:extLst>
      <p:ext uri="{BB962C8B-B14F-4D97-AF65-F5344CB8AC3E}">
        <p14:creationId xmlns:p14="http://schemas.microsoft.com/office/powerpoint/2010/main" val="737140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11</a:t>
            </a:fld>
            <a:endParaRPr lang="ko-KR" altLang="en-US"/>
          </a:p>
        </p:txBody>
      </p:sp>
    </p:spTree>
    <p:extLst>
      <p:ext uri="{BB962C8B-B14F-4D97-AF65-F5344CB8AC3E}">
        <p14:creationId xmlns:p14="http://schemas.microsoft.com/office/powerpoint/2010/main" val="835730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12</a:t>
            </a:fld>
            <a:endParaRPr lang="ko-KR" altLang="en-US"/>
          </a:p>
        </p:txBody>
      </p:sp>
    </p:spTree>
    <p:extLst>
      <p:ext uri="{BB962C8B-B14F-4D97-AF65-F5344CB8AC3E}">
        <p14:creationId xmlns:p14="http://schemas.microsoft.com/office/powerpoint/2010/main" val="1933205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13</a:t>
            </a:fld>
            <a:endParaRPr lang="ko-KR" altLang="en-US"/>
          </a:p>
        </p:txBody>
      </p:sp>
    </p:spTree>
    <p:extLst>
      <p:ext uri="{BB962C8B-B14F-4D97-AF65-F5344CB8AC3E}">
        <p14:creationId xmlns:p14="http://schemas.microsoft.com/office/powerpoint/2010/main" val="3511946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14</a:t>
            </a:fld>
            <a:endParaRPr lang="ko-KR" altLang="en-US"/>
          </a:p>
        </p:txBody>
      </p:sp>
    </p:spTree>
    <p:extLst>
      <p:ext uri="{BB962C8B-B14F-4D97-AF65-F5344CB8AC3E}">
        <p14:creationId xmlns:p14="http://schemas.microsoft.com/office/powerpoint/2010/main" val="3748718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15</a:t>
            </a:fld>
            <a:endParaRPr lang="ko-KR" altLang="en-US"/>
          </a:p>
        </p:txBody>
      </p:sp>
    </p:spTree>
    <p:extLst>
      <p:ext uri="{BB962C8B-B14F-4D97-AF65-F5344CB8AC3E}">
        <p14:creationId xmlns:p14="http://schemas.microsoft.com/office/powerpoint/2010/main" val="1385268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16</a:t>
            </a:fld>
            <a:endParaRPr lang="ko-KR" altLang="en-US"/>
          </a:p>
        </p:txBody>
      </p:sp>
    </p:spTree>
    <p:extLst>
      <p:ext uri="{BB962C8B-B14F-4D97-AF65-F5344CB8AC3E}">
        <p14:creationId xmlns:p14="http://schemas.microsoft.com/office/powerpoint/2010/main" val="2998621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17</a:t>
            </a:fld>
            <a:endParaRPr lang="ko-KR" altLang="en-US"/>
          </a:p>
        </p:txBody>
      </p:sp>
    </p:spTree>
    <p:extLst>
      <p:ext uri="{BB962C8B-B14F-4D97-AF65-F5344CB8AC3E}">
        <p14:creationId xmlns:p14="http://schemas.microsoft.com/office/powerpoint/2010/main" val="2472192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18</a:t>
            </a:fld>
            <a:endParaRPr lang="ko-KR" altLang="en-US"/>
          </a:p>
        </p:txBody>
      </p:sp>
    </p:spTree>
    <p:extLst>
      <p:ext uri="{BB962C8B-B14F-4D97-AF65-F5344CB8AC3E}">
        <p14:creationId xmlns:p14="http://schemas.microsoft.com/office/powerpoint/2010/main" val="1120864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19</a:t>
            </a:fld>
            <a:endParaRPr lang="ko-KR" altLang="en-US"/>
          </a:p>
        </p:txBody>
      </p:sp>
    </p:spTree>
    <p:extLst>
      <p:ext uri="{BB962C8B-B14F-4D97-AF65-F5344CB8AC3E}">
        <p14:creationId xmlns:p14="http://schemas.microsoft.com/office/powerpoint/2010/main" val="161081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2</a:t>
            </a:fld>
            <a:endParaRPr lang="ko-KR" altLang="en-US"/>
          </a:p>
        </p:txBody>
      </p:sp>
    </p:spTree>
    <p:extLst>
      <p:ext uri="{BB962C8B-B14F-4D97-AF65-F5344CB8AC3E}">
        <p14:creationId xmlns:p14="http://schemas.microsoft.com/office/powerpoint/2010/main" val="3089524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20</a:t>
            </a:fld>
            <a:endParaRPr lang="ko-KR" altLang="en-US"/>
          </a:p>
        </p:txBody>
      </p:sp>
    </p:spTree>
    <p:extLst>
      <p:ext uri="{BB962C8B-B14F-4D97-AF65-F5344CB8AC3E}">
        <p14:creationId xmlns:p14="http://schemas.microsoft.com/office/powerpoint/2010/main" val="1500629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21</a:t>
            </a:fld>
            <a:endParaRPr lang="ko-KR" altLang="en-US"/>
          </a:p>
        </p:txBody>
      </p:sp>
    </p:spTree>
    <p:extLst>
      <p:ext uri="{BB962C8B-B14F-4D97-AF65-F5344CB8AC3E}">
        <p14:creationId xmlns:p14="http://schemas.microsoft.com/office/powerpoint/2010/main" val="401127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3</a:t>
            </a:fld>
            <a:endParaRPr lang="ko-KR" altLang="en-US"/>
          </a:p>
        </p:txBody>
      </p:sp>
    </p:spTree>
    <p:extLst>
      <p:ext uri="{BB962C8B-B14F-4D97-AF65-F5344CB8AC3E}">
        <p14:creationId xmlns:p14="http://schemas.microsoft.com/office/powerpoint/2010/main" val="152409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4</a:t>
            </a:fld>
            <a:endParaRPr lang="ko-KR" altLang="en-US"/>
          </a:p>
        </p:txBody>
      </p:sp>
    </p:spTree>
    <p:extLst>
      <p:ext uri="{BB962C8B-B14F-4D97-AF65-F5344CB8AC3E}">
        <p14:creationId xmlns:p14="http://schemas.microsoft.com/office/powerpoint/2010/main" val="277100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5</a:t>
            </a:fld>
            <a:endParaRPr lang="ko-KR" altLang="en-US"/>
          </a:p>
        </p:txBody>
      </p:sp>
    </p:spTree>
    <p:extLst>
      <p:ext uri="{BB962C8B-B14F-4D97-AF65-F5344CB8AC3E}">
        <p14:creationId xmlns:p14="http://schemas.microsoft.com/office/powerpoint/2010/main" val="1300929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6</a:t>
            </a:fld>
            <a:endParaRPr lang="ko-KR" altLang="en-US"/>
          </a:p>
        </p:txBody>
      </p:sp>
    </p:spTree>
    <p:extLst>
      <p:ext uri="{BB962C8B-B14F-4D97-AF65-F5344CB8AC3E}">
        <p14:creationId xmlns:p14="http://schemas.microsoft.com/office/powerpoint/2010/main" val="1866652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7</a:t>
            </a:fld>
            <a:endParaRPr lang="ko-KR" altLang="en-US"/>
          </a:p>
        </p:txBody>
      </p:sp>
    </p:spTree>
    <p:extLst>
      <p:ext uri="{BB962C8B-B14F-4D97-AF65-F5344CB8AC3E}">
        <p14:creationId xmlns:p14="http://schemas.microsoft.com/office/powerpoint/2010/main" val="1710969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8</a:t>
            </a:fld>
            <a:endParaRPr lang="ko-KR" altLang="en-US"/>
          </a:p>
        </p:txBody>
      </p:sp>
    </p:spTree>
    <p:extLst>
      <p:ext uri="{BB962C8B-B14F-4D97-AF65-F5344CB8AC3E}">
        <p14:creationId xmlns:p14="http://schemas.microsoft.com/office/powerpoint/2010/main" val="1852276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08363" y="849313"/>
            <a:ext cx="3057525" cy="2293937"/>
          </a:xfrm>
        </p:spPr>
      </p:sp>
      <p:sp>
        <p:nvSpPr>
          <p:cNvPr id="3" name="슬라이드 노트 개체 틀 2"/>
          <p:cNvSpPr>
            <a:spLocks noGrp="1"/>
          </p:cNvSpPr>
          <p:nvPr>
            <p:ph type="body" idx="1"/>
          </p:nvPr>
        </p:nvSpPr>
        <p:spPr/>
        <p:txBody>
          <a:bodyPr/>
          <a:lstStyle/>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33ADD365-A045-4BCD-9E5A-B2ADCDC862C6}" type="slidenum">
              <a:rPr lang="ko-KR" altLang="en-US" smtClean="0"/>
              <a:t>9</a:t>
            </a:fld>
            <a:endParaRPr lang="ko-KR" altLang="en-US"/>
          </a:p>
        </p:txBody>
      </p:sp>
    </p:spTree>
    <p:extLst>
      <p:ext uri="{BB962C8B-B14F-4D97-AF65-F5344CB8AC3E}">
        <p14:creationId xmlns:p14="http://schemas.microsoft.com/office/powerpoint/2010/main" val="182048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1DDDDA-05F5-4913-A26E-73B1D65946EE}" type="datetime1">
              <a:rPr lang="ko-KR" altLang="en-US" smtClean="0"/>
              <a:t>2021. 8. 2.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236503864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1DDDDA-05F5-4913-A26E-73B1D65946EE}" type="datetime1">
              <a:rPr lang="ko-KR" altLang="en-US" smtClean="0"/>
              <a:t>2021. 8. 2.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42900496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1DDDDA-05F5-4913-A26E-73B1D65946EE}" type="datetime1">
              <a:rPr lang="ko-KR" altLang="en-US" smtClean="0"/>
              <a:t>2021. 8. 2.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299101622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1DDDDA-05F5-4913-A26E-73B1D65946EE}" type="datetime1">
              <a:rPr lang="ko-KR" altLang="en-US" smtClean="0"/>
              <a:t>2021. 8. 2.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121838890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1DDDDA-05F5-4913-A26E-73B1D65946EE}" type="datetime1">
              <a:rPr lang="ko-KR" altLang="en-US" smtClean="0"/>
              <a:t>2021. 8. 2.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43036572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1DDDDA-05F5-4913-A26E-73B1D65946EE}" type="datetime1">
              <a:rPr lang="ko-KR" altLang="en-US" smtClean="0"/>
              <a:t>2021. 8. 2.</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18278646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1DDDDA-05F5-4913-A26E-73B1D65946EE}" type="datetime1">
              <a:rPr lang="ko-KR" altLang="en-US" smtClean="0"/>
              <a:t>2021. 8. 2.</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131918788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1DDDDA-05F5-4913-A26E-73B1D65946EE}" type="datetime1">
              <a:rPr lang="ko-KR" altLang="en-US" smtClean="0"/>
              <a:t>2021. 8. 2.</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408049347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DDDDA-05F5-4913-A26E-73B1D65946EE}" type="datetime1">
              <a:rPr lang="ko-KR" altLang="en-US" smtClean="0"/>
              <a:t>2021. 8. 2.</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305977440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1DDDDA-05F5-4913-A26E-73B1D65946EE}" type="datetime1">
              <a:rPr lang="ko-KR" altLang="en-US" smtClean="0"/>
              <a:t>2021. 8. 2.</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11949340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1DDDDA-05F5-4913-A26E-73B1D65946EE}" type="datetime1">
              <a:rPr lang="ko-KR" altLang="en-US" smtClean="0"/>
              <a:t>2021. 8. 2.</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414267907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DDDDA-05F5-4913-A26E-73B1D65946EE}" type="datetime1">
              <a:rPr lang="ko-KR" altLang="en-US" smtClean="0"/>
              <a:t>2021. 8. 2.</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34184-B667-48A8-B045-8DA61731732A}" type="slidenum">
              <a:rPr lang="ko-KR" altLang="en-US" smtClean="0"/>
              <a:t>‹#›</a:t>
            </a:fld>
            <a:endParaRPr lang="ko-KR" altLang="en-US"/>
          </a:p>
        </p:txBody>
      </p:sp>
    </p:spTree>
    <p:extLst>
      <p:ext uri="{BB962C8B-B14F-4D97-AF65-F5344CB8AC3E}">
        <p14:creationId xmlns:p14="http://schemas.microsoft.com/office/powerpoint/2010/main" val="24959079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69716" y="4648191"/>
            <a:ext cx="3210962" cy="1708160"/>
          </a:xfrm>
          <a:prstGeom prst="rect">
            <a:avLst/>
          </a:prstGeom>
          <a:noFill/>
        </p:spPr>
        <p:txBody>
          <a:bodyPr wrap="square" rtlCol="0">
            <a:spAutoFit/>
          </a:bodyPr>
          <a:lstStyle/>
          <a:p>
            <a:pPr algn="r"/>
            <a:r>
              <a:rPr lang="en-US" altLang="ko-KR" sz="1500" dirty="0"/>
              <a:t>Yi </a:t>
            </a:r>
            <a:r>
              <a:rPr lang="en-US" altLang="ko-KR" sz="1500" dirty="0" err="1"/>
              <a:t>Dohun</a:t>
            </a:r>
            <a:endParaRPr lang="en-US" altLang="ko-KR" sz="1500" dirty="0"/>
          </a:p>
          <a:p>
            <a:pPr algn="r"/>
            <a:endParaRPr lang="en-US" altLang="ko-KR" sz="1500" dirty="0"/>
          </a:p>
          <a:p>
            <a:pPr algn="r"/>
            <a:r>
              <a:rPr lang="en-US" altLang="ko-KR" sz="1500" dirty="0">
                <a:solidFill>
                  <a:schemeClr val="accent6"/>
                </a:solidFill>
              </a:rPr>
              <a:t>Bi</a:t>
            </a:r>
            <a:r>
              <a:rPr lang="en-US" altLang="ko-KR" sz="1500" dirty="0"/>
              <a:t>oinformatics and </a:t>
            </a:r>
            <a:r>
              <a:rPr lang="en-US" altLang="ko-KR" sz="1500" dirty="0">
                <a:solidFill>
                  <a:schemeClr val="accent1">
                    <a:lumMod val="75000"/>
                  </a:schemeClr>
                </a:solidFill>
              </a:rPr>
              <a:t>G</a:t>
            </a:r>
            <a:r>
              <a:rPr lang="en-US" altLang="ko-KR" sz="1500" dirty="0"/>
              <a:t>enomics Lab</a:t>
            </a:r>
          </a:p>
          <a:p>
            <a:pPr algn="r"/>
            <a:r>
              <a:rPr lang="en-US" altLang="ko-KR" sz="1500" dirty="0"/>
              <a:t>Department of Life Science, </a:t>
            </a:r>
            <a:r>
              <a:rPr lang="en-US" altLang="ko-KR" sz="1500" dirty="0" err="1"/>
              <a:t>Hanyang</a:t>
            </a:r>
            <a:r>
              <a:rPr lang="en-US" altLang="ko-KR" sz="1500" dirty="0"/>
              <a:t> University</a:t>
            </a:r>
          </a:p>
          <a:p>
            <a:pPr algn="r"/>
            <a:endParaRPr lang="en-US" altLang="ko-KR" sz="1500" dirty="0"/>
          </a:p>
          <a:p>
            <a:pPr algn="r"/>
            <a:r>
              <a:rPr lang="en-US" altLang="ko-KR" sz="1500" dirty="0"/>
              <a:t>Aug 2, 2021</a:t>
            </a:r>
            <a:endParaRPr lang="ko-KR" altLang="en-US" sz="1500" dirty="0"/>
          </a:p>
        </p:txBody>
      </p:sp>
      <p:sp>
        <p:nvSpPr>
          <p:cNvPr id="5" name="슬라이드 번호 개체 틀 4"/>
          <p:cNvSpPr>
            <a:spLocks noGrp="1"/>
          </p:cNvSpPr>
          <p:nvPr>
            <p:ph type="sldNum" sz="quarter" idx="12"/>
          </p:nvPr>
        </p:nvSpPr>
        <p:spPr/>
        <p:txBody>
          <a:bodyPr/>
          <a:lstStyle/>
          <a:p>
            <a:fld id="{F4334184-B667-48A8-B045-8DA61731732A}" type="slidenum">
              <a:rPr lang="ko-KR" altLang="en-US" smtClean="0"/>
              <a:t>1</a:t>
            </a:fld>
            <a:endParaRPr lang="ko-KR" altLang="en-US"/>
          </a:p>
        </p:txBody>
      </p:sp>
      <p:pic>
        <p:nvPicPr>
          <p:cNvPr id="14" name="그림 22">
            <a:extLst>
              <a:ext uri="{FF2B5EF4-FFF2-40B4-BE49-F238E27FC236}">
                <a16:creationId xmlns:a16="http://schemas.microsoft.com/office/drawing/2014/main" id="{E5DEE9ED-8430-A34D-B53F-F5A40D96A3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0584" y="176378"/>
            <a:ext cx="1074766" cy="419136"/>
          </a:xfrm>
          <a:prstGeom prst="rect">
            <a:avLst/>
          </a:prstGeom>
        </p:spPr>
      </p:pic>
      <p:pic>
        <p:nvPicPr>
          <p:cNvPr id="1026" name="Picture 2">
            <a:extLst>
              <a:ext uri="{FF2B5EF4-FFF2-40B4-BE49-F238E27FC236}">
                <a16:creationId xmlns:a16="http://schemas.microsoft.com/office/drawing/2014/main" id="{A8E0B524-F0CF-5A49-B5E2-D4C17944E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973" y="355861"/>
            <a:ext cx="4863865" cy="60851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6FB692C-6D30-7742-862A-FE5F75D91F7F}"/>
              </a:ext>
            </a:extLst>
          </p:cNvPr>
          <p:cNvSpPr txBox="1"/>
          <p:nvPr/>
        </p:nvSpPr>
        <p:spPr>
          <a:xfrm>
            <a:off x="5243838" y="834055"/>
            <a:ext cx="3662718" cy="1384995"/>
          </a:xfrm>
          <a:prstGeom prst="rect">
            <a:avLst/>
          </a:prstGeom>
          <a:noFill/>
        </p:spPr>
        <p:txBody>
          <a:bodyPr wrap="square" rtlCol="0">
            <a:spAutoFit/>
          </a:bodyPr>
          <a:lstStyle/>
          <a:p>
            <a:r>
              <a:rPr lang="en-US" sz="2800" b="1" dirty="0">
                <a:latin typeface="DIN Condensed" pitchFamily="2" charset="0"/>
              </a:rPr>
              <a:t>Chapter 13. </a:t>
            </a:r>
          </a:p>
          <a:p>
            <a:r>
              <a:rPr lang="en-US" sz="2800" b="1" dirty="0">
                <a:latin typeface="DIN Condensed" pitchFamily="2" charset="0"/>
              </a:rPr>
              <a:t>Design of High Throughput Experiments and their Analysis</a:t>
            </a:r>
          </a:p>
        </p:txBody>
      </p:sp>
    </p:spTree>
    <p:extLst>
      <p:ext uri="{BB962C8B-B14F-4D97-AF65-F5344CB8AC3E}">
        <p14:creationId xmlns:p14="http://schemas.microsoft.com/office/powerpoint/2010/main" val="2948212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10</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4. Basic principles in the design of experiments</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998AB116-3C47-914F-8DDC-FD0E965E6C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675" y="2137029"/>
            <a:ext cx="6758183" cy="3152611"/>
          </a:xfrm>
          <a:prstGeom prst="rect">
            <a:avLst/>
          </a:prstGeom>
        </p:spPr>
      </p:pic>
      <p:sp>
        <p:nvSpPr>
          <p:cNvPr id="7" name="Rectangle 6">
            <a:extLst>
              <a:ext uri="{FF2B5EF4-FFF2-40B4-BE49-F238E27FC236}">
                <a16:creationId xmlns:a16="http://schemas.microsoft.com/office/drawing/2014/main" id="{EE2555E8-8BE6-2E4B-8AAE-6F1A69936199}"/>
              </a:ext>
            </a:extLst>
          </p:cNvPr>
          <p:cNvSpPr/>
          <p:nvPr/>
        </p:nvSpPr>
        <p:spPr>
          <a:xfrm>
            <a:off x="500743" y="969186"/>
            <a:ext cx="4572000" cy="646331"/>
          </a:xfrm>
          <a:prstGeom prst="rect">
            <a:avLst/>
          </a:prstGeom>
        </p:spPr>
        <p:txBody>
          <a:bodyPr>
            <a:spAutoFit/>
          </a:bodyPr>
          <a:lstStyle/>
          <a:p>
            <a:r>
              <a:rPr lang="en-KR" dirty="0"/>
              <a:t>If we want to know what sample size would be required to detect a given effect size:</a:t>
            </a:r>
          </a:p>
        </p:txBody>
      </p:sp>
    </p:spTree>
    <p:extLst>
      <p:ext uri="{BB962C8B-B14F-4D97-AF65-F5344CB8AC3E}">
        <p14:creationId xmlns:p14="http://schemas.microsoft.com/office/powerpoint/2010/main" val="2798390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11</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fontScale="77500" lnSpcReduction="20000"/>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5. Mean-variance relationships and variance-stabilizing transformations</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2" name="TextBox 1">
            <a:extLst>
              <a:ext uri="{FF2B5EF4-FFF2-40B4-BE49-F238E27FC236}">
                <a16:creationId xmlns:a16="http://schemas.microsoft.com/office/drawing/2014/main" id="{F8970971-DDE9-DD48-91F7-209F7F1F7F13}"/>
              </a:ext>
            </a:extLst>
          </p:cNvPr>
          <p:cNvSpPr txBox="1"/>
          <p:nvPr/>
        </p:nvSpPr>
        <p:spPr>
          <a:xfrm>
            <a:off x="480845" y="2152471"/>
            <a:ext cx="8547082" cy="646331"/>
          </a:xfrm>
          <a:prstGeom prst="rect">
            <a:avLst/>
          </a:prstGeom>
          <a:noFill/>
        </p:spPr>
        <p:txBody>
          <a:bodyPr wrap="square" rtlCol="0">
            <a:spAutoFit/>
          </a:bodyPr>
          <a:lstStyle/>
          <a:p>
            <a:r>
              <a:rPr lang="en-US" dirty="0"/>
              <a:t>Mean-variance relationship before transformation can be any function, but followings are prototypic relationships</a:t>
            </a:r>
          </a:p>
        </p:txBody>
      </p:sp>
      <p:sp>
        <p:nvSpPr>
          <p:cNvPr id="8" name="TextBox 7">
            <a:extLst>
              <a:ext uri="{FF2B5EF4-FFF2-40B4-BE49-F238E27FC236}">
                <a16:creationId xmlns:a16="http://schemas.microsoft.com/office/drawing/2014/main" id="{363CCFBB-78AC-AD43-A98F-4D2870577470}"/>
              </a:ext>
            </a:extLst>
          </p:cNvPr>
          <p:cNvSpPr txBox="1"/>
          <p:nvPr/>
        </p:nvSpPr>
        <p:spPr>
          <a:xfrm>
            <a:off x="491730" y="715557"/>
            <a:ext cx="7563699" cy="923330"/>
          </a:xfrm>
          <a:prstGeom prst="rect">
            <a:avLst/>
          </a:prstGeom>
          <a:noFill/>
        </p:spPr>
        <p:txBody>
          <a:bodyPr wrap="square" rtlCol="0">
            <a:spAutoFit/>
          </a:bodyPr>
          <a:lstStyle/>
          <a:p>
            <a:r>
              <a:rPr lang="en-US" dirty="0"/>
              <a:t>I</a:t>
            </a:r>
            <a:r>
              <a:rPr lang="en-KR" dirty="0"/>
              <a:t>n chapter 4,8 we saw data transformations that compress or stretch space of measurements’ variance, thus variance between replicate measurement is no longer highly dependent on mean value.</a:t>
            </a:r>
          </a:p>
        </p:txBody>
      </p:sp>
      <p:pic>
        <p:nvPicPr>
          <p:cNvPr id="6" name="Picture 5" descr="A screenshot of a computer&#10;&#10;Description automatically generated with low confidence">
            <a:extLst>
              <a:ext uri="{FF2B5EF4-FFF2-40B4-BE49-F238E27FC236}">
                <a16:creationId xmlns:a16="http://schemas.microsoft.com/office/drawing/2014/main" id="{3928CAC4-2CF7-0C45-9D22-ED6107F501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122" y="2993526"/>
            <a:ext cx="6262914" cy="1856062"/>
          </a:xfrm>
          <a:prstGeom prst="rect">
            <a:avLst/>
          </a:prstGeom>
        </p:spPr>
      </p:pic>
      <p:sp>
        <p:nvSpPr>
          <p:cNvPr id="7" name="TextBox 6">
            <a:extLst>
              <a:ext uri="{FF2B5EF4-FFF2-40B4-BE49-F238E27FC236}">
                <a16:creationId xmlns:a16="http://schemas.microsoft.com/office/drawing/2014/main" id="{C57D9A51-C7D0-1E48-A247-8D5947A06A8C}"/>
              </a:ext>
            </a:extLst>
          </p:cNvPr>
          <p:cNvSpPr txBox="1"/>
          <p:nvPr/>
        </p:nvSpPr>
        <p:spPr>
          <a:xfrm>
            <a:off x="642257" y="5225143"/>
            <a:ext cx="5417765" cy="369332"/>
          </a:xfrm>
          <a:prstGeom prst="rect">
            <a:avLst/>
          </a:prstGeom>
          <a:noFill/>
        </p:spPr>
        <p:txBody>
          <a:bodyPr wrap="none" rtlCol="0">
            <a:spAutoFit/>
          </a:bodyPr>
          <a:lstStyle/>
          <a:p>
            <a:r>
              <a:rPr lang="en-US" dirty="0"/>
              <a:t>But, real data can be affected by combination of these. </a:t>
            </a:r>
            <a:endParaRPr lang="en-KR" dirty="0"/>
          </a:p>
        </p:txBody>
      </p:sp>
    </p:spTree>
    <p:extLst>
      <p:ext uri="{BB962C8B-B14F-4D97-AF65-F5344CB8AC3E}">
        <p14:creationId xmlns:p14="http://schemas.microsoft.com/office/powerpoint/2010/main" val="24649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12</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6. Data quality assessment and quality control</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2" name="TextBox 1">
            <a:extLst>
              <a:ext uri="{FF2B5EF4-FFF2-40B4-BE49-F238E27FC236}">
                <a16:creationId xmlns:a16="http://schemas.microsoft.com/office/drawing/2014/main" id="{E026B48B-D696-954F-9262-B21FF405EECB}"/>
              </a:ext>
            </a:extLst>
          </p:cNvPr>
          <p:cNvSpPr txBox="1"/>
          <p:nvPr/>
        </p:nvSpPr>
        <p:spPr>
          <a:xfrm>
            <a:off x="382846" y="895503"/>
            <a:ext cx="8249525" cy="646331"/>
          </a:xfrm>
          <a:prstGeom prst="rect">
            <a:avLst/>
          </a:prstGeom>
          <a:noFill/>
        </p:spPr>
        <p:txBody>
          <a:bodyPr wrap="square" rtlCol="0">
            <a:spAutoFit/>
          </a:bodyPr>
          <a:lstStyle/>
          <a:p>
            <a:r>
              <a:rPr lang="en-US" dirty="0"/>
              <a:t>We distinguish data quality assessment (QA) monitoring data quality, and quality control (QC), removing bad data. And related questions include</a:t>
            </a:r>
            <a:endParaRPr lang="en-KR" dirty="0"/>
          </a:p>
        </p:txBody>
      </p:sp>
      <p:sp>
        <p:nvSpPr>
          <p:cNvPr id="7" name="TextBox 6">
            <a:extLst>
              <a:ext uri="{FF2B5EF4-FFF2-40B4-BE49-F238E27FC236}">
                <a16:creationId xmlns:a16="http://schemas.microsoft.com/office/drawing/2014/main" id="{BF243320-575F-624B-A08D-F5CC28CD91D4}"/>
              </a:ext>
            </a:extLst>
          </p:cNvPr>
          <p:cNvSpPr txBox="1"/>
          <p:nvPr/>
        </p:nvSpPr>
        <p:spPr>
          <a:xfrm>
            <a:off x="382846" y="2241284"/>
            <a:ext cx="7856318" cy="2585323"/>
          </a:xfrm>
          <a:prstGeom prst="rect">
            <a:avLst/>
          </a:prstGeom>
          <a:noFill/>
        </p:spPr>
        <p:txBody>
          <a:bodyPr wrap="none" rtlCol="0">
            <a:spAutoFit/>
          </a:bodyPr>
          <a:lstStyle/>
          <a:p>
            <a:pPr marL="342900" indent="-342900">
              <a:buAutoNum type="arabicPeriod"/>
            </a:pPr>
            <a:r>
              <a:rPr lang="en-US" dirty="0"/>
              <a:t>How marginal distribution of variables looks (histogram, ECDF)</a:t>
            </a:r>
          </a:p>
          <a:p>
            <a:pPr marL="342900" indent="-342900">
              <a:buAutoNum type="arabicPeriod"/>
            </a:pPr>
            <a:endParaRPr lang="en-US" dirty="0"/>
          </a:p>
          <a:p>
            <a:pPr marL="342900" indent="-342900">
              <a:buAutoNum type="arabicPeriod"/>
            </a:pPr>
            <a:r>
              <a:rPr lang="en-US" dirty="0"/>
              <a:t>How joint distribution look (scatter, pair plot)</a:t>
            </a:r>
          </a:p>
          <a:p>
            <a:pPr marL="342900" indent="-342900">
              <a:buAutoNum type="arabicPeriod"/>
            </a:pPr>
            <a:endParaRPr lang="en-US" dirty="0"/>
          </a:p>
          <a:p>
            <a:pPr marL="342900" indent="-342900">
              <a:buAutoNum type="arabicPeriod"/>
            </a:pPr>
            <a:r>
              <a:rPr lang="en-US" dirty="0"/>
              <a:t>How well do replicates agree, are magnitude of differences plausible</a:t>
            </a:r>
          </a:p>
          <a:p>
            <a:pPr marL="342900" indent="-342900">
              <a:buAutoNum type="arabicPeriod"/>
            </a:pPr>
            <a:endParaRPr lang="en-US" dirty="0"/>
          </a:p>
          <a:p>
            <a:pPr marL="342900" indent="-342900">
              <a:buAutoNum type="arabicPeriod"/>
            </a:pPr>
            <a:r>
              <a:rPr lang="en-US" dirty="0"/>
              <a:t>Is there evidence of batch effect?</a:t>
            </a:r>
          </a:p>
          <a:p>
            <a:pPr marL="342900" indent="-342900">
              <a:buAutoNum type="arabicPeriod"/>
            </a:pPr>
            <a:endParaRPr lang="en-US" dirty="0"/>
          </a:p>
          <a:p>
            <a:r>
              <a:rPr lang="en-US" dirty="0"/>
              <a:t>In case of 3-4, we can use heatmaps, PCA and other ordination plots (Chapter 7,9)</a:t>
            </a:r>
          </a:p>
        </p:txBody>
      </p:sp>
    </p:spTree>
    <p:extLst>
      <p:ext uri="{BB962C8B-B14F-4D97-AF65-F5344CB8AC3E}">
        <p14:creationId xmlns:p14="http://schemas.microsoft.com/office/powerpoint/2010/main" val="80361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13</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7. Longitudinal data</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4" name="TextBox 3">
            <a:extLst>
              <a:ext uri="{FF2B5EF4-FFF2-40B4-BE49-F238E27FC236}">
                <a16:creationId xmlns:a16="http://schemas.microsoft.com/office/drawing/2014/main" id="{FD6C48FB-5B34-224A-A37D-977964AAD9AE}"/>
              </a:ext>
            </a:extLst>
          </p:cNvPr>
          <p:cNvSpPr txBox="1"/>
          <p:nvPr/>
        </p:nvSpPr>
        <p:spPr>
          <a:xfrm>
            <a:off x="382846" y="895503"/>
            <a:ext cx="6955943" cy="3970318"/>
          </a:xfrm>
          <a:prstGeom prst="rect">
            <a:avLst/>
          </a:prstGeom>
          <a:noFill/>
        </p:spPr>
        <p:txBody>
          <a:bodyPr wrap="none" rtlCol="0">
            <a:spAutoFit/>
          </a:bodyPr>
          <a:lstStyle/>
          <a:p>
            <a:r>
              <a:rPr lang="en-US" dirty="0"/>
              <a:t>Longitudinal data has t</a:t>
            </a:r>
            <a:r>
              <a:rPr lang="en-KR" dirty="0"/>
              <a:t>ime as covariate, and there are two types</a:t>
            </a:r>
          </a:p>
          <a:p>
            <a:r>
              <a:rPr lang="en-US" dirty="0"/>
              <a:t>1. T</a:t>
            </a:r>
            <a:r>
              <a:rPr lang="en-KR" dirty="0"/>
              <a:t>ime points are a </a:t>
            </a:r>
            <a:r>
              <a:rPr lang="en-KR" u="sng" dirty="0"/>
              <a:t>handful</a:t>
            </a:r>
            <a:r>
              <a:rPr lang="en-KR" dirty="0"/>
              <a:t> (e.g. 24h, 48h, 72h)</a:t>
            </a:r>
          </a:p>
          <a:p>
            <a:r>
              <a:rPr lang="en-US" dirty="0"/>
              <a:t>2. T</a:t>
            </a:r>
            <a:r>
              <a:rPr lang="en-KR" dirty="0"/>
              <a:t>ime points are </a:t>
            </a:r>
            <a:r>
              <a:rPr lang="en-KR" u="sng" dirty="0"/>
              <a:t>long/densly samples</a:t>
            </a:r>
            <a:r>
              <a:rPr lang="en-KR" dirty="0"/>
              <a:t> (movie from life cell microscopy)</a:t>
            </a:r>
          </a:p>
          <a:p>
            <a:endParaRPr lang="en-KR" dirty="0"/>
          </a:p>
          <a:p>
            <a:endParaRPr lang="en-KR" dirty="0"/>
          </a:p>
          <a:p>
            <a:r>
              <a:rPr lang="en-US" b="1" dirty="0"/>
              <a:t>In (1) case</a:t>
            </a:r>
            <a:r>
              <a:rPr lang="en-US" dirty="0"/>
              <a:t>, time is just another discrete experimental factor.</a:t>
            </a:r>
          </a:p>
          <a:p>
            <a:endParaRPr lang="en-US" dirty="0"/>
          </a:p>
          <a:p>
            <a:r>
              <a:rPr lang="en-US" b="1" dirty="0"/>
              <a:t>In (2) case</a:t>
            </a:r>
            <a:r>
              <a:rPr lang="en-US" dirty="0"/>
              <a:t>, we may want to fit dynamical models to data.</a:t>
            </a:r>
          </a:p>
          <a:p>
            <a:r>
              <a:rPr lang="en-US" dirty="0"/>
              <a:t>Writing X(t) for state of our system at time t, we have many choices</a:t>
            </a:r>
          </a:p>
          <a:p>
            <a:pPr marL="285750" indent="-285750">
              <a:buFont typeface="Arial" panose="020B0604020202020204" pitchFamily="34" charset="0"/>
              <a:buChar char="•"/>
            </a:pPr>
            <a:r>
              <a:rPr lang="en-US" dirty="0"/>
              <a:t>X is continuous or discrete</a:t>
            </a:r>
          </a:p>
          <a:p>
            <a:pPr marL="285750" indent="-285750">
              <a:buFont typeface="Arial" panose="020B0604020202020204" pitchFamily="34" charset="0"/>
              <a:buChar char="•"/>
            </a:pPr>
            <a:r>
              <a:rPr lang="en-US" dirty="0"/>
              <a:t>Dynamics of X are deterministic or stochastic</a:t>
            </a:r>
          </a:p>
          <a:p>
            <a:pPr marL="285750" indent="-285750">
              <a:buFont typeface="Arial" panose="020B0604020202020204" pitchFamily="34" charset="0"/>
              <a:buChar char="•"/>
            </a:pPr>
            <a:r>
              <a:rPr lang="en-US" dirty="0"/>
              <a:t>Dynamics are smooth and/or jumpy</a:t>
            </a:r>
          </a:p>
          <a:p>
            <a:pPr marL="285750" indent="-285750">
              <a:buFont typeface="Arial" panose="020B0604020202020204" pitchFamily="34" charset="0"/>
              <a:buChar char="•"/>
            </a:pPr>
            <a:r>
              <a:rPr lang="en-US" dirty="0"/>
              <a:t>We observe X directly or only some noise and/or reduced version</a:t>
            </a:r>
            <a:br>
              <a:rPr lang="en-US" dirty="0"/>
            </a:br>
            <a:r>
              <a:rPr lang="en-US" dirty="0"/>
              <a:t>Y=g(X)+e (g is signal reduction and e is error)</a:t>
            </a:r>
          </a:p>
        </p:txBody>
      </p:sp>
    </p:spTree>
    <p:extLst>
      <p:ext uri="{BB962C8B-B14F-4D97-AF65-F5344CB8AC3E}">
        <p14:creationId xmlns:p14="http://schemas.microsoft.com/office/powerpoint/2010/main" val="3891029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14</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7. Longitudinal data</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7" name="TextBox 6">
            <a:extLst>
              <a:ext uri="{FF2B5EF4-FFF2-40B4-BE49-F238E27FC236}">
                <a16:creationId xmlns:a16="http://schemas.microsoft.com/office/drawing/2014/main" id="{70738DB2-BE1C-2847-AACA-D0538C8FA80A}"/>
              </a:ext>
            </a:extLst>
          </p:cNvPr>
          <p:cNvSpPr txBox="1"/>
          <p:nvPr/>
        </p:nvSpPr>
        <p:spPr>
          <a:xfrm>
            <a:off x="548021" y="907818"/>
            <a:ext cx="8047957" cy="2585323"/>
          </a:xfrm>
          <a:prstGeom prst="rect">
            <a:avLst/>
          </a:prstGeom>
          <a:noFill/>
        </p:spPr>
        <p:txBody>
          <a:bodyPr wrap="square" rtlCol="0">
            <a:spAutoFit/>
          </a:bodyPr>
          <a:lstStyle/>
          <a:p>
            <a:r>
              <a:rPr lang="en-US" dirty="0"/>
              <a:t>We have many modeling tools, including</a:t>
            </a:r>
          </a:p>
          <a:p>
            <a:pPr marL="285750" indent="-285750">
              <a:buFont typeface="Arial" panose="020B0604020202020204" pitchFamily="34" charset="0"/>
              <a:buChar char="•"/>
            </a:pPr>
            <a:r>
              <a:rPr lang="en-US" b="1" dirty="0"/>
              <a:t>M</a:t>
            </a:r>
            <a:r>
              <a:rPr lang="en-KR" b="1" dirty="0"/>
              <a:t>arkov model</a:t>
            </a:r>
            <a:r>
              <a:rPr lang="en-KR" dirty="0"/>
              <a:t>: discrete state, dynamics are stochastic, occur by jumping b/w states</a:t>
            </a:r>
          </a:p>
          <a:p>
            <a:pPr marL="285750" indent="-285750">
              <a:buFont typeface="Arial" panose="020B0604020202020204" pitchFamily="34" charset="0"/>
              <a:buChar char="•"/>
            </a:pPr>
            <a:r>
              <a:rPr lang="en-KR" b="1" dirty="0"/>
              <a:t>Ordinary/partial differential equations</a:t>
            </a:r>
            <a:r>
              <a:rPr lang="en-KR" dirty="0"/>
              <a:t>: continuous stats space, dynamics are deterministic and smooth and are described by differential equation</a:t>
            </a:r>
          </a:p>
          <a:p>
            <a:pPr marL="285750" indent="-285750">
              <a:buFont typeface="Arial" panose="020B0604020202020204" pitchFamily="34" charset="0"/>
              <a:buChar char="•"/>
            </a:pPr>
            <a:r>
              <a:rPr lang="en-US" b="1" dirty="0"/>
              <a:t>Master equation, Fokker-Plank equation</a:t>
            </a:r>
            <a:r>
              <a:rPr lang="en-US" dirty="0"/>
              <a:t>: dynamics are stochastic. Described by differential equations for probability distribution of X in space and time</a:t>
            </a:r>
          </a:p>
          <a:p>
            <a:pPr marL="285750" indent="-285750">
              <a:buFont typeface="Arial" panose="020B0604020202020204" pitchFamily="34" charset="0"/>
              <a:buChar char="•"/>
            </a:pPr>
            <a:r>
              <a:rPr lang="en-US" b="1" dirty="0"/>
              <a:t>Piece-wise deterministic stochastic process</a:t>
            </a:r>
            <a:r>
              <a:rPr lang="en-US" dirty="0"/>
              <a:t>: combination of above, samples from process involve deterministic, smooth movement as well as occasional jumps.</a:t>
            </a:r>
            <a:endParaRPr lang="en-KR" dirty="0"/>
          </a:p>
        </p:txBody>
      </p:sp>
      <p:sp>
        <p:nvSpPr>
          <p:cNvPr id="2" name="TextBox 1">
            <a:extLst>
              <a:ext uri="{FF2B5EF4-FFF2-40B4-BE49-F238E27FC236}">
                <a16:creationId xmlns:a16="http://schemas.microsoft.com/office/drawing/2014/main" id="{14107DBA-1FD5-924E-BCF8-A0C5757B14F8}"/>
              </a:ext>
            </a:extLst>
          </p:cNvPr>
          <p:cNvSpPr txBox="1"/>
          <p:nvPr/>
        </p:nvSpPr>
        <p:spPr>
          <a:xfrm>
            <a:off x="605171" y="3833774"/>
            <a:ext cx="7864006" cy="1477328"/>
          </a:xfrm>
          <a:prstGeom prst="rect">
            <a:avLst/>
          </a:prstGeom>
          <a:noFill/>
        </p:spPr>
        <p:txBody>
          <a:bodyPr wrap="square" rtlCol="0">
            <a:spAutoFit/>
          </a:bodyPr>
          <a:lstStyle/>
          <a:p>
            <a:r>
              <a:rPr lang="en-US" dirty="0"/>
              <a:t>In case we don’t observe X directly, </a:t>
            </a:r>
            <a:r>
              <a:rPr lang="en-US" b="1" dirty="0"/>
              <a:t>Hidden Markov Model </a:t>
            </a:r>
            <a:r>
              <a:rPr lang="en-US" dirty="0"/>
              <a:t>makes it relatively straightforward to fit such models.</a:t>
            </a:r>
          </a:p>
          <a:p>
            <a:endParaRPr lang="en-US" dirty="0"/>
          </a:p>
          <a:p>
            <a:r>
              <a:rPr lang="en-US" dirty="0"/>
              <a:t>Many methods are from physics, econometrics, signal processing. So it’s worthwhile to scan literature in these fields.</a:t>
            </a:r>
            <a:endParaRPr lang="en-KR" dirty="0"/>
          </a:p>
        </p:txBody>
      </p:sp>
    </p:spTree>
    <p:extLst>
      <p:ext uri="{BB962C8B-B14F-4D97-AF65-F5344CB8AC3E}">
        <p14:creationId xmlns:p14="http://schemas.microsoft.com/office/powerpoint/2010/main" val="344205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15</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8. Data integration: use everything you (could) know</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3" name="TextBox 2">
            <a:extLst>
              <a:ext uri="{FF2B5EF4-FFF2-40B4-BE49-F238E27FC236}">
                <a16:creationId xmlns:a16="http://schemas.microsoft.com/office/drawing/2014/main" id="{B3480561-B137-344A-B8FB-9F6A2D3FD4E6}"/>
              </a:ext>
            </a:extLst>
          </p:cNvPr>
          <p:cNvSpPr txBox="1"/>
          <p:nvPr/>
        </p:nvSpPr>
        <p:spPr>
          <a:xfrm>
            <a:off x="609600" y="816429"/>
            <a:ext cx="7251767" cy="4247317"/>
          </a:xfrm>
          <a:prstGeom prst="rect">
            <a:avLst/>
          </a:prstGeom>
          <a:noFill/>
        </p:spPr>
        <p:txBody>
          <a:bodyPr wrap="square" rtlCol="0">
            <a:spAutoFit/>
          </a:bodyPr>
          <a:lstStyle/>
          <a:p>
            <a:r>
              <a:rPr lang="en-US" dirty="0"/>
              <a:t>G</a:t>
            </a:r>
            <a:r>
              <a:rPr lang="en-KR" dirty="0"/>
              <a:t>eneric approach, analyzing without already known reference, could be seemingly “unbiased”, but is often wastefull.</a:t>
            </a:r>
          </a:p>
          <a:p>
            <a:endParaRPr lang="en-KR" dirty="0"/>
          </a:p>
          <a:p>
            <a:endParaRPr lang="en-KR" dirty="0"/>
          </a:p>
          <a:p>
            <a:r>
              <a:rPr lang="en-US" dirty="0"/>
              <a:t>Better</a:t>
            </a:r>
            <a:r>
              <a:rPr lang="en-KR" dirty="0"/>
              <a:t> use prior knowledge guide our interpretation</a:t>
            </a:r>
          </a:p>
          <a:p>
            <a:endParaRPr lang="en-KR" dirty="0"/>
          </a:p>
          <a:p>
            <a:endParaRPr lang="en-KR" dirty="0"/>
          </a:p>
          <a:p>
            <a:r>
              <a:rPr lang="en-US" dirty="0"/>
              <a:t>A p</a:t>
            </a:r>
            <a:r>
              <a:rPr lang="en-KR" dirty="0"/>
              <a:t>otential example is</a:t>
            </a:r>
          </a:p>
          <a:p>
            <a:pPr marL="285750" indent="-285750">
              <a:buFont typeface="Arial" panose="020B0604020202020204" pitchFamily="34" charset="0"/>
              <a:buChar char="•"/>
            </a:pPr>
            <a:r>
              <a:rPr lang="en-US" b="1" dirty="0"/>
              <a:t>P</a:t>
            </a:r>
            <a:r>
              <a:rPr lang="en-KR" b="1" dirty="0"/>
              <a:t>enalization or feature selection</a:t>
            </a:r>
            <a:r>
              <a:rPr lang="en-KR" dirty="0"/>
              <a:t> in high-dimensional regression or classification. </a:t>
            </a:r>
            <a:r>
              <a:rPr lang="en-US" dirty="0"/>
              <a:t>I</a:t>
            </a:r>
            <a:r>
              <a:rPr lang="en-KR" dirty="0"/>
              <a:t>t is easy to treat all features the same, (standardize all to zero mean and unit variance). </a:t>
            </a:r>
            <a:r>
              <a:rPr lang="en-US" dirty="0"/>
              <a:t>B</a:t>
            </a:r>
            <a:r>
              <a:rPr lang="en-KR" dirty="0"/>
              <a:t>ut sometime </a:t>
            </a:r>
            <a:r>
              <a:rPr lang="en-KR" u="sng" dirty="0"/>
              <a:t>we know some features are likely to bew more / less informative</a:t>
            </a:r>
            <a:r>
              <a:rPr lang="en-KR" dirty="0"/>
              <a:t>. </a:t>
            </a:r>
            <a:r>
              <a:rPr lang="en-US" dirty="0"/>
              <a:t>W</a:t>
            </a:r>
            <a:r>
              <a:rPr lang="en-KR" dirty="0"/>
              <a:t>e can usalso use graph or network to represent other data (graph-, group rasso) to structure your penalties</a:t>
            </a:r>
          </a:p>
          <a:p>
            <a:pPr marL="285750" indent="-285750">
              <a:buFont typeface="Arial" panose="020B0604020202020204" pitchFamily="34" charset="0"/>
              <a:buChar char="•"/>
            </a:pPr>
            <a:endParaRPr lang="en-KR" dirty="0"/>
          </a:p>
        </p:txBody>
      </p:sp>
    </p:spTree>
    <p:extLst>
      <p:ext uri="{BB962C8B-B14F-4D97-AF65-F5344CB8AC3E}">
        <p14:creationId xmlns:p14="http://schemas.microsoft.com/office/powerpoint/2010/main" val="3765052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16</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9. Sharpen your tools: reproducible research</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2" name="TextBox 1">
            <a:extLst>
              <a:ext uri="{FF2B5EF4-FFF2-40B4-BE49-F238E27FC236}">
                <a16:creationId xmlns:a16="http://schemas.microsoft.com/office/drawing/2014/main" id="{5B4DDF9A-54CD-FB43-916F-1DD4EE27EB4C}"/>
              </a:ext>
            </a:extLst>
          </p:cNvPr>
          <p:cNvSpPr txBox="1"/>
          <p:nvPr/>
        </p:nvSpPr>
        <p:spPr>
          <a:xfrm>
            <a:off x="361100" y="659557"/>
            <a:ext cx="8154250" cy="5632311"/>
          </a:xfrm>
          <a:prstGeom prst="rect">
            <a:avLst/>
          </a:prstGeom>
          <a:noFill/>
        </p:spPr>
        <p:txBody>
          <a:bodyPr wrap="square" rtlCol="0">
            <a:spAutoFit/>
          </a:bodyPr>
          <a:lstStyle/>
          <a:p>
            <a:r>
              <a:rPr lang="en-US" dirty="0"/>
              <a:t>A</a:t>
            </a:r>
            <a:r>
              <a:rPr lang="en-KR" dirty="0"/>
              <a:t>nalysis begins </a:t>
            </a:r>
            <a:r>
              <a:rPr lang="en-KR" u="sng" dirty="0"/>
              <a:t>with simple script</a:t>
            </a:r>
            <a:r>
              <a:rPr lang="en-KR" dirty="0"/>
              <a:t>, to try initial idea and explore data.</a:t>
            </a:r>
          </a:p>
          <a:p>
            <a:r>
              <a:rPr lang="en-US" dirty="0"/>
              <a:t>After more ideas are added, more data comes in , other datasets integrated, more people become involved, paper needs to be written, figures be done ‘properly’, and record needs to be documented. Some principles to help this process are</a:t>
            </a:r>
            <a:endParaRPr lang="en-KR" dirty="0"/>
          </a:p>
          <a:p>
            <a:endParaRPr lang="en-KR" dirty="0"/>
          </a:p>
          <a:p>
            <a:pPr marL="285750" indent="-285750">
              <a:buFont typeface="Arial" panose="020B0604020202020204" pitchFamily="34" charset="0"/>
              <a:buChar char="•"/>
            </a:pPr>
            <a:r>
              <a:rPr lang="en-KR" dirty="0"/>
              <a:t>Use </a:t>
            </a:r>
            <a:r>
              <a:rPr lang="en-KR" u="sng" dirty="0"/>
              <a:t>IDE</a:t>
            </a:r>
            <a:r>
              <a:rPr lang="en-KR" dirty="0"/>
              <a:t> (Rstudio, Emacs, Eclips)</a:t>
            </a:r>
            <a:endParaRPr lang="en-US" altLang="ko-KR" dirty="0"/>
          </a:p>
          <a:p>
            <a:pPr marL="285750" indent="-285750">
              <a:buFont typeface="Arial" panose="020B0604020202020204" pitchFamily="34" charset="0"/>
              <a:buChar char="•"/>
            </a:pPr>
            <a:r>
              <a:rPr lang="en-US" dirty="0"/>
              <a:t>Use </a:t>
            </a:r>
            <a:r>
              <a:rPr lang="en-US" u="sng" dirty="0"/>
              <a:t>Literate programming tools</a:t>
            </a:r>
            <a:r>
              <a:rPr lang="en-US" dirty="0"/>
              <a:t> </a:t>
            </a:r>
            <a:r>
              <a:rPr lang="en-US" altLang="ko-KR" dirty="0"/>
              <a:t>(</a:t>
            </a:r>
            <a:r>
              <a:rPr lang="en-US" altLang="ko-KR" dirty="0" err="1"/>
              <a:t>Rmarkdown</a:t>
            </a:r>
            <a:r>
              <a:rPr lang="en-US" altLang="ko-KR" dirty="0"/>
              <a:t> / </a:t>
            </a:r>
            <a:r>
              <a:rPr lang="en-US" altLang="ko-KR" dirty="0" err="1"/>
              <a:t>jupyter</a:t>
            </a:r>
            <a:r>
              <a:rPr lang="en-US" altLang="ko-KR" dirty="0"/>
              <a:t>)</a:t>
            </a:r>
            <a:br>
              <a:rPr lang="en-US" altLang="ko-KR" dirty="0"/>
            </a:br>
            <a:r>
              <a:rPr lang="en-US" altLang="ko-KR" dirty="0"/>
              <a:t>which can embed figures and tables in documentation. Good for reporting analysis to collaborators</a:t>
            </a:r>
          </a:p>
          <a:p>
            <a:pPr marL="285750" indent="-285750">
              <a:buFont typeface="Arial" panose="020B0604020202020204" pitchFamily="34" charset="0"/>
              <a:buChar char="•"/>
            </a:pPr>
            <a:r>
              <a:rPr lang="en-US" altLang="ko-KR" dirty="0"/>
              <a:t>Anticipate </a:t>
            </a:r>
            <a:r>
              <a:rPr lang="en-US" altLang="ko-KR" u="sng" dirty="0"/>
              <a:t>re-engineering</a:t>
            </a:r>
            <a:r>
              <a:rPr lang="en-US" altLang="ko-KR" dirty="0"/>
              <a:t> data formats and software.</a:t>
            </a:r>
          </a:p>
          <a:p>
            <a:pPr marL="285750" indent="-285750">
              <a:buFont typeface="Arial" panose="020B0604020202020204" pitchFamily="34" charset="0"/>
              <a:buChar char="•"/>
            </a:pPr>
            <a:r>
              <a:rPr lang="en-US" altLang="ko-KR" u="sng" dirty="0"/>
              <a:t>Reuse</a:t>
            </a:r>
            <a:r>
              <a:rPr lang="en-US" altLang="ko-KR" dirty="0"/>
              <a:t> existing codes</a:t>
            </a:r>
            <a:br>
              <a:rPr lang="en-US" altLang="ko-KR" dirty="0"/>
            </a:br>
            <a:r>
              <a:rPr lang="en-US" altLang="ko-KR" dirty="0"/>
              <a:t>before using self-made heuristic or temporary short-cut, spend time to find already tested solutions</a:t>
            </a:r>
          </a:p>
          <a:p>
            <a:pPr marL="285750" indent="-285750">
              <a:buFont typeface="Arial" panose="020B0604020202020204" pitchFamily="34" charset="0"/>
              <a:buChar char="•"/>
            </a:pPr>
            <a:r>
              <a:rPr lang="en-US" altLang="ko-KR" dirty="0"/>
              <a:t>Use </a:t>
            </a:r>
            <a:r>
              <a:rPr lang="en-US" altLang="ko-KR" u="sng" dirty="0"/>
              <a:t>version control</a:t>
            </a:r>
          </a:p>
          <a:p>
            <a:pPr marL="285750" indent="-285750">
              <a:buFont typeface="Arial" panose="020B0604020202020204" pitchFamily="34" charset="0"/>
              <a:buChar char="•"/>
            </a:pPr>
            <a:r>
              <a:rPr lang="en-US" altLang="ko-KR" u="sng" dirty="0"/>
              <a:t>Use functions</a:t>
            </a:r>
            <a:r>
              <a:rPr lang="en-US" altLang="ko-KR" dirty="0"/>
              <a:t> rather than copy-paste</a:t>
            </a:r>
          </a:p>
          <a:p>
            <a:pPr marL="285750" indent="-285750">
              <a:buFont typeface="Arial" panose="020B0604020202020204" pitchFamily="34" charset="0"/>
              <a:buChar char="•"/>
            </a:pPr>
            <a:r>
              <a:rPr lang="en-US" altLang="ko-KR" dirty="0"/>
              <a:t>Use </a:t>
            </a:r>
            <a:r>
              <a:rPr lang="en-US" altLang="ko-KR" u="sng" dirty="0"/>
              <a:t>R package</a:t>
            </a:r>
            <a:r>
              <a:rPr lang="en-US" altLang="ko-KR" dirty="0"/>
              <a:t> system</a:t>
            </a:r>
            <a:br>
              <a:rPr lang="en-US" altLang="ko-KR" dirty="0"/>
            </a:br>
            <a:r>
              <a:rPr lang="en-US" altLang="ko-KR" dirty="0"/>
              <a:t>to save your frequently used </a:t>
            </a:r>
            <a:r>
              <a:rPr lang="en-US" altLang="ko-KR" dirty="0" err="1"/>
              <a:t>funcitons</a:t>
            </a:r>
            <a:endParaRPr lang="en-US" altLang="ko-KR" dirty="0"/>
          </a:p>
          <a:p>
            <a:pPr marL="285750" indent="-285750">
              <a:buFont typeface="Arial" panose="020B0604020202020204" pitchFamily="34" charset="0"/>
              <a:buChar char="•"/>
            </a:pPr>
            <a:r>
              <a:rPr lang="en-US" altLang="ko-KR" u="sng" dirty="0"/>
              <a:t>Centralize location of raw data</a:t>
            </a:r>
            <a:r>
              <a:rPr lang="en-US" altLang="ko-KR" dirty="0"/>
              <a:t> files and automate derivation of data</a:t>
            </a:r>
          </a:p>
          <a:p>
            <a:pPr marL="285750" indent="-285750">
              <a:buFont typeface="Arial" panose="020B0604020202020204" pitchFamily="34" charset="0"/>
              <a:buChar char="•"/>
            </a:pPr>
            <a:r>
              <a:rPr lang="en-US" altLang="ko-KR" dirty="0"/>
              <a:t>Keep hyperlinked webpage with an index of all analysis</a:t>
            </a:r>
            <a:br>
              <a:rPr lang="en-US" altLang="ko-KR" dirty="0"/>
            </a:br>
            <a:r>
              <a:rPr lang="en-US" altLang="ko-KR" dirty="0"/>
              <a:t>for methods part of your paper</a:t>
            </a:r>
            <a:endParaRPr lang="en-KR" altLang="ko-KR" dirty="0"/>
          </a:p>
        </p:txBody>
      </p:sp>
    </p:spTree>
    <p:extLst>
      <p:ext uri="{BB962C8B-B14F-4D97-AF65-F5344CB8AC3E}">
        <p14:creationId xmlns:p14="http://schemas.microsoft.com/office/powerpoint/2010/main" val="2941735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17</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10. Data representation</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2" name="TextBox 1">
            <a:extLst>
              <a:ext uri="{FF2B5EF4-FFF2-40B4-BE49-F238E27FC236}">
                <a16:creationId xmlns:a16="http://schemas.microsoft.com/office/drawing/2014/main" id="{5CAB5BDD-B12B-174D-8A02-32A1252E9F25}"/>
              </a:ext>
            </a:extLst>
          </p:cNvPr>
          <p:cNvSpPr txBox="1"/>
          <p:nvPr/>
        </p:nvSpPr>
        <p:spPr>
          <a:xfrm>
            <a:off x="489857" y="1742102"/>
            <a:ext cx="3929743" cy="4524315"/>
          </a:xfrm>
          <a:prstGeom prst="rect">
            <a:avLst/>
          </a:prstGeom>
          <a:noFill/>
        </p:spPr>
        <p:txBody>
          <a:bodyPr wrap="square" rtlCol="0">
            <a:spAutoFit/>
          </a:bodyPr>
          <a:lstStyle/>
          <a:p>
            <a:r>
              <a:rPr lang="en-US" b="1" dirty="0"/>
              <a:t>W</a:t>
            </a:r>
            <a:r>
              <a:rPr lang="en-KR" b="1" dirty="0"/>
              <a:t>ide/long table format</a:t>
            </a:r>
          </a:p>
          <a:p>
            <a:r>
              <a:rPr lang="en-US" dirty="0"/>
              <a:t>In </a:t>
            </a:r>
            <a:r>
              <a:rPr lang="en-US" dirty="0" err="1"/>
              <a:t>Hiiragi</a:t>
            </a:r>
            <a:r>
              <a:rPr lang="en-US" dirty="0"/>
              <a:t> data, e</a:t>
            </a:r>
            <a:r>
              <a:rPr lang="en-KR" dirty="0"/>
              <a:t>ach row of </a:t>
            </a:r>
            <a:br>
              <a:rPr lang="en-KR" dirty="0"/>
            </a:br>
            <a:r>
              <a:rPr lang="en-KR" dirty="0"/>
              <a:t>reports 101 expression values (3 shown),</a:t>
            </a:r>
            <a:br>
              <a:rPr lang="en-KR" dirty="0"/>
            </a:br>
            <a:r>
              <a:rPr lang="en-KR" dirty="0"/>
              <a:t>this is example of </a:t>
            </a:r>
            <a:r>
              <a:rPr lang="en-KR" u="sng" dirty="0"/>
              <a:t>wide format</a:t>
            </a:r>
            <a:r>
              <a:rPr lang="en-KR" dirty="0"/>
              <a:t> (=untidy)</a:t>
            </a:r>
          </a:p>
          <a:p>
            <a:endParaRPr lang="en-KR" dirty="0"/>
          </a:p>
          <a:p>
            <a:r>
              <a:rPr lang="en-US" dirty="0"/>
              <a:t>B</a:t>
            </a:r>
            <a:r>
              <a:rPr lang="en-KR" dirty="0"/>
              <a:t>elow, each row correspond exactly one of measured values, stored in column </a:t>
            </a:r>
            <a:r>
              <a:rPr lang="en-KR" i="1" dirty="0"/>
              <a:t>value</a:t>
            </a:r>
            <a:r>
              <a:rPr lang="en-KR" dirty="0"/>
              <a:t>, and other columns store associated covariates. </a:t>
            </a:r>
            <a:r>
              <a:rPr lang="en-US" dirty="0"/>
              <a:t>T</a:t>
            </a:r>
            <a:r>
              <a:rPr lang="en-KR" dirty="0"/>
              <a:t>his is example of </a:t>
            </a:r>
            <a:r>
              <a:rPr lang="en-KR" u="sng" dirty="0"/>
              <a:t>long format</a:t>
            </a:r>
            <a:r>
              <a:rPr lang="en-KR" i="1" dirty="0"/>
              <a:t> </a:t>
            </a:r>
            <a:r>
              <a:rPr lang="en-KR" dirty="0"/>
              <a:t>(tidy)</a:t>
            </a:r>
          </a:p>
          <a:p>
            <a:endParaRPr lang="en-KR" dirty="0"/>
          </a:p>
          <a:p>
            <a:r>
              <a:rPr lang="en-US" dirty="0"/>
              <a:t>I</a:t>
            </a:r>
            <a:r>
              <a:rPr lang="en-KR" dirty="0"/>
              <a:t>n long format, we can simply add additional columns like gene id or chromosome and can sure we will </a:t>
            </a:r>
            <a:r>
              <a:rPr lang="en-KR" u="sng" dirty="0"/>
              <a:t>not break existing code</a:t>
            </a:r>
            <a:r>
              <a:rPr lang="en-KR" dirty="0"/>
              <a:t>.</a:t>
            </a:r>
          </a:p>
        </p:txBody>
      </p:sp>
      <p:sp>
        <p:nvSpPr>
          <p:cNvPr id="4" name="TextBox 3">
            <a:extLst>
              <a:ext uri="{FF2B5EF4-FFF2-40B4-BE49-F238E27FC236}">
                <a16:creationId xmlns:a16="http://schemas.microsoft.com/office/drawing/2014/main" id="{D1C68B45-E51D-FE47-A63E-34A5B919695E}"/>
              </a:ext>
            </a:extLst>
          </p:cNvPr>
          <p:cNvSpPr txBox="1"/>
          <p:nvPr/>
        </p:nvSpPr>
        <p:spPr>
          <a:xfrm>
            <a:off x="489857" y="831478"/>
            <a:ext cx="8305800" cy="646331"/>
          </a:xfrm>
          <a:prstGeom prst="rect">
            <a:avLst/>
          </a:prstGeom>
          <a:noFill/>
        </p:spPr>
        <p:txBody>
          <a:bodyPr wrap="square" rtlCol="0">
            <a:spAutoFit/>
          </a:bodyPr>
          <a:lstStyle/>
          <a:p>
            <a:r>
              <a:rPr lang="en-US" dirty="0"/>
              <a:t>In data representation, “ggplot2” prefer data in </a:t>
            </a:r>
            <a:r>
              <a:rPr lang="en-US" u="sng" dirty="0"/>
              <a:t>long format</a:t>
            </a:r>
            <a:r>
              <a:rPr lang="en-US" dirty="0"/>
              <a:t>. reasons behind this choice are in Wickham 2014</a:t>
            </a:r>
            <a:endParaRPr lang="en-KR" dirty="0"/>
          </a:p>
        </p:txBody>
      </p:sp>
      <p:pic>
        <p:nvPicPr>
          <p:cNvPr id="6" name="Picture 5" descr="Table&#10;&#10;Description automatically generated">
            <a:extLst>
              <a:ext uri="{FF2B5EF4-FFF2-40B4-BE49-F238E27FC236}">
                <a16:creationId xmlns:a16="http://schemas.microsoft.com/office/drawing/2014/main" id="{45B6C760-F7D1-1742-9013-2D90DC5A20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2359" y="1596836"/>
            <a:ext cx="4444975" cy="1547643"/>
          </a:xfrm>
          <a:prstGeom prst="rect">
            <a:avLst/>
          </a:prstGeom>
        </p:spPr>
      </p:pic>
      <p:pic>
        <p:nvPicPr>
          <p:cNvPr id="8" name="Picture 7" descr="Text&#10;&#10;Description automatically generated">
            <a:extLst>
              <a:ext uri="{FF2B5EF4-FFF2-40B4-BE49-F238E27FC236}">
                <a16:creationId xmlns:a16="http://schemas.microsoft.com/office/drawing/2014/main" id="{B6DA99E4-638E-9449-A19D-683277546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8849" y="4355802"/>
            <a:ext cx="3668485" cy="1547642"/>
          </a:xfrm>
          <a:prstGeom prst="rect">
            <a:avLst/>
          </a:prstGeom>
        </p:spPr>
      </p:pic>
      <p:sp>
        <p:nvSpPr>
          <p:cNvPr id="9" name="TextBox 8">
            <a:extLst>
              <a:ext uri="{FF2B5EF4-FFF2-40B4-BE49-F238E27FC236}">
                <a16:creationId xmlns:a16="http://schemas.microsoft.com/office/drawing/2014/main" id="{9D892E93-1553-A943-BFC6-04828B00682C}"/>
              </a:ext>
            </a:extLst>
          </p:cNvPr>
          <p:cNvSpPr txBox="1"/>
          <p:nvPr/>
        </p:nvSpPr>
        <p:spPr>
          <a:xfrm>
            <a:off x="6457950" y="3039390"/>
            <a:ext cx="2420919" cy="369332"/>
          </a:xfrm>
          <a:prstGeom prst="rect">
            <a:avLst/>
          </a:prstGeom>
          <a:noFill/>
        </p:spPr>
        <p:txBody>
          <a:bodyPr wrap="none" rtlCol="0">
            <a:spAutoFit/>
          </a:bodyPr>
          <a:lstStyle/>
          <a:p>
            <a:r>
              <a:rPr lang="en-US" dirty="0"/>
              <a:t>E</a:t>
            </a:r>
            <a:r>
              <a:rPr lang="en-KR" dirty="0"/>
              <a:t>xample of wide format</a:t>
            </a:r>
          </a:p>
        </p:txBody>
      </p:sp>
      <p:sp>
        <p:nvSpPr>
          <p:cNvPr id="13" name="TextBox 12">
            <a:extLst>
              <a:ext uri="{FF2B5EF4-FFF2-40B4-BE49-F238E27FC236}">
                <a16:creationId xmlns:a16="http://schemas.microsoft.com/office/drawing/2014/main" id="{9E98C851-A485-BC48-93FB-EDA375366750}"/>
              </a:ext>
            </a:extLst>
          </p:cNvPr>
          <p:cNvSpPr txBox="1"/>
          <p:nvPr/>
        </p:nvSpPr>
        <p:spPr>
          <a:xfrm>
            <a:off x="6447064" y="5906846"/>
            <a:ext cx="2371227" cy="369332"/>
          </a:xfrm>
          <a:prstGeom prst="rect">
            <a:avLst/>
          </a:prstGeom>
          <a:noFill/>
        </p:spPr>
        <p:txBody>
          <a:bodyPr wrap="none" rtlCol="0">
            <a:spAutoFit/>
          </a:bodyPr>
          <a:lstStyle/>
          <a:p>
            <a:r>
              <a:rPr lang="en-US" dirty="0"/>
              <a:t>E</a:t>
            </a:r>
            <a:r>
              <a:rPr lang="en-KR" dirty="0"/>
              <a:t>xample of long format</a:t>
            </a:r>
          </a:p>
        </p:txBody>
      </p:sp>
      <p:pic>
        <p:nvPicPr>
          <p:cNvPr id="11" name="Picture 10" descr="Graphical user interface&#10;&#10;Description automatically generated with medium confidence">
            <a:extLst>
              <a:ext uri="{FF2B5EF4-FFF2-40B4-BE49-F238E27FC236}">
                <a16:creationId xmlns:a16="http://schemas.microsoft.com/office/drawing/2014/main" id="{2F68FDCA-BF57-3D48-A22A-45CB5C8ED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5470" y="3591916"/>
            <a:ext cx="3583399" cy="482533"/>
          </a:xfrm>
          <a:prstGeom prst="rect">
            <a:avLst/>
          </a:prstGeom>
        </p:spPr>
      </p:pic>
    </p:spTree>
    <p:extLst>
      <p:ext uri="{BB962C8B-B14F-4D97-AF65-F5344CB8AC3E}">
        <p14:creationId xmlns:p14="http://schemas.microsoft.com/office/powerpoint/2010/main" val="1892972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18</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11. Tidy data</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2" name="TextBox 1">
            <a:extLst>
              <a:ext uri="{FF2B5EF4-FFF2-40B4-BE49-F238E27FC236}">
                <a16:creationId xmlns:a16="http://schemas.microsoft.com/office/drawing/2014/main" id="{848E6162-1987-B44B-8512-60B67A48ADD9}"/>
              </a:ext>
            </a:extLst>
          </p:cNvPr>
          <p:cNvSpPr txBox="1"/>
          <p:nvPr/>
        </p:nvSpPr>
        <p:spPr>
          <a:xfrm>
            <a:off x="721242" y="812705"/>
            <a:ext cx="7794108" cy="4247317"/>
          </a:xfrm>
          <a:prstGeom prst="rect">
            <a:avLst/>
          </a:prstGeom>
          <a:noFill/>
        </p:spPr>
        <p:txBody>
          <a:bodyPr wrap="square" rtlCol="0">
            <a:spAutoFit/>
          </a:bodyPr>
          <a:lstStyle/>
          <a:p>
            <a:r>
              <a:rPr lang="en-US" dirty="0"/>
              <a:t>In </a:t>
            </a:r>
            <a:r>
              <a:rPr lang="en-US" dirty="0">
                <a:solidFill>
                  <a:srgbClr val="1681C3"/>
                </a:solidFill>
              </a:rPr>
              <a:t>tidy data</a:t>
            </a:r>
            <a:r>
              <a:rPr lang="en-US" dirty="0"/>
              <a:t>,</a:t>
            </a:r>
          </a:p>
          <a:p>
            <a:pPr marL="285750" indent="-285750">
              <a:buFont typeface="Arial" panose="020B0604020202020204" pitchFamily="34" charset="0"/>
              <a:buChar char="•"/>
            </a:pPr>
            <a:r>
              <a:rPr lang="en-US" dirty="0"/>
              <a:t>E</a:t>
            </a:r>
            <a:r>
              <a:rPr lang="en-KR" dirty="0"/>
              <a:t>ach variabel forms a column</a:t>
            </a:r>
          </a:p>
          <a:p>
            <a:pPr marL="285750" indent="-285750">
              <a:buFont typeface="Arial" panose="020B0604020202020204" pitchFamily="34" charset="0"/>
              <a:buChar char="•"/>
            </a:pPr>
            <a:r>
              <a:rPr lang="en-US" dirty="0"/>
              <a:t>E</a:t>
            </a:r>
            <a:r>
              <a:rPr lang="en-KR" dirty="0"/>
              <a:t>ach observation forms a row</a:t>
            </a:r>
          </a:p>
          <a:p>
            <a:pPr marL="285750" indent="-285750">
              <a:buFont typeface="Arial" panose="020B0604020202020204" pitchFamily="34" charset="0"/>
              <a:buChar char="•"/>
            </a:pPr>
            <a:r>
              <a:rPr lang="en-US" dirty="0"/>
              <a:t>E</a:t>
            </a:r>
            <a:r>
              <a:rPr lang="en-KR" dirty="0"/>
              <a:t>ach type of observational unit forms a table</a:t>
            </a:r>
          </a:p>
          <a:p>
            <a:endParaRPr lang="en-US" dirty="0"/>
          </a:p>
          <a:p>
            <a:r>
              <a:rPr lang="en-US" dirty="0"/>
              <a:t>T</a:t>
            </a:r>
            <a:r>
              <a:rPr lang="en-KR" dirty="0"/>
              <a:t>idy format is usefull, but is not a panacea. </a:t>
            </a:r>
            <a:r>
              <a:rPr lang="en-US" dirty="0"/>
              <a:t>K</a:t>
            </a:r>
            <a:r>
              <a:rPr lang="en-KR" dirty="0"/>
              <a:t>eep in mind that:</a:t>
            </a:r>
          </a:p>
          <a:p>
            <a:pPr marL="285750" indent="-285750">
              <a:buFont typeface="Arial" panose="020B0604020202020204" pitchFamily="34" charset="0"/>
              <a:buChar char="•"/>
            </a:pPr>
            <a:r>
              <a:rPr lang="en-US" dirty="0"/>
              <a:t>In long data format we have to </a:t>
            </a:r>
            <a:r>
              <a:rPr lang="en-US" u="sng" dirty="0"/>
              <a:t>repeatedly store</a:t>
            </a:r>
            <a:r>
              <a:rPr lang="en-US" dirty="0"/>
              <a:t> some same information</a:t>
            </a:r>
            <a:br>
              <a:rPr lang="en-US" dirty="0"/>
            </a:br>
            <a:r>
              <a:rPr lang="en-US" dirty="0"/>
              <a:t>in some case this storage cost could be considerable.</a:t>
            </a:r>
          </a:p>
          <a:p>
            <a:pPr marL="285750" indent="-285750">
              <a:buFont typeface="Arial" panose="020B0604020202020204" pitchFamily="34" charset="0"/>
              <a:buChar char="•"/>
            </a:pPr>
            <a:r>
              <a:rPr lang="en-US" dirty="0"/>
              <a:t>There is </a:t>
            </a:r>
            <a:r>
              <a:rPr lang="en-US" u="sng" dirty="0"/>
              <a:t>no place for data provenance</a:t>
            </a:r>
            <a:r>
              <a:rPr lang="en-US" dirty="0"/>
              <a:t>, like who performed experiment and where it was published.</a:t>
            </a:r>
            <a:endParaRPr lang="en-KR" dirty="0"/>
          </a:p>
          <a:p>
            <a:pPr marL="285750" indent="-285750">
              <a:buFont typeface="Arial" panose="020B0604020202020204" pitchFamily="34" charset="0"/>
              <a:buChar char="•"/>
            </a:pPr>
            <a:r>
              <a:rPr lang="en-US" dirty="0"/>
              <a:t>D</a:t>
            </a:r>
            <a:r>
              <a:rPr lang="en-KR" dirty="0"/>
              <a:t>iffusion of information. </a:t>
            </a:r>
            <a:r>
              <a:rPr lang="en-US" dirty="0"/>
              <a:t>Some data in same categories are spread over, and hard to re-collect or update. Thus, </a:t>
            </a:r>
            <a:r>
              <a:rPr lang="en-US" u="sng" dirty="0"/>
              <a:t>not suitable for long-term data storage</a:t>
            </a:r>
            <a:r>
              <a:rPr lang="en-US" dirty="0"/>
              <a:t>.</a:t>
            </a:r>
          </a:p>
          <a:p>
            <a:pPr marL="285750" indent="-285750">
              <a:buFont typeface="Arial" panose="020B0604020202020204" pitchFamily="34" charset="0"/>
              <a:buChar char="•"/>
            </a:pPr>
            <a:r>
              <a:rPr lang="en-US" dirty="0"/>
              <a:t>Many data have natural matrix-like structure, like number of features assayed on multiple samples. Unrolling matrix into long form makes some operations awkward (PCA, SVD, …)</a:t>
            </a:r>
          </a:p>
        </p:txBody>
      </p:sp>
    </p:spTree>
    <p:extLst>
      <p:ext uri="{BB962C8B-B14F-4D97-AF65-F5344CB8AC3E}">
        <p14:creationId xmlns:p14="http://schemas.microsoft.com/office/powerpoint/2010/main" val="4190801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19</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12. Leaky pipelines and statistical sufficiency</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2" name="TextBox 1">
            <a:extLst>
              <a:ext uri="{FF2B5EF4-FFF2-40B4-BE49-F238E27FC236}">
                <a16:creationId xmlns:a16="http://schemas.microsoft.com/office/drawing/2014/main" id="{69241A82-7390-7A44-AF02-E34A2B754305}"/>
              </a:ext>
            </a:extLst>
          </p:cNvPr>
          <p:cNvSpPr txBox="1"/>
          <p:nvPr/>
        </p:nvSpPr>
        <p:spPr>
          <a:xfrm>
            <a:off x="361101" y="902486"/>
            <a:ext cx="5223270" cy="3139321"/>
          </a:xfrm>
          <a:prstGeom prst="rect">
            <a:avLst/>
          </a:prstGeom>
          <a:noFill/>
        </p:spPr>
        <p:txBody>
          <a:bodyPr wrap="square" rtlCol="0">
            <a:spAutoFit/>
          </a:bodyPr>
          <a:lstStyle/>
          <a:p>
            <a:r>
              <a:rPr lang="en-US" dirty="0"/>
              <a:t>D</a:t>
            </a:r>
            <a:r>
              <a:rPr lang="en-KR" dirty="0"/>
              <a:t>ata analysis pipelines in high through-put data often works as “funnels”, that </a:t>
            </a:r>
            <a:r>
              <a:rPr lang="en-KR" u="sng" dirty="0"/>
              <a:t>successively summaries and compress the data</a:t>
            </a:r>
            <a:r>
              <a:rPr lang="en-KR" dirty="0"/>
              <a:t>, like</a:t>
            </a:r>
          </a:p>
          <a:p>
            <a:r>
              <a:rPr lang="en-US" dirty="0"/>
              <a:t>Image from B</a:t>
            </a:r>
            <a:r>
              <a:rPr lang="en-KR" dirty="0"/>
              <a:t>ase calling </a:t>
            </a:r>
            <a:r>
              <a:rPr lang="en-KR" dirty="0">
                <a:sym typeface="Wingdings" pitchFamily="2" charset="2"/>
              </a:rPr>
              <a:t> derived sequence  </a:t>
            </a:r>
            <a:br>
              <a:rPr lang="en-KR" dirty="0">
                <a:sym typeface="Wingdings" pitchFamily="2" charset="2"/>
              </a:rPr>
            </a:br>
            <a:r>
              <a:rPr lang="en-KR" dirty="0">
                <a:sym typeface="Wingdings" pitchFamily="2" charset="2"/>
              </a:rPr>
              <a:t>align to reference  only count aligned readds  summarise position to genes  normalize these by library size</a:t>
            </a:r>
          </a:p>
          <a:p>
            <a:endParaRPr lang="en-KR" dirty="0">
              <a:sym typeface="Wingdings" pitchFamily="2" charset="2"/>
            </a:endParaRPr>
          </a:p>
          <a:p>
            <a:r>
              <a:rPr lang="en-US" dirty="0">
                <a:sym typeface="Wingdings" pitchFamily="2" charset="2"/>
              </a:rPr>
              <a:t>E</a:t>
            </a:r>
            <a:r>
              <a:rPr lang="en-KR" dirty="0">
                <a:sym typeface="Wingdings" pitchFamily="2" charset="2"/>
              </a:rPr>
              <a:t>ach step, </a:t>
            </a:r>
            <a:r>
              <a:rPr lang="en-KR" u="sng" dirty="0">
                <a:sym typeface="Wingdings" pitchFamily="2" charset="2"/>
              </a:rPr>
              <a:t>we lose information</a:t>
            </a:r>
            <a:r>
              <a:rPr lang="en-KR" dirty="0">
                <a:sym typeface="Wingdings" pitchFamily="2" charset="2"/>
              </a:rPr>
              <a:t>. </a:t>
            </a:r>
            <a:r>
              <a:rPr lang="en-US" dirty="0">
                <a:sym typeface="Wingdings" pitchFamily="2" charset="2"/>
              </a:rPr>
              <a:t>Y</a:t>
            </a:r>
            <a:r>
              <a:rPr lang="en-KR" dirty="0">
                <a:sym typeface="Wingdings" pitchFamily="2" charset="2"/>
              </a:rPr>
              <a:t>et it is important to make sure we still have enough information for the tast at hand.</a:t>
            </a:r>
            <a:endParaRPr lang="en-KR" dirty="0"/>
          </a:p>
        </p:txBody>
      </p:sp>
      <p:pic>
        <p:nvPicPr>
          <p:cNvPr id="1026" name="Picture 2" descr="Sequential data analyses workflows can be leaky. If insufficient information is passed from one stage to the next, the procedure can end up being suboptimal and losing power.">
            <a:extLst>
              <a:ext uri="{FF2B5EF4-FFF2-40B4-BE49-F238E27FC236}">
                <a16:creationId xmlns:a16="http://schemas.microsoft.com/office/drawing/2014/main" id="{6B04BC80-EED4-A843-9901-A2CB08AC4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870" y="659557"/>
            <a:ext cx="2950029" cy="2950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6E61BA7-0EE2-5344-AB39-77BBE8C6E547}"/>
              </a:ext>
            </a:extLst>
          </p:cNvPr>
          <p:cNvSpPr txBox="1"/>
          <p:nvPr/>
        </p:nvSpPr>
        <p:spPr>
          <a:xfrm>
            <a:off x="511628" y="4474029"/>
            <a:ext cx="8109857" cy="1477328"/>
          </a:xfrm>
          <a:prstGeom prst="rect">
            <a:avLst/>
          </a:prstGeom>
          <a:noFill/>
        </p:spPr>
        <p:txBody>
          <a:bodyPr wrap="square" rtlCol="0">
            <a:spAutoFit/>
          </a:bodyPr>
          <a:lstStyle/>
          <a:p>
            <a:r>
              <a:rPr lang="en-US" dirty="0"/>
              <a:t>W</a:t>
            </a:r>
            <a:r>
              <a:rPr lang="en-KR" dirty="0"/>
              <a:t>e should consider sufficiency (=whether certain summaries enable reconstruction of all the relevant information in data.</a:t>
            </a:r>
          </a:p>
          <a:p>
            <a:endParaRPr lang="en-KR" dirty="0"/>
          </a:p>
          <a:p>
            <a:r>
              <a:rPr lang="en-US" dirty="0"/>
              <a:t>I</a:t>
            </a:r>
            <a:r>
              <a:rPr lang="en-KR" dirty="0"/>
              <a:t>n Bernoulli with known number of trial, number of successes is </a:t>
            </a:r>
            <a:r>
              <a:rPr lang="en-KR" u="sng" dirty="0"/>
              <a:t>sufficient</a:t>
            </a:r>
            <a:r>
              <a:rPr lang="en-KR" dirty="0"/>
              <a:t> statstics for estimating the probability of success p.</a:t>
            </a:r>
          </a:p>
        </p:txBody>
      </p:sp>
    </p:spTree>
    <p:extLst>
      <p:ext uri="{BB962C8B-B14F-4D97-AF65-F5344CB8AC3E}">
        <p14:creationId xmlns:p14="http://schemas.microsoft.com/office/powerpoint/2010/main" val="489441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2</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Contents</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3" name="TextBox 2">
            <a:extLst>
              <a:ext uri="{FF2B5EF4-FFF2-40B4-BE49-F238E27FC236}">
                <a16:creationId xmlns:a16="http://schemas.microsoft.com/office/drawing/2014/main" id="{AE6A220C-2E19-4846-8089-18CE40ED8A50}"/>
              </a:ext>
            </a:extLst>
          </p:cNvPr>
          <p:cNvSpPr txBox="1"/>
          <p:nvPr/>
        </p:nvSpPr>
        <p:spPr>
          <a:xfrm>
            <a:off x="600264" y="847270"/>
            <a:ext cx="7714163" cy="5238357"/>
          </a:xfrm>
          <a:prstGeom prst="rect">
            <a:avLst/>
          </a:prstGeom>
          <a:noFill/>
        </p:spPr>
        <p:txBody>
          <a:bodyPr wrap="none" rtlCol="0">
            <a:spAutoFit/>
          </a:bodyPr>
          <a:lstStyle/>
          <a:p>
            <a:pPr marL="342900" indent="-342900">
              <a:lnSpc>
                <a:spcPct val="120000"/>
              </a:lnSpc>
              <a:buClr>
                <a:schemeClr val="tx1"/>
              </a:buClr>
              <a:buAutoNum type="arabicPeriod"/>
            </a:pPr>
            <a:r>
              <a:rPr lang="en-US" sz="2000" dirty="0">
                <a:cs typeface="Arial" panose="020B0604020202020204" pitchFamily="34" charset="0"/>
              </a:rPr>
              <a:t>Goal of this chapter</a:t>
            </a:r>
          </a:p>
          <a:p>
            <a:pPr marL="342900" indent="-342900">
              <a:lnSpc>
                <a:spcPct val="120000"/>
              </a:lnSpc>
              <a:buClr>
                <a:schemeClr val="tx1"/>
              </a:buClr>
              <a:buAutoNum type="arabicPeriod"/>
            </a:pPr>
            <a:r>
              <a:rPr lang="en-US" sz="2000" dirty="0">
                <a:cs typeface="Arial" panose="020B0604020202020204" pitchFamily="34" charset="0"/>
                <a:sym typeface="Wingdings" pitchFamily="2" charset="2"/>
              </a:rPr>
              <a:t>Type of experiments</a:t>
            </a:r>
          </a:p>
          <a:p>
            <a:pPr marL="342900" indent="-342900">
              <a:lnSpc>
                <a:spcPct val="120000"/>
              </a:lnSpc>
              <a:buClr>
                <a:schemeClr val="tx1"/>
              </a:buClr>
              <a:buAutoNum type="arabicPeriod"/>
            </a:pPr>
            <a:r>
              <a:rPr lang="en-US" sz="2000" dirty="0">
                <a:cs typeface="Arial" panose="020B0604020202020204" pitchFamily="34" charset="0"/>
                <a:sym typeface="Wingdings" pitchFamily="2" charset="2"/>
              </a:rPr>
              <a:t>Partitioning error: bias and noise</a:t>
            </a:r>
          </a:p>
          <a:p>
            <a:pPr marL="342900" indent="-342900">
              <a:lnSpc>
                <a:spcPct val="120000"/>
              </a:lnSpc>
              <a:buClr>
                <a:schemeClr val="tx1"/>
              </a:buClr>
              <a:buAutoNum type="arabicPeriod"/>
            </a:pPr>
            <a:r>
              <a:rPr lang="en-US" sz="2000" dirty="0">
                <a:cs typeface="Arial" panose="020B0604020202020204" pitchFamily="34" charset="0"/>
                <a:sym typeface="Wingdings" pitchFamily="2" charset="2"/>
              </a:rPr>
              <a:t>Basic principles in the design of experiments</a:t>
            </a:r>
          </a:p>
          <a:p>
            <a:pPr marL="342900" indent="-342900">
              <a:lnSpc>
                <a:spcPct val="120000"/>
              </a:lnSpc>
              <a:buClr>
                <a:schemeClr val="tx1"/>
              </a:buClr>
              <a:buAutoNum type="arabicPeriod"/>
            </a:pPr>
            <a:r>
              <a:rPr lang="en-US" sz="2000" dirty="0">
                <a:cs typeface="Arial" panose="020B0604020202020204" pitchFamily="34" charset="0"/>
                <a:sym typeface="Wingdings" pitchFamily="2" charset="2"/>
              </a:rPr>
              <a:t>Mean-variance relationships and variance-stabilizing transformations</a:t>
            </a:r>
          </a:p>
          <a:p>
            <a:pPr marL="342900" indent="-342900">
              <a:lnSpc>
                <a:spcPct val="120000"/>
              </a:lnSpc>
              <a:buClr>
                <a:schemeClr val="tx1"/>
              </a:buClr>
              <a:buAutoNum type="arabicPeriod"/>
            </a:pPr>
            <a:r>
              <a:rPr lang="en-US" sz="2000" dirty="0">
                <a:cs typeface="Arial" panose="020B0604020202020204" pitchFamily="34" charset="0"/>
                <a:sym typeface="Wingdings" pitchFamily="2" charset="2"/>
              </a:rPr>
              <a:t>Data quality assessment and quality control</a:t>
            </a:r>
          </a:p>
          <a:p>
            <a:pPr marL="342900" indent="-342900">
              <a:lnSpc>
                <a:spcPct val="120000"/>
              </a:lnSpc>
              <a:buClr>
                <a:schemeClr val="tx1"/>
              </a:buClr>
              <a:buAutoNum type="arabicPeriod"/>
            </a:pPr>
            <a:r>
              <a:rPr lang="en-US" sz="2000" dirty="0">
                <a:cs typeface="Arial" panose="020B0604020202020204" pitchFamily="34" charset="0"/>
                <a:sym typeface="Wingdings" pitchFamily="2" charset="2"/>
              </a:rPr>
              <a:t>Longitudinal data</a:t>
            </a:r>
          </a:p>
          <a:p>
            <a:pPr marL="342900" indent="-342900">
              <a:lnSpc>
                <a:spcPct val="120000"/>
              </a:lnSpc>
              <a:buClr>
                <a:schemeClr val="tx1"/>
              </a:buClr>
              <a:buAutoNum type="arabicPeriod"/>
            </a:pPr>
            <a:r>
              <a:rPr lang="en-US" sz="2000" dirty="0">
                <a:cs typeface="Arial" panose="020B0604020202020204" pitchFamily="34" charset="0"/>
                <a:sym typeface="Wingdings" pitchFamily="2" charset="2"/>
              </a:rPr>
              <a:t>Data integration: use everything you (could) know</a:t>
            </a:r>
          </a:p>
          <a:p>
            <a:pPr marL="342900" indent="-342900">
              <a:lnSpc>
                <a:spcPct val="120000"/>
              </a:lnSpc>
              <a:buClr>
                <a:schemeClr val="tx1"/>
              </a:buClr>
              <a:buAutoNum type="arabicPeriod"/>
            </a:pPr>
            <a:r>
              <a:rPr lang="en-US" sz="2000" dirty="0">
                <a:cs typeface="Arial" panose="020B0604020202020204" pitchFamily="34" charset="0"/>
                <a:sym typeface="Wingdings" pitchFamily="2" charset="2"/>
              </a:rPr>
              <a:t>Sharpen your tools: reproducible research</a:t>
            </a:r>
          </a:p>
          <a:p>
            <a:pPr marL="342900" indent="-342900">
              <a:lnSpc>
                <a:spcPct val="120000"/>
              </a:lnSpc>
              <a:buClr>
                <a:schemeClr val="tx1"/>
              </a:buClr>
              <a:buAutoNum type="arabicPeriod"/>
            </a:pPr>
            <a:r>
              <a:rPr lang="en-US" sz="2000" dirty="0">
                <a:cs typeface="Arial" panose="020B0604020202020204" pitchFamily="34" charset="0"/>
                <a:sym typeface="Wingdings" pitchFamily="2" charset="2"/>
              </a:rPr>
              <a:t>Data representation</a:t>
            </a:r>
          </a:p>
          <a:p>
            <a:pPr marL="342900" indent="-342900">
              <a:lnSpc>
                <a:spcPct val="120000"/>
              </a:lnSpc>
              <a:buClr>
                <a:schemeClr val="tx1"/>
              </a:buClr>
              <a:buAutoNum type="arabicPeriod"/>
            </a:pPr>
            <a:r>
              <a:rPr lang="en-US" sz="2000" dirty="0">
                <a:cs typeface="Arial" panose="020B0604020202020204" pitchFamily="34" charset="0"/>
                <a:sym typeface="Wingdings" pitchFamily="2" charset="2"/>
              </a:rPr>
              <a:t>Tidy data</a:t>
            </a:r>
          </a:p>
          <a:p>
            <a:pPr marL="342900" indent="-342900">
              <a:lnSpc>
                <a:spcPct val="120000"/>
              </a:lnSpc>
              <a:buClr>
                <a:schemeClr val="tx1"/>
              </a:buClr>
              <a:buAutoNum type="arabicPeriod"/>
            </a:pPr>
            <a:r>
              <a:rPr lang="en-US" sz="2000" dirty="0">
                <a:cs typeface="Arial" panose="020B0604020202020204" pitchFamily="34" charset="0"/>
                <a:sym typeface="Wingdings" pitchFamily="2" charset="2"/>
              </a:rPr>
              <a:t>Leaky pipelines and statistical sufficiency</a:t>
            </a:r>
          </a:p>
          <a:p>
            <a:pPr marL="342900" indent="-342900">
              <a:lnSpc>
                <a:spcPct val="120000"/>
              </a:lnSpc>
              <a:buClr>
                <a:schemeClr val="tx1"/>
              </a:buClr>
              <a:buAutoNum type="arabicPeriod"/>
            </a:pPr>
            <a:r>
              <a:rPr lang="en-US" sz="2000" dirty="0">
                <a:cs typeface="Arial" panose="020B0604020202020204" pitchFamily="34" charset="0"/>
                <a:sym typeface="Wingdings" pitchFamily="2" charset="2"/>
              </a:rPr>
              <a:t>Efficient computing</a:t>
            </a:r>
          </a:p>
          <a:p>
            <a:pPr marL="342900" indent="-342900">
              <a:lnSpc>
                <a:spcPct val="120000"/>
              </a:lnSpc>
              <a:buClr>
                <a:schemeClr val="tx1"/>
              </a:buClr>
              <a:buAutoNum type="arabicPeriod"/>
            </a:pPr>
            <a:r>
              <a:rPr lang="en-US" sz="2000" dirty="0">
                <a:cs typeface="Arial" panose="020B0604020202020204" pitchFamily="34" charset="0"/>
                <a:sym typeface="Wingdings" pitchFamily="2" charset="2"/>
              </a:rPr>
              <a:t>Summary of this chapter</a:t>
            </a:r>
            <a:endParaRPr lang="en-KR" sz="2000" dirty="0">
              <a:cs typeface="Arial" panose="020B0604020202020204" pitchFamily="34" charset="0"/>
              <a:sym typeface="Wingdings" pitchFamily="2" charset="2"/>
            </a:endParaRPr>
          </a:p>
        </p:txBody>
      </p:sp>
    </p:spTree>
    <p:extLst>
      <p:ext uri="{BB962C8B-B14F-4D97-AF65-F5344CB8AC3E}">
        <p14:creationId xmlns:p14="http://schemas.microsoft.com/office/powerpoint/2010/main" val="1609082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20</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13. Efficient computing</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3" name="TextBox 2">
            <a:extLst>
              <a:ext uri="{FF2B5EF4-FFF2-40B4-BE49-F238E27FC236}">
                <a16:creationId xmlns:a16="http://schemas.microsoft.com/office/drawing/2014/main" id="{C01DE5E7-D004-F642-9A0C-A11517017446}"/>
              </a:ext>
            </a:extLst>
          </p:cNvPr>
          <p:cNvSpPr txBox="1"/>
          <p:nvPr/>
        </p:nvSpPr>
        <p:spPr>
          <a:xfrm>
            <a:off x="718457" y="838200"/>
            <a:ext cx="7234703" cy="2308324"/>
          </a:xfrm>
          <a:prstGeom prst="rect">
            <a:avLst/>
          </a:prstGeom>
          <a:noFill/>
        </p:spPr>
        <p:txBody>
          <a:bodyPr wrap="square" rtlCol="0">
            <a:spAutoFit/>
          </a:bodyPr>
          <a:lstStyle/>
          <a:p>
            <a:r>
              <a:rPr lang="en-US" dirty="0"/>
              <a:t>W</a:t>
            </a:r>
            <a:r>
              <a:rPr lang="en-KR" dirty="0"/>
              <a:t>hen dealing with large dataset, it is temping to jump right into software technologies that are designed for big data and scalability.</a:t>
            </a:r>
          </a:p>
          <a:p>
            <a:r>
              <a:rPr lang="en-US" dirty="0"/>
              <a:t>B</a:t>
            </a:r>
            <a:r>
              <a:rPr lang="en-KR" dirty="0"/>
              <a:t>ut usually it is more helpful to first stake a step back, because of risk of </a:t>
            </a:r>
            <a:r>
              <a:rPr lang="en-KR" dirty="0">
                <a:solidFill>
                  <a:srgbClr val="1681C3"/>
                </a:solidFill>
              </a:rPr>
              <a:t>premature optimization</a:t>
            </a:r>
            <a:r>
              <a:rPr lang="en-KR" dirty="0"/>
              <a:t>.</a:t>
            </a:r>
          </a:p>
          <a:p>
            <a:endParaRPr lang="en-KR" dirty="0"/>
          </a:p>
          <a:p>
            <a:r>
              <a:rPr lang="en-US" dirty="0"/>
              <a:t>S</a:t>
            </a:r>
            <a:r>
              <a:rPr lang="en-KR" dirty="0"/>
              <a:t>low and clumsy solution to right problem is </a:t>
            </a:r>
            <a:br>
              <a:rPr lang="en-KR" dirty="0"/>
            </a:br>
            <a:r>
              <a:rPr lang="en-KR" dirty="0"/>
              <a:t>worth good deal more than fast and saclable </a:t>
            </a:r>
            <a:br>
              <a:rPr lang="en-KR" dirty="0"/>
            </a:br>
            <a:r>
              <a:rPr lang="en-KR" dirty="0"/>
              <a:t>solution to wrong problem</a:t>
            </a:r>
          </a:p>
        </p:txBody>
      </p:sp>
      <p:pic>
        <p:nvPicPr>
          <p:cNvPr id="8" name="Picture 7" descr="Graphical user interface, text, application&#10;&#10;Description automatically generated">
            <a:extLst>
              <a:ext uri="{FF2B5EF4-FFF2-40B4-BE49-F238E27FC236}">
                <a16:creationId xmlns:a16="http://schemas.microsoft.com/office/drawing/2014/main" id="{3BAD5212-2072-684B-BF3F-BBA4B5867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7083" y="2129523"/>
            <a:ext cx="2342823" cy="4448629"/>
          </a:xfrm>
          <a:prstGeom prst="rect">
            <a:avLst/>
          </a:prstGeom>
        </p:spPr>
      </p:pic>
      <p:sp>
        <p:nvSpPr>
          <p:cNvPr id="4" name="Rectangle 3">
            <a:extLst>
              <a:ext uri="{FF2B5EF4-FFF2-40B4-BE49-F238E27FC236}">
                <a16:creationId xmlns:a16="http://schemas.microsoft.com/office/drawing/2014/main" id="{B7512E0A-2E4D-C849-BC72-EE2E11A9259A}"/>
              </a:ext>
            </a:extLst>
          </p:cNvPr>
          <p:cNvSpPr/>
          <p:nvPr/>
        </p:nvSpPr>
        <p:spPr>
          <a:xfrm>
            <a:off x="718457" y="3573920"/>
            <a:ext cx="4572000" cy="369332"/>
          </a:xfrm>
          <a:prstGeom prst="rect">
            <a:avLst/>
          </a:prstGeom>
        </p:spPr>
        <p:txBody>
          <a:bodyPr>
            <a:spAutoFit/>
          </a:bodyPr>
          <a:lstStyle/>
          <a:p>
            <a:r>
              <a:rPr lang="en-US" dirty="0"/>
              <a:t>Also consider </a:t>
            </a:r>
            <a:r>
              <a:rPr lang="en-US" b="1" dirty="0"/>
              <a:t>c</a:t>
            </a:r>
            <a:r>
              <a:rPr lang="en-KR" b="1" dirty="0"/>
              <a:t>pu time</a:t>
            </a:r>
            <a:r>
              <a:rPr lang="en-KR" dirty="0"/>
              <a:t> vs </a:t>
            </a:r>
            <a:r>
              <a:rPr lang="en-KR" b="1" dirty="0"/>
              <a:t>human time</a:t>
            </a:r>
          </a:p>
        </p:txBody>
      </p:sp>
      <p:sp>
        <p:nvSpPr>
          <p:cNvPr id="6" name="TextBox 5">
            <a:extLst>
              <a:ext uri="{FF2B5EF4-FFF2-40B4-BE49-F238E27FC236}">
                <a16:creationId xmlns:a16="http://schemas.microsoft.com/office/drawing/2014/main" id="{4DBB24A6-8C61-0446-B460-E453D009DF94}"/>
              </a:ext>
            </a:extLst>
          </p:cNvPr>
          <p:cNvSpPr txBox="1"/>
          <p:nvPr/>
        </p:nvSpPr>
        <p:spPr>
          <a:xfrm>
            <a:off x="718457" y="4400673"/>
            <a:ext cx="3263329" cy="923330"/>
          </a:xfrm>
          <a:prstGeom prst="rect">
            <a:avLst/>
          </a:prstGeom>
          <a:noFill/>
        </p:spPr>
        <p:txBody>
          <a:bodyPr wrap="none" rtlCol="0">
            <a:spAutoFit/>
          </a:bodyPr>
          <a:lstStyle/>
          <a:p>
            <a:r>
              <a:rPr lang="en-KR" b="1" dirty="0"/>
              <a:t>Vectorization</a:t>
            </a:r>
          </a:p>
          <a:p>
            <a:r>
              <a:rPr lang="en-US" dirty="0"/>
              <a:t>U</a:t>
            </a:r>
            <a:r>
              <a:rPr lang="en-KR" dirty="0"/>
              <a:t>se “dplyr” for fast and readable</a:t>
            </a:r>
            <a:br>
              <a:rPr lang="en-KR" dirty="0"/>
            </a:br>
            <a:r>
              <a:rPr lang="en-KR" dirty="0"/>
              <a:t>vector level computation </a:t>
            </a:r>
          </a:p>
        </p:txBody>
      </p:sp>
    </p:spTree>
    <p:extLst>
      <p:ext uri="{BB962C8B-B14F-4D97-AF65-F5344CB8AC3E}">
        <p14:creationId xmlns:p14="http://schemas.microsoft.com/office/powerpoint/2010/main" val="3797573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21</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13. Efficient computing</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7" name="TextBox 6">
            <a:extLst>
              <a:ext uri="{FF2B5EF4-FFF2-40B4-BE49-F238E27FC236}">
                <a16:creationId xmlns:a16="http://schemas.microsoft.com/office/drawing/2014/main" id="{05AB8D9B-CE88-5E43-A127-A56A5F3C1A07}"/>
              </a:ext>
            </a:extLst>
          </p:cNvPr>
          <p:cNvSpPr txBox="1"/>
          <p:nvPr/>
        </p:nvSpPr>
        <p:spPr>
          <a:xfrm>
            <a:off x="597541" y="911241"/>
            <a:ext cx="7917809" cy="3970318"/>
          </a:xfrm>
          <a:prstGeom prst="rect">
            <a:avLst/>
          </a:prstGeom>
          <a:noFill/>
        </p:spPr>
        <p:txBody>
          <a:bodyPr wrap="none" rtlCol="0">
            <a:spAutoFit/>
          </a:bodyPr>
          <a:lstStyle/>
          <a:p>
            <a:r>
              <a:rPr lang="en-KR" b="1" dirty="0"/>
              <a:t>Paralellization</a:t>
            </a:r>
          </a:p>
          <a:p>
            <a:r>
              <a:rPr lang="en-US" dirty="0"/>
              <a:t>P</a:t>
            </a:r>
            <a:r>
              <a:rPr lang="en-KR" dirty="0"/>
              <a:t>aralleization in R is easy, check “BiocParallel” as starting point</a:t>
            </a:r>
          </a:p>
          <a:p>
            <a:endParaRPr lang="en-US" dirty="0"/>
          </a:p>
          <a:p>
            <a:r>
              <a:rPr lang="en-US" dirty="0"/>
              <a:t>In case of </a:t>
            </a:r>
            <a:r>
              <a:rPr lang="en-US" b="1" dirty="0"/>
              <a:t>large dataset</a:t>
            </a:r>
            <a:r>
              <a:rPr lang="en-US" dirty="0"/>
              <a:t> to be load on RAM</a:t>
            </a:r>
          </a:p>
          <a:p>
            <a:pPr marL="285750" indent="-285750">
              <a:buFont typeface="Arial" panose="020B0604020202020204" pitchFamily="34" charset="0"/>
              <a:buChar char="•"/>
            </a:pPr>
            <a:r>
              <a:rPr lang="en-US" dirty="0"/>
              <a:t>consider chunking data into manageable portion</a:t>
            </a:r>
            <a:endParaRPr lang="en-KR" dirty="0"/>
          </a:p>
          <a:p>
            <a:pPr marL="285750" indent="-285750">
              <a:buFont typeface="Arial" panose="020B0604020202020204" pitchFamily="34" charset="0"/>
              <a:buChar char="•"/>
            </a:pPr>
            <a:r>
              <a:rPr lang="en-US" dirty="0"/>
              <a:t>Store on disk in relational database management system (DBI package) or HDF5</a:t>
            </a:r>
          </a:p>
          <a:p>
            <a:pPr marL="285750" indent="-285750">
              <a:buFont typeface="Arial" panose="020B0604020202020204" pitchFamily="34" charset="0"/>
              <a:buChar char="•"/>
            </a:pPr>
            <a:endParaRPr lang="en-US" dirty="0"/>
          </a:p>
          <a:p>
            <a:r>
              <a:rPr lang="en-US" b="1" dirty="0"/>
              <a:t>Lower level languages</a:t>
            </a:r>
          </a:p>
          <a:p>
            <a:r>
              <a:rPr lang="en-US" dirty="0"/>
              <a:t>In most time critical parts,</a:t>
            </a:r>
          </a:p>
          <a:p>
            <a:r>
              <a:rPr lang="en-US" dirty="0"/>
              <a:t>Codes can be written in lower</a:t>
            </a:r>
            <a:br>
              <a:rPr lang="en-US" dirty="0"/>
            </a:br>
            <a:r>
              <a:rPr lang="en-US" dirty="0"/>
              <a:t>level language to accelerate code</a:t>
            </a:r>
          </a:p>
          <a:p>
            <a:endParaRPr lang="en-US" dirty="0"/>
          </a:p>
          <a:p>
            <a:r>
              <a:rPr lang="en-US" dirty="0"/>
              <a:t>“</a:t>
            </a:r>
            <a:r>
              <a:rPr lang="en-US" dirty="0" err="1"/>
              <a:t>Rcpp</a:t>
            </a:r>
            <a:r>
              <a:rPr lang="en-US" dirty="0"/>
              <a:t>” package is convenient</a:t>
            </a:r>
            <a:br>
              <a:rPr lang="en-US" dirty="0"/>
            </a:br>
            <a:r>
              <a:rPr lang="en-US" dirty="0"/>
              <a:t>wrapper for C++.</a:t>
            </a:r>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B989DFCD-2C8E-2643-BF98-953B372F0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1629" y="2942985"/>
            <a:ext cx="4630319" cy="2853855"/>
          </a:xfrm>
          <a:prstGeom prst="rect">
            <a:avLst/>
          </a:prstGeom>
        </p:spPr>
      </p:pic>
    </p:spTree>
    <p:extLst>
      <p:ext uri="{BB962C8B-B14F-4D97-AF65-F5344CB8AC3E}">
        <p14:creationId xmlns:p14="http://schemas.microsoft.com/office/powerpoint/2010/main" val="33172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3</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1. Goal of this chapter</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2" name="TextBox 1">
            <a:extLst>
              <a:ext uri="{FF2B5EF4-FFF2-40B4-BE49-F238E27FC236}">
                <a16:creationId xmlns:a16="http://schemas.microsoft.com/office/drawing/2014/main" id="{31A7B5B6-6196-5541-85E9-607D3E363C92}"/>
              </a:ext>
            </a:extLst>
          </p:cNvPr>
          <p:cNvSpPr txBox="1"/>
          <p:nvPr/>
        </p:nvSpPr>
        <p:spPr>
          <a:xfrm>
            <a:off x="438151" y="1030984"/>
            <a:ext cx="8077199" cy="505612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dirty="0"/>
              <a:t>Develop simple c</a:t>
            </a:r>
            <a:r>
              <a:rPr lang="en-KR" dirty="0"/>
              <a:t>ategorization of what </a:t>
            </a:r>
            <a:r>
              <a:rPr lang="en-KR" dirty="0">
                <a:solidFill>
                  <a:srgbClr val="1681C3"/>
                </a:solidFill>
              </a:rPr>
              <a:t>type of experiments </a:t>
            </a:r>
            <a:r>
              <a:rPr lang="en-KR" dirty="0"/>
              <a:t>there are and varying amount of control we have with each of them</a:t>
            </a:r>
          </a:p>
          <a:p>
            <a:pPr marL="285750" indent="-285750">
              <a:lnSpc>
                <a:spcPct val="120000"/>
              </a:lnSpc>
              <a:buFont typeface="Arial" panose="020B0604020202020204" pitchFamily="34" charset="0"/>
              <a:buChar char="•"/>
            </a:pPr>
            <a:endParaRPr lang="en-KR" dirty="0"/>
          </a:p>
          <a:p>
            <a:pPr marL="285750" indent="-285750">
              <a:lnSpc>
                <a:spcPct val="120000"/>
              </a:lnSpc>
              <a:buFont typeface="Arial" panose="020B0604020202020204" pitchFamily="34" charset="0"/>
              <a:buChar char="•"/>
            </a:pPr>
            <a:r>
              <a:rPr lang="en-KR" dirty="0"/>
              <a:t>Recap how to distinguish the different type of variability: </a:t>
            </a:r>
            <a:r>
              <a:rPr lang="en-KR" dirty="0">
                <a:solidFill>
                  <a:srgbClr val="1681C3"/>
                </a:solidFill>
              </a:rPr>
              <a:t>error</a:t>
            </a:r>
            <a:r>
              <a:rPr lang="en-KR" dirty="0"/>
              <a:t>, </a:t>
            </a:r>
            <a:r>
              <a:rPr lang="en-KR" dirty="0">
                <a:solidFill>
                  <a:srgbClr val="1681C3"/>
                </a:solidFill>
              </a:rPr>
              <a:t>noise</a:t>
            </a:r>
            <a:r>
              <a:rPr lang="en-KR" dirty="0"/>
              <a:t>, </a:t>
            </a:r>
            <a:r>
              <a:rPr lang="en-KR" dirty="0">
                <a:solidFill>
                  <a:srgbClr val="1681C3"/>
                </a:solidFill>
              </a:rPr>
              <a:t>bias</a:t>
            </a:r>
          </a:p>
          <a:p>
            <a:pPr marL="285750" indent="-285750">
              <a:lnSpc>
                <a:spcPct val="120000"/>
              </a:lnSpc>
              <a:buFont typeface="Arial" panose="020B0604020202020204" pitchFamily="34" charset="0"/>
              <a:buChar char="•"/>
            </a:pPr>
            <a:endParaRPr lang="en-US" dirty="0"/>
          </a:p>
          <a:p>
            <a:pPr marL="285750" indent="-285750">
              <a:lnSpc>
                <a:spcPct val="120000"/>
              </a:lnSpc>
              <a:buFont typeface="Arial" panose="020B0604020202020204" pitchFamily="34" charset="0"/>
              <a:buChar char="•"/>
            </a:pPr>
            <a:r>
              <a:rPr lang="en-US" dirty="0"/>
              <a:t>Discuss w</a:t>
            </a:r>
            <a:r>
              <a:rPr lang="en-KR" dirty="0"/>
              <a:t>hat we need to worry about: </a:t>
            </a:r>
            <a:r>
              <a:rPr lang="en-KR" dirty="0">
                <a:solidFill>
                  <a:srgbClr val="1681C3"/>
                </a:solidFill>
              </a:rPr>
              <a:t>confounding</a:t>
            </a:r>
            <a:r>
              <a:rPr lang="en-KR" dirty="0"/>
              <a:t>, </a:t>
            </a:r>
            <a:r>
              <a:rPr lang="en-KR" dirty="0">
                <a:solidFill>
                  <a:srgbClr val="1681C3"/>
                </a:solidFill>
              </a:rPr>
              <a:t>dependencies</a:t>
            </a:r>
            <a:r>
              <a:rPr lang="en-KR" dirty="0"/>
              <a:t>, </a:t>
            </a:r>
            <a:r>
              <a:rPr lang="en-KR" dirty="0">
                <a:solidFill>
                  <a:srgbClr val="1681C3"/>
                </a:solidFill>
              </a:rPr>
              <a:t>batch effect</a:t>
            </a:r>
            <a:r>
              <a:rPr lang="en-KR" dirty="0"/>
              <a:t>, and </a:t>
            </a:r>
            <a:r>
              <a:rPr lang="en-KR" dirty="0">
                <a:solidFill>
                  <a:srgbClr val="1681C3"/>
                </a:solidFill>
              </a:rPr>
              <a:t>how many replicates</a:t>
            </a:r>
            <a:r>
              <a:rPr lang="en-KR" dirty="0"/>
              <a:t>?</a:t>
            </a:r>
          </a:p>
          <a:p>
            <a:pPr marL="285750" indent="-285750">
              <a:lnSpc>
                <a:spcPct val="120000"/>
              </a:lnSpc>
              <a:buFont typeface="Arial" panose="020B0604020202020204" pitchFamily="34" charset="0"/>
              <a:buChar char="•"/>
            </a:pPr>
            <a:endParaRPr lang="en-US" dirty="0"/>
          </a:p>
          <a:p>
            <a:pPr marL="285750" indent="-285750">
              <a:lnSpc>
                <a:spcPct val="120000"/>
              </a:lnSpc>
              <a:buFont typeface="Arial" panose="020B0604020202020204" pitchFamily="34" charset="0"/>
              <a:buChar char="•"/>
            </a:pPr>
            <a:r>
              <a:rPr lang="en-US" dirty="0"/>
              <a:t>Recap the ideas</a:t>
            </a:r>
            <a:r>
              <a:rPr lang="en-KR" dirty="0"/>
              <a:t> behind </a:t>
            </a:r>
            <a:r>
              <a:rPr lang="en-KR" dirty="0">
                <a:solidFill>
                  <a:srgbClr val="1681C3"/>
                </a:solidFill>
              </a:rPr>
              <a:t>mean-variance relationship</a:t>
            </a:r>
            <a:r>
              <a:rPr lang="en-KR" dirty="0"/>
              <a:t> and how they inform us on whether and </a:t>
            </a:r>
            <a:r>
              <a:rPr lang="en-KR" dirty="0">
                <a:solidFill>
                  <a:srgbClr val="1681C3"/>
                </a:solidFill>
              </a:rPr>
              <a:t>how to transform</a:t>
            </a:r>
            <a:r>
              <a:rPr lang="en-KR" dirty="0"/>
              <a:t> our data</a:t>
            </a:r>
          </a:p>
          <a:p>
            <a:pPr marL="285750" indent="-285750">
              <a:lnSpc>
                <a:spcPct val="120000"/>
              </a:lnSpc>
              <a:buFont typeface="Arial" panose="020B0604020202020204" pitchFamily="34" charset="0"/>
              <a:buChar char="•"/>
            </a:pPr>
            <a:endParaRPr lang="en-US" dirty="0"/>
          </a:p>
          <a:p>
            <a:pPr marL="285750" indent="-285750">
              <a:lnSpc>
                <a:spcPct val="120000"/>
              </a:lnSpc>
              <a:buFont typeface="Arial" panose="020B0604020202020204" pitchFamily="34" charset="0"/>
              <a:buChar char="•"/>
            </a:pPr>
            <a:r>
              <a:rPr lang="en-US" dirty="0"/>
              <a:t>D</a:t>
            </a:r>
            <a:r>
              <a:rPr lang="en-KR" dirty="0"/>
              <a:t>iscuss efficient workflow design, data representation and computation</a:t>
            </a:r>
          </a:p>
          <a:p>
            <a:pPr marL="285750" indent="-285750">
              <a:lnSpc>
                <a:spcPct val="120000"/>
              </a:lnSpc>
              <a:buFont typeface="Arial" panose="020B0604020202020204" pitchFamily="34" charset="0"/>
              <a:buChar char="•"/>
            </a:pPr>
            <a:endParaRPr lang="en-US" dirty="0"/>
          </a:p>
          <a:p>
            <a:pPr marL="285750" indent="-285750">
              <a:lnSpc>
                <a:spcPct val="120000"/>
              </a:lnSpc>
              <a:buFont typeface="Arial" panose="020B0604020202020204" pitchFamily="34" charset="0"/>
              <a:buChar char="•"/>
            </a:pPr>
            <a:r>
              <a:rPr lang="en-US" dirty="0"/>
              <a:t>A</a:t>
            </a:r>
            <a:r>
              <a:rPr lang="en-KR" dirty="0"/>
              <a:t>ware data summarization steps and questions of </a:t>
            </a:r>
            <a:r>
              <a:rPr lang="en-KR" dirty="0">
                <a:solidFill>
                  <a:srgbClr val="1681C3"/>
                </a:solidFill>
              </a:rPr>
              <a:t>sufficiency in our analytical workflows</a:t>
            </a:r>
            <a:r>
              <a:rPr lang="en-KR" dirty="0"/>
              <a:t>, so we don’t throw away informations upstream</a:t>
            </a:r>
          </a:p>
        </p:txBody>
      </p:sp>
    </p:spTree>
    <p:extLst>
      <p:ext uri="{BB962C8B-B14F-4D97-AF65-F5344CB8AC3E}">
        <p14:creationId xmlns:p14="http://schemas.microsoft.com/office/powerpoint/2010/main" val="477281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4</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2. Type of experiments</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8" name="TextBox 7">
            <a:extLst>
              <a:ext uri="{FF2B5EF4-FFF2-40B4-BE49-F238E27FC236}">
                <a16:creationId xmlns:a16="http://schemas.microsoft.com/office/drawing/2014/main" id="{3EACCA99-CA70-CE4E-8B96-2B2FD108A6F2}"/>
              </a:ext>
            </a:extLst>
          </p:cNvPr>
          <p:cNvSpPr txBox="1"/>
          <p:nvPr/>
        </p:nvSpPr>
        <p:spPr>
          <a:xfrm>
            <a:off x="459046" y="1305745"/>
            <a:ext cx="8056304" cy="923330"/>
          </a:xfrm>
          <a:prstGeom prst="rect">
            <a:avLst/>
          </a:prstGeom>
          <a:noFill/>
        </p:spPr>
        <p:txBody>
          <a:bodyPr wrap="square" rtlCol="0">
            <a:spAutoFit/>
          </a:bodyPr>
          <a:lstStyle/>
          <a:p>
            <a:r>
              <a:rPr lang="en-US" dirty="0"/>
              <a:t>I</a:t>
            </a:r>
            <a:r>
              <a:rPr lang="en-KR" dirty="0"/>
              <a:t>n real world, our </a:t>
            </a:r>
            <a:r>
              <a:rPr lang="en-KR" dirty="0">
                <a:solidFill>
                  <a:srgbClr val="1681C3"/>
                </a:solidFill>
              </a:rPr>
              <a:t>resources are finite</a:t>
            </a:r>
            <a:r>
              <a:rPr lang="en-KR" dirty="0"/>
              <a:t>, </a:t>
            </a:r>
            <a:r>
              <a:rPr lang="en-KR" dirty="0">
                <a:solidFill>
                  <a:srgbClr val="1681C3"/>
                </a:solidFill>
              </a:rPr>
              <a:t>instruments not perfect</a:t>
            </a:r>
            <a:r>
              <a:rPr lang="en-KR" dirty="0"/>
              <a:t>, </a:t>
            </a:r>
            <a:r>
              <a:rPr lang="en-KR" dirty="0">
                <a:solidFill>
                  <a:srgbClr val="1681C3"/>
                </a:solidFill>
              </a:rPr>
              <a:t>samples sizes are limitied</a:t>
            </a:r>
            <a:r>
              <a:rPr lang="en-KR" dirty="0"/>
              <a:t>, there are </a:t>
            </a:r>
            <a:r>
              <a:rPr lang="en-KR" dirty="0">
                <a:solidFill>
                  <a:srgbClr val="1681C3"/>
                </a:solidFill>
              </a:rPr>
              <a:t>background noise</a:t>
            </a:r>
            <a:r>
              <a:rPr lang="en-KR" dirty="0"/>
              <a:t>, and the phenomenon of interest may be </a:t>
            </a:r>
            <a:r>
              <a:rPr lang="en-KR" dirty="0">
                <a:solidFill>
                  <a:srgbClr val="1681C3"/>
                </a:solidFill>
              </a:rPr>
              <a:t>measured indirectly</a:t>
            </a:r>
            <a:r>
              <a:rPr lang="en-KR" dirty="0"/>
              <a:t> rather than directly.</a:t>
            </a:r>
          </a:p>
        </p:txBody>
      </p:sp>
      <p:sp>
        <p:nvSpPr>
          <p:cNvPr id="9" name="TextBox 8">
            <a:extLst>
              <a:ext uri="{FF2B5EF4-FFF2-40B4-BE49-F238E27FC236}">
                <a16:creationId xmlns:a16="http://schemas.microsoft.com/office/drawing/2014/main" id="{601DBE1C-005A-214F-9FDF-C5781B2CD73C}"/>
              </a:ext>
            </a:extLst>
          </p:cNvPr>
          <p:cNvSpPr txBox="1"/>
          <p:nvPr/>
        </p:nvSpPr>
        <p:spPr>
          <a:xfrm>
            <a:off x="459046" y="2628732"/>
            <a:ext cx="7186711" cy="646331"/>
          </a:xfrm>
          <a:prstGeom prst="rect">
            <a:avLst/>
          </a:prstGeom>
          <a:noFill/>
        </p:spPr>
        <p:txBody>
          <a:bodyPr wrap="none" rtlCol="0">
            <a:spAutoFit/>
          </a:bodyPr>
          <a:lstStyle/>
          <a:p>
            <a:r>
              <a:rPr lang="en-US" dirty="0"/>
              <a:t>To get best possible outcome, this leads us to hard decisions and tradeoffs.</a:t>
            </a:r>
          </a:p>
          <a:p>
            <a:r>
              <a:rPr lang="en-US" dirty="0">
                <a:solidFill>
                  <a:srgbClr val="1681C3"/>
                </a:solidFill>
              </a:rPr>
              <a:t>Experimental design</a:t>
            </a:r>
            <a:r>
              <a:rPr lang="en-US" dirty="0"/>
              <a:t> aim to rationalize such decisions.</a:t>
            </a:r>
            <a:endParaRPr lang="en-KR" dirty="0"/>
          </a:p>
        </p:txBody>
      </p:sp>
      <p:sp>
        <p:nvSpPr>
          <p:cNvPr id="11" name="TextBox 10">
            <a:extLst>
              <a:ext uri="{FF2B5EF4-FFF2-40B4-BE49-F238E27FC236}">
                <a16:creationId xmlns:a16="http://schemas.microsoft.com/office/drawing/2014/main" id="{942785D0-6137-2A47-94D6-6FA904427C8D}"/>
              </a:ext>
            </a:extLst>
          </p:cNvPr>
          <p:cNvSpPr txBox="1"/>
          <p:nvPr/>
        </p:nvSpPr>
        <p:spPr>
          <a:xfrm>
            <a:off x="459046" y="3892377"/>
            <a:ext cx="7814096" cy="923330"/>
          </a:xfrm>
          <a:prstGeom prst="rect">
            <a:avLst/>
          </a:prstGeom>
          <a:noFill/>
        </p:spPr>
        <p:txBody>
          <a:bodyPr wrap="square" rtlCol="0">
            <a:spAutoFit/>
          </a:bodyPr>
          <a:lstStyle/>
          <a:p>
            <a:r>
              <a:rPr lang="en-KR" dirty="0"/>
              <a:t>Well designed experiments is one that sufficiently powered and technical artifacts /biological features that may affect measurements are </a:t>
            </a:r>
            <a:r>
              <a:rPr lang="en-KR" dirty="0">
                <a:solidFill>
                  <a:srgbClr val="1681C3"/>
                </a:solidFill>
              </a:rPr>
              <a:t>balanced</a:t>
            </a:r>
            <a:r>
              <a:rPr lang="en-KR" dirty="0"/>
              <a:t>, </a:t>
            </a:r>
            <a:r>
              <a:rPr lang="en-KR" dirty="0">
                <a:solidFill>
                  <a:srgbClr val="1681C3"/>
                </a:solidFill>
              </a:rPr>
              <a:t>randomized</a:t>
            </a:r>
            <a:r>
              <a:rPr lang="en-KR" dirty="0"/>
              <a:t> or </a:t>
            </a:r>
            <a:r>
              <a:rPr lang="en-KR" dirty="0">
                <a:solidFill>
                  <a:srgbClr val="1681C3"/>
                </a:solidFill>
              </a:rPr>
              <a:t>controlled</a:t>
            </a:r>
            <a:r>
              <a:rPr lang="en-KR" dirty="0"/>
              <a:t>.</a:t>
            </a:r>
          </a:p>
        </p:txBody>
      </p:sp>
    </p:spTree>
    <p:extLst>
      <p:ext uri="{BB962C8B-B14F-4D97-AF65-F5344CB8AC3E}">
        <p14:creationId xmlns:p14="http://schemas.microsoft.com/office/powerpoint/2010/main" val="131534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5</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2. Type of experiments</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2" name="TextBox 1">
            <a:extLst>
              <a:ext uri="{FF2B5EF4-FFF2-40B4-BE49-F238E27FC236}">
                <a16:creationId xmlns:a16="http://schemas.microsoft.com/office/drawing/2014/main" id="{B81077DA-FECB-F147-858F-F953CC1B84D6}"/>
              </a:ext>
            </a:extLst>
          </p:cNvPr>
          <p:cNvSpPr txBox="1"/>
          <p:nvPr/>
        </p:nvSpPr>
        <p:spPr>
          <a:xfrm>
            <a:off x="535246" y="1230814"/>
            <a:ext cx="8097125" cy="5078313"/>
          </a:xfrm>
          <a:prstGeom prst="rect">
            <a:avLst/>
          </a:prstGeom>
          <a:noFill/>
        </p:spPr>
        <p:txBody>
          <a:bodyPr wrap="square" rtlCol="0">
            <a:spAutoFit/>
          </a:bodyPr>
          <a:lstStyle/>
          <a:p>
            <a:pPr marL="285750" indent="-285750">
              <a:buFont typeface="Arial" panose="020B0604020202020204" pitchFamily="34" charset="0"/>
              <a:buChar char="•"/>
            </a:pPr>
            <a:r>
              <a:rPr lang="en-US" dirty="0"/>
              <a:t>In </a:t>
            </a:r>
            <a:r>
              <a:rPr lang="en-US" dirty="0">
                <a:solidFill>
                  <a:srgbClr val="1681C3"/>
                </a:solidFill>
              </a:rPr>
              <a:t>c</a:t>
            </a:r>
            <a:r>
              <a:rPr lang="en-KR" dirty="0">
                <a:solidFill>
                  <a:srgbClr val="1681C3"/>
                </a:solidFill>
              </a:rPr>
              <a:t>ontrolled experiments</a:t>
            </a:r>
          </a:p>
          <a:p>
            <a:pPr marL="742950" lvl="1" indent="-285750">
              <a:buFont typeface="Arial" panose="020B0604020202020204" pitchFamily="34" charset="0"/>
              <a:buChar char="•"/>
            </a:pPr>
            <a:r>
              <a:rPr lang="en-US" dirty="0"/>
              <a:t>Have control over all relevant variables</a:t>
            </a:r>
            <a:br>
              <a:rPr lang="en-US" dirty="0"/>
            </a:br>
            <a:r>
              <a:rPr lang="en-US" dirty="0"/>
              <a:t>(model system, condition, experimental readout…)</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study with </a:t>
            </a:r>
            <a:r>
              <a:rPr lang="en-US" dirty="0">
                <a:solidFill>
                  <a:srgbClr val="1681C3"/>
                </a:solidFill>
              </a:rPr>
              <a:t>less control</a:t>
            </a:r>
          </a:p>
          <a:p>
            <a:pPr marL="742950" lvl="1" indent="-285750">
              <a:buFont typeface="Arial" panose="020B0604020202020204" pitchFamily="34" charset="0"/>
              <a:buChar char="•"/>
            </a:pPr>
            <a:r>
              <a:rPr lang="en-US" dirty="0">
                <a:solidFill>
                  <a:srgbClr val="1681C3"/>
                </a:solidFill>
              </a:rPr>
              <a:t>O</a:t>
            </a:r>
            <a:r>
              <a:rPr lang="en-KR" dirty="0">
                <a:solidFill>
                  <a:srgbClr val="1681C3"/>
                </a:solidFill>
              </a:rPr>
              <a:t>bservational study</a:t>
            </a:r>
            <a:endParaRPr lang="en-US" dirty="0">
              <a:solidFill>
                <a:srgbClr val="1681C3"/>
              </a:solidFill>
            </a:endParaRPr>
          </a:p>
          <a:p>
            <a:pPr marL="1200150" lvl="2" indent="-285750">
              <a:buFont typeface="Arial" panose="020B0604020202020204" pitchFamily="34" charset="0"/>
              <a:buChar char="•"/>
            </a:pPr>
            <a:r>
              <a:rPr lang="en-US" dirty="0"/>
              <a:t>L</a:t>
            </a:r>
            <a:r>
              <a:rPr lang="en-KR" dirty="0"/>
              <a:t>ike observing predator in nature in ecological field study</a:t>
            </a:r>
            <a:br>
              <a:rPr lang="en-KR" dirty="0"/>
            </a:br>
            <a:r>
              <a:rPr lang="en-KR" dirty="0"/>
              <a:t>the nutrition, weather and even condition of major interest could not be controlled</a:t>
            </a:r>
          </a:p>
          <a:p>
            <a:pPr marL="742950" lvl="1" indent="-285750">
              <a:buFont typeface="Arial" panose="020B0604020202020204" pitchFamily="34" charset="0"/>
              <a:buChar char="•"/>
            </a:pPr>
            <a:r>
              <a:rPr lang="en-KR" dirty="0">
                <a:solidFill>
                  <a:srgbClr val="1681C3"/>
                </a:solidFill>
              </a:rPr>
              <a:t>Randomized controlled trial</a:t>
            </a:r>
          </a:p>
          <a:p>
            <a:pPr marL="1200150" lvl="2" indent="-285750">
              <a:buFont typeface="Arial" panose="020B0604020202020204" pitchFamily="34" charset="0"/>
              <a:buChar char="•"/>
            </a:pPr>
            <a:r>
              <a:rPr lang="en-US" dirty="0"/>
              <a:t>Like in clinical study in drug test, </a:t>
            </a:r>
            <a:br>
              <a:rPr lang="en-US" dirty="0"/>
            </a:br>
            <a:r>
              <a:rPr lang="en-US" dirty="0"/>
              <a:t>W</a:t>
            </a:r>
            <a:r>
              <a:rPr lang="en-KR" dirty="0"/>
              <a:t>e have control for variable of interest</a:t>
            </a:r>
            <a:br>
              <a:rPr lang="en-KR" dirty="0"/>
            </a:br>
            <a:r>
              <a:rPr lang="en-US" dirty="0"/>
              <a:t>B</a:t>
            </a:r>
            <a:r>
              <a:rPr lang="en-KR" dirty="0"/>
              <a:t>ut other condition may be hard to have controll</a:t>
            </a:r>
          </a:p>
          <a:p>
            <a:pPr marL="1200150" lvl="2" indent="-285750">
              <a:buFont typeface="Arial" panose="020B0604020202020204" pitchFamily="34" charset="0"/>
              <a:buChar char="•"/>
            </a:pPr>
            <a:r>
              <a:rPr lang="en-US" dirty="0"/>
              <a:t>However, with </a:t>
            </a:r>
            <a:r>
              <a:rPr lang="en-US" u="sng" dirty="0"/>
              <a:t>high enough sample size</a:t>
            </a:r>
            <a:r>
              <a:rPr lang="en-US" dirty="0"/>
              <a:t>, nuisance effect average out.</a:t>
            </a:r>
          </a:p>
          <a:p>
            <a:pPr marL="742950" lvl="1" indent="-285750">
              <a:buFont typeface="Arial" panose="020B0604020202020204" pitchFamily="34" charset="0"/>
              <a:buChar char="•"/>
            </a:pPr>
            <a:r>
              <a:rPr lang="en-US" dirty="0">
                <a:solidFill>
                  <a:srgbClr val="1681C3"/>
                </a:solidFill>
              </a:rPr>
              <a:t>M</a:t>
            </a:r>
            <a:r>
              <a:rPr lang="en-KR" dirty="0">
                <a:solidFill>
                  <a:srgbClr val="1681C3"/>
                </a:solidFill>
              </a:rPr>
              <a:t>eta-analysis</a:t>
            </a:r>
          </a:p>
          <a:p>
            <a:pPr marL="1200150" lvl="2" indent="-285750">
              <a:buFont typeface="Arial" panose="020B0604020202020204" pitchFamily="34" charset="0"/>
              <a:buChar char="•"/>
            </a:pPr>
            <a:r>
              <a:rPr lang="en-US" dirty="0"/>
              <a:t>O</a:t>
            </a:r>
            <a:r>
              <a:rPr lang="en-KR" dirty="0"/>
              <a:t>bservational study on several previous experiments or studies</a:t>
            </a:r>
          </a:p>
          <a:p>
            <a:pPr marL="1200150" lvl="2" indent="-285750">
              <a:buFont typeface="Arial" panose="020B0604020202020204" pitchFamily="34" charset="0"/>
              <a:buChar char="•"/>
            </a:pPr>
            <a:r>
              <a:rPr lang="en-US" dirty="0"/>
              <a:t>C</a:t>
            </a:r>
            <a:r>
              <a:rPr lang="en-KR" dirty="0"/>
              <a:t>an average out study-level problems (researcher bias or other biases)</a:t>
            </a:r>
          </a:p>
          <a:p>
            <a:pPr marL="1200150" lvl="2" indent="-285750">
              <a:buFont typeface="Arial" panose="020B0604020202020204" pitchFamily="34" charset="0"/>
              <a:buChar char="•"/>
            </a:pPr>
            <a:endParaRPr lang="en-KR" dirty="0"/>
          </a:p>
        </p:txBody>
      </p:sp>
      <p:sp>
        <p:nvSpPr>
          <p:cNvPr id="12" name="TextBox 11">
            <a:extLst>
              <a:ext uri="{FF2B5EF4-FFF2-40B4-BE49-F238E27FC236}">
                <a16:creationId xmlns:a16="http://schemas.microsoft.com/office/drawing/2014/main" id="{DCB2A298-73AC-CB44-BD7C-EA53CD23AAAA}"/>
              </a:ext>
            </a:extLst>
          </p:cNvPr>
          <p:cNvSpPr txBox="1"/>
          <p:nvPr/>
        </p:nvSpPr>
        <p:spPr>
          <a:xfrm>
            <a:off x="535246" y="814813"/>
            <a:ext cx="7932428" cy="369332"/>
          </a:xfrm>
          <a:prstGeom prst="rect">
            <a:avLst/>
          </a:prstGeom>
          <a:noFill/>
        </p:spPr>
        <p:txBody>
          <a:bodyPr wrap="none" rtlCol="0">
            <a:spAutoFit/>
          </a:bodyPr>
          <a:lstStyle/>
          <a:p>
            <a:r>
              <a:rPr lang="en-US" dirty="0"/>
              <a:t>There are major different types of experiments which require different approaches.</a:t>
            </a:r>
            <a:endParaRPr lang="en-KR" dirty="0"/>
          </a:p>
        </p:txBody>
      </p:sp>
    </p:spTree>
    <p:extLst>
      <p:ext uri="{BB962C8B-B14F-4D97-AF65-F5344CB8AC3E}">
        <p14:creationId xmlns:p14="http://schemas.microsoft.com/office/powerpoint/2010/main" val="3688071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6</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3. Partitioning error: bias and noise</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2" name="TextBox 1">
            <a:extLst>
              <a:ext uri="{FF2B5EF4-FFF2-40B4-BE49-F238E27FC236}">
                <a16:creationId xmlns:a16="http://schemas.microsoft.com/office/drawing/2014/main" id="{A4FA4D81-BD66-B14B-8FF4-BA96D3F60526}"/>
              </a:ext>
            </a:extLst>
          </p:cNvPr>
          <p:cNvSpPr txBox="1"/>
          <p:nvPr/>
        </p:nvSpPr>
        <p:spPr>
          <a:xfrm>
            <a:off x="399329" y="805430"/>
            <a:ext cx="5650906" cy="923330"/>
          </a:xfrm>
          <a:prstGeom prst="rect">
            <a:avLst/>
          </a:prstGeom>
          <a:noFill/>
        </p:spPr>
        <p:txBody>
          <a:bodyPr wrap="none" rtlCol="0">
            <a:spAutoFit/>
          </a:bodyPr>
          <a:lstStyle/>
          <a:p>
            <a:r>
              <a:rPr lang="en-US" dirty="0"/>
              <a:t>Error can be broadly distinguished to </a:t>
            </a:r>
            <a:r>
              <a:rPr lang="en-US" dirty="0">
                <a:solidFill>
                  <a:srgbClr val="1681C3"/>
                </a:solidFill>
              </a:rPr>
              <a:t>noise</a:t>
            </a:r>
            <a:r>
              <a:rPr lang="en-US" dirty="0"/>
              <a:t> and </a:t>
            </a:r>
            <a:r>
              <a:rPr lang="en-US" dirty="0">
                <a:solidFill>
                  <a:srgbClr val="1681C3"/>
                </a:solidFill>
              </a:rPr>
              <a:t>bias</a:t>
            </a:r>
            <a:r>
              <a:rPr lang="en-US" dirty="0"/>
              <a:t>.</a:t>
            </a:r>
          </a:p>
          <a:p>
            <a:r>
              <a:rPr lang="en-US" dirty="0">
                <a:solidFill>
                  <a:srgbClr val="1681C3"/>
                </a:solidFill>
              </a:rPr>
              <a:t>N</a:t>
            </a:r>
            <a:r>
              <a:rPr lang="en-KR" dirty="0">
                <a:solidFill>
                  <a:srgbClr val="1681C3"/>
                </a:solidFill>
              </a:rPr>
              <a:t>oise</a:t>
            </a:r>
            <a:r>
              <a:rPr lang="en-KR" dirty="0"/>
              <a:t>: average out with enough replicates</a:t>
            </a:r>
          </a:p>
          <a:p>
            <a:r>
              <a:rPr lang="en-US" dirty="0">
                <a:solidFill>
                  <a:srgbClr val="1681C3"/>
                </a:solidFill>
              </a:rPr>
              <a:t>B</a:t>
            </a:r>
            <a:r>
              <a:rPr lang="en-KR" dirty="0">
                <a:solidFill>
                  <a:srgbClr val="1681C3"/>
                </a:solidFill>
              </a:rPr>
              <a:t>ias</a:t>
            </a:r>
            <a:r>
              <a:rPr lang="en-KR" dirty="0"/>
              <a:t>: remains. </a:t>
            </a:r>
            <a:r>
              <a:rPr lang="en-US" dirty="0"/>
              <a:t>M</a:t>
            </a:r>
            <a:r>
              <a:rPr lang="en-KR" dirty="0"/>
              <a:t>ore difficult to deal withor even recognize</a:t>
            </a:r>
          </a:p>
        </p:txBody>
      </p:sp>
      <p:sp>
        <p:nvSpPr>
          <p:cNvPr id="3" name="TextBox 2">
            <a:extLst>
              <a:ext uri="{FF2B5EF4-FFF2-40B4-BE49-F238E27FC236}">
                <a16:creationId xmlns:a16="http://schemas.microsoft.com/office/drawing/2014/main" id="{1C55A461-CE7B-FE4D-841B-9B8AA0216676}"/>
              </a:ext>
            </a:extLst>
          </p:cNvPr>
          <p:cNvSpPr txBox="1"/>
          <p:nvPr/>
        </p:nvSpPr>
        <p:spPr>
          <a:xfrm>
            <a:off x="576943" y="2198914"/>
            <a:ext cx="7328929" cy="646331"/>
          </a:xfrm>
          <a:prstGeom prst="rect">
            <a:avLst/>
          </a:prstGeom>
          <a:noFill/>
        </p:spPr>
        <p:txBody>
          <a:bodyPr wrap="none" rtlCol="0">
            <a:spAutoFit/>
          </a:bodyPr>
          <a:lstStyle/>
          <a:p>
            <a:r>
              <a:rPr lang="en-US" dirty="0"/>
              <a:t>A</a:t>
            </a:r>
            <a:r>
              <a:rPr lang="en-KR" dirty="0"/>
              <a:t>ppropriate </a:t>
            </a:r>
            <a:r>
              <a:rPr lang="en-KR" b="1" dirty="0"/>
              <a:t>Error model </a:t>
            </a:r>
            <a:r>
              <a:rPr lang="en-KR" dirty="0"/>
              <a:t>can help decompose variability into noise and bias,</a:t>
            </a:r>
          </a:p>
          <a:p>
            <a:r>
              <a:rPr lang="en-US" dirty="0"/>
              <a:t>F</a:t>
            </a:r>
            <a:r>
              <a:rPr lang="en-KR" dirty="0"/>
              <a:t>or example, LDA in chapter 12 compute total sum of square C as</a:t>
            </a:r>
          </a:p>
        </p:txBody>
      </p:sp>
      <p:pic>
        <p:nvPicPr>
          <p:cNvPr id="11" name="Picture 10" descr="A picture containing logo&#10;&#10;Description automatically generated">
            <a:extLst>
              <a:ext uri="{FF2B5EF4-FFF2-40B4-BE49-F238E27FC236}">
                <a16:creationId xmlns:a16="http://schemas.microsoft.com/office/drawing/2014/main" id="{2D36825D-014C-6443-BE4E-E5D95C0B1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484" y="2849313"/>
            <a:ext cx="4445000" cy="635000"/>
          </a:xfrm>
          <a:prstGeom prst="rect">
            <a:avLst/>
          </a:prstGeom>
        </p:spPr>
      </p:pic>
      <p:sp>
        <p:nvSpPr>
          <p:cNvPr id="12" name="TextBox 11">
            <a:extLst>
              <a:ext uri="{FF2B5EF4-FFF2-40B4-BE49-F238E27FC236}">
                <a16:creationId xmlns:a16="http://schemas.microsoft.com/office/drawing/2014/main" id="{5989CB9C-3A76-F34E-B431-9F89E0E4846F}"/>
              </a:ext>
            </a:extLst>
          </p:cNvPr>
          <p:cNvSpPr txBox="1"/>
          <p:nvPr/>
        </p:nvSpPr>
        <p:spPr>
          <a:xfrm>
            <a:off x="568779" y="3360489"/>
            <a:ext cx="7786007" cy="1323439"/>
          </a:xfrm>
          <a:prstGeom prst="rect">
            <a:avLst/>
          </a:prstGeom>
          <a:noFill/>
        </p:spPr>
        <p:txBody>
          <a:bodyPr wrap="square" rtlCol="0">
            <a:spAutoFit/>
          </a:bodyPr>
          <a:lstStyle/>
          <a:p>
            <a:r>
              <a:rPr lang="en-US" sz="1600" dirty="0"/>
              <a:t>S</a:t>
            </a:r>
            <a:r>
              <a:rPr lang="en-KR" sz="1600" dirty="0"/>
              <a:t>ometime we explicitly know about factors cause bias, like different reagent batch. </a:t>
            </a:r>
            <a:r>
              <a:rPr lang="en-US" sz="1600" dirty="0"/>
              <a:t>T</a:t>
            </a:r>
            <a:r>
              <a:rPr lang="en-KR" sz="1600" dirty="0"/>
              <a:t>his is called </a:t>
            </a:r>
            <a:r>
              <a:rPr lang="en-KR" sz="1600" b="1" dirty="0"/>
              <a:t>batch effect</a:t>
            </a:r>
            <a:r>
              <a:rPr lang="en-KR" sz="1600" dirty="0"/>
              <a:t>. </a:t>
            </a:r>
            <a:r>
              <a:rPr lang="en-US" sz="1600" dirty="0"/>
              <a:t>A</a:t>
            </a:r>
            <a:r>
              <a:rPr lang="en-KR" sz="1600" dirty="0"/>
              <a:t>t other times, we may expect such factors exists but no record of them. </a:t>
            </a:r>
            <a:r>
              <a:rPr lang="en-US" sz="1600" dirty="0"/>
              <a:t>W</a:t>
            </a:r>
            <a:r>
              <a:rPr lang="en-KR" sz="1600" dirty="0"/>
              <a:t>e call these latent factors. </a:t>
            </a:r>
            <a:r>
              <a:rPr lang="en-US" sz="1600" dirty="0"/>
              <a:t>W</a:t>
            </a:r>
            <a:r>
              <a:rPr lang="en-KR" sz="1600" dirty="0"/>
              <a:t>e can treat them as adding to noise, use mixture model in Chapter 4. </a:t>
            </a:r>
            <a:r>
              <a:rPr lang="en-US" sz="1600" dirty="0"/>
              <a:t>B</a:t>
            </a:r>
            <a:r>
              <a:rPr lang="en-KR" sz="1600" dirty="0"/>
              <a:t>ut as they tends to be correltated, this could be faulty inference. </a:t>
            </a:r>
            <a:r>
              <a:rPr lang="en-US" sz="1600" dirty="0"/>
              <a:t>B</a:t>
            </a:r>
            <a:r>
              <a:rPr lang="en-KR" sz="1600" dirty="0"/>
              <a:t>etter way could be in (Leek and Storey 2007; Stegle et al. 2010)</a:t>
            </a:r>
          </a:p>
        </p:txBody>
      </p:sp>
      <p:sp>
        <p:nvSpPr>
          <p:cNvPr id="17" name="TextBox 16">
            <a:extLst>
              <a:ext uri="{FF2B5EF4-FFF2-40B4-BE49-F238E27FC236}">
                <a16:creationId xmlns:a16="http://schemas.microsoft.com/office/drawing/2014/main" id="{31F08FD6-FEE5-E74A-AEE8-18A3CA659DAE}"/>
              </a:ext>
            </a:extLst>
          </p:cNvPr>
          <p:cNvSpPr txBox="1"/>
          <p:nvPr/>
        </p:nvSpPr>
        <p:spPr>
          <a:xfrm>
            <a:off x="488060" y="4740844"/>
            <a:ext cx="2269211" cy="369332"/>
          </a:xfrm>
          <a:prstGeom prst="rect">
            <a:avLst/>
          </a:prstGeom>
          <a:noFill/>
        </p:spPr>
        <p:txBody>
          <a:bodyPr wrap="none" rtlCol="0">
            <a:spAutoFit/>
          </a:bodyPr>
          <a:lstStyle/>
          <a:p>
            <a:r>
              <a:rPr lang="en-US" b="1" dirty="0"/>
              <a:t>Units vs. fold-</a:t>
            </a:r>
            <a:r>
              <a:rPr lang="en-US" b="1" dirty="0" err="1"/>
              <a:t>chagnes</a:t>
            </a:r>
            <a:endParaRPr lang="en-KR" b="1" dirty="0"/>
          </a:p>
        </p:txBody>
      </p:sp>
      <p:sp>
        <p:nvSpPr>
          <p:cNvPr id="18" name="TextBox 17">
            <a:extLst>
              <a:ext uri="{FF2B5EF4-FFF2-40B4-BE49-F238E27FC236}">
                <a16:creationId xmlns:a16="http://schemas.microsoft.com/office/drawing/2014/main" id="{1185679C-C9DD-C640-A9E7-8FD7314347F0}"/>
              </a:ext>
            </a:extLst>
          </p:cNvPr>
          <p:cNvSpPr txBox="1"/>
          <p:nvPr/>
        </p:nvSpPr>
        <p:spPr>
          <a:xfrm>
            <a:off x="458013" y="5396194"/>
            <a:ext cx="8666825" cy="1107996"/>
          </a:xfrm>
          <a:prstGeom prst="rect">
            <a:avLst/>
          </a:prstGeom>
          <a:noFill/>
        </p:spPr>
        <p:txBody>
          <a:bodyPr wrap="square" rtlCol="0">
            <a:spAutoFit/>
          </a:bodyPr>
          <a:lstStyle/>
          <a:p>
            <a:r>
              <a:rPr lang="en-US" sz="1600" dirty="0"/>
              <a:t>I</a:t>
            </a:r>
            <a:r>
              <a:rPr lang="en-KR" sz="1600" dirty="0"/>
              <a:t>n physics we use SI units</a:t>
            </a:r>
            <a:r>
              <a:rPr lang="en-US" altLang="ko-KR" sz="1600" dirty="0"/>
              <a:t>. It is Standardizable.</a:t>
            </a:r>
          </a:p>
          <a:p>
            <a:r>
              <a:rPr lang="en-US" sz="1600" dirty="0"/>
              <a:t>In B</a:t>
            </a:r>
            <a:r>
              <a:rPr lang="en-KR" sz="1600" dirty="0"/>
              <a:t>iology, metrics are </a:t>
            </a:r>
            <a:r>
              <a:rPr lang="en-US" altLang="ko-KR" sz="1600" dirty="0"/>
              <a:t>rarely </a:t>
            </a:r>
            <a:r>
              <a:rPr lang="en-US" altLang="ko-KR" sz="1600" dirty="0" err="1"/>
              <a:t>stadardizable</a:t>
            </a:r>
            <a:r>
              <a:rPr lang="en-US" altLang="ko-KR" sz="1600" dirty="0"/>
              <a:t>. So use measure as multiples of some local reference, like fold-change</a:t>
            </a:r>
          </a:p>
          <a:p>
            <a:r>
              <a:rPr lang="en-US" sz="1600" dirty="0"/>
              <a:t>But a denominator is instable, is Very unequal variance. lack an indication of their precision</a:t>
            </a:r>
            <a:endParaRPr lang="en-KR" sz="1600" dirty="0"/>
          </a:p>
        </p:txBody>
      </p:sp>
    </p:spTree>
    <p:extLst>
      <p:ext uri="{BB962C8B-B14F-4D97-AF65-F5344CB8AC3E}">
        <p14:creationId xmlns:p14="http://schemas.microsoft.com/office/powerpoint/2010/main" val="227334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7</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4. Basic principles in the design of experiments</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2" name="TextBox 1">
            <a:extLst>
              <a:ext uri="{FF2B5EF4-FFF2-40B4-BE49-F238E27FC236}">
                <a16:creationId xmlns:a16="http://schemas.microsoft.com/office/drawing/2014/main" id="{71ACAC2E-A0BD-784C-9A6C-4C6B12922FD9}"/>
              </a:ext>
            </a:extLst>
          </p:cNvPr>
          <p:cNvSpPr txBox="1"/>
          <p:nvPr/>
        </p:nvSpPr>
        <p:spPr>
          <a:xfrm>
            <a:off x="584075" y="818868"/>
            <a:ext cx="4140325" cy="2031325"/>
          </a:xfrm>
          <a:prstGeom prst="rect">
            <a:avLst/>
          </a:prstGeom>
          <a:noFill/>
        </p:spPr>
        <p:txBody>
          <a:bodyPr wrap="square" rtlCol="0">
            <a:spAutoFit/>
          </a:bodyPr>
          <a:lstStyle/>
          <a:p>
            <a:r>
              <a:rPr lang="en-US" b="1" dirty="0"/>
              <a:t>C</a:t>
            </a:r>
            <a:r>
              <a:rPr lang="en-KR" b="1" dirty="0"/>
              <a:t>onfounding</a:t>
            </a:r>
            <a:endParaRPr lang="en-KR" dirty="0"/>
          </a:p>
          <a:p>
            <a:r>
              <a:rPr lang="en-US" dirty="0"/>
              <a:t>In shown figure, how can we decide whether observed difference level are due to disease vs healthy or due to batch?</a:t>
            </a:r>
          </a:p>
          <a:p>
            <a:r>
              <a:rPr lang="en-US" dirty="0"/>
              <a:t>T</a:t>
            </a:r>
            <a:r>
              <a:rPr lang="en-KR" dirty="0"/>
              <a:t>hese could be not only biological/technical variable, also life style that causes disease or inflammation</a:t>
            </a:r>
          </a:p>
        </p:txBody>
      </p:sp>
      <p:sp>
        <p:nvSpPr>
          <p:cNvPr id="6" name="TextBox 5">
            <a:extLst>
              <a:ext uri="{FF2B5EF4-FFF2-40B4-BE49-F238E27FC236}">
                <a16:creationId xmlns:a16="http://schemas.microsoft.com/office/drawing/2014/main" id="{5F37913D-46F2-E545-A858-21A1CA76E975}"/>
              </a:ext>
            </a:extLst>
          </p:cNvPr>
          <p:cNvSpPr txBox="1"/>
          <p:nvPr/>
        </p:nvSpPr>
        <p:spPr>
          <a:xfrm>
            <a:off x="553464" y="3909585"/>
            <a:ext cx="6867040" cy="1477328"/>
          </a:xfrm>
          <a:prstGeom prst="rect">
            <a:avLst/>
          </a:prstGeom>
          <a:noFill/>
        </p:spPr>
        <p:txBody>
          <a:bodyPr wrap="square" rtlCol="0">
            <a:spAutoFit/>
          </a:bodyPr>
          <a:lstStyle/>
          <a:p>
            <a:r>
              <a:rPr lang="en-US" b="1" dirty="0"/>
              <a:t>E</a:t>
            </a:r>
            <a:r>
              <a:rPr lang="en-KR" b="1" dirty="0"/>
              <a:t>ffect size</a:t>
            </a:r>
          </a:p>
          <a:p>
            <a:r>
              <a:rPr lang="en-KR" dirty="0"/>
              <a:t>difference between group center.</a:t>
            </a:r>
          </a:p>
          <a:p>
            <a:r>
              <a:rPr lang="en-US" dirty="0"/>
              <a:t>Larger samples in each group increase precision which which location of each group and effect size are known, thus increase our power to detect difference.</a:t>
            </a:r>
            <a:endParaRPr lang="en-KR" dirty="0"/>
          </a:p>
        </p:txBody>
      </p:sp>
      <p:pic>
        <p:nvPicPr>
          <p:cNvPr id="2050" name="Picture 2" descr="The red arrow shows the effect size, as measured by the difference between the centers of the two groups. Here we locate the centers by the medians; sometimes the mean is used.">
            <a:extLst>
              <a:ext uri="{FF2B5EF4-FFF2-40B4-BE49-F238E27FC236}">
                <a16:creationId xmlns:a16="http://schemas.microsoft.com/office/drawing/2014/main" id="{85B81655-0C85-5340-A71D-F27C84E45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2868" y="3909585"/>
            <a:ext cx="1414622" cy="21219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omparison of a (hypothetical) biomarker between samples from disease and healthy states. If we are only given the information shown in the left panel, we might conclude that this biomarker performs well in detecting the disease. If, in addition, we are told that the data were acquired in two separate batches (e.g., different labs, different machines, different time points) as indicated in the panel on the right hand side, the conclusion will be different.">
            <a:extLst>
              <a:ext uri="{FF2B5EF4-FFF2-40B4-BE49-F238E27FC236}">
                <a16:creationId xmlns:a16="http://schemas.microsoft.com/office/drawing/2014/main" id="{593BCF6D-60E2-B443-B8C7-686EC35085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4870" y="733616"/>
            <a:ext cx="3606329" cy="254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03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8</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4. Basic principles in the design of experiments</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10" name="TextBox 9">
            <a:extLst>
              <a:ext uri="{FF2B5EF4-FFF2-40B4-BE49-F238E27FC236}">
                <a16:creationId xmlns:a16="http://schemas.microsoft.com/office/drawing/2014/main" id="{3A15AC1F-1336-0C44-A404-C11B94923905}"/>
              </a:ext>
            </a:extLst>
          </p:cNvPr>
          <p:cNvSpPr txBox="1"/>
          <p:nvPr/>
        </p:nvSpPr>
        <p:spPr>
          <a:xfrm>
            <a:off x="382846" y="733657"/>
            <a:ext cx="2119491" cy="369332"/>
          </a:xfrm>
          <a:prstGeom prst="rect">
            <a:avLst/>
          </a:prstGeom>
          <a:noFill/>
        </p:spPr>
        <p:txBody>
          <a:bodyPr wrap="none" rtlCol="0">
            <a:spAutoFit/>
          </a:bodyPr>
          <a:lstStyle/>
          <a:p>
            <a:r>
              <a:rPr lang="en-KR" b="1" dirty="0"/>
              <a:t>Blocking and pairing</a:t>
            </a:r>
          </a:p>
        </p:txBody>
      </p:sp>
      <p:sp>
        <p:nvSpPr>
          <p:cNvPr id="6" name="TextBox 5">
            <a:extLst>
              <a:ext uri="{FF2B5EF4-FFF2-40B4-BE49-F238E27FC236}">
                <a16:creationId xmlns:a16="http://schemas.microsoft.com/office/drawing/2014/main" id="{E0CAF076-3DD8-5041-AEFF-24F75CD18B8F}"/>
              </a:ext>
            </a:extLst>
          </p:cNvPr>
          <p:cNvSpPr txBox="1"/>
          <p:nvPr/>
        </p:nvSpPr>
        <p:spPr>
          <a:xfrm>
            <a:off x="382846" y="1178689"/>
            <a:ext cx="4189154" cy="1200329"/>
          </a:xfrm>
          <a:prstGeom prst="rect">
            <a:avLst/>
          </a:prstGeom>
          <a:noFill/>
        </p:spPr>
        <p:txBody>
          <a:bodyPr wrap="square" rtlCol="0">
            <a:spAutoFit/>
          </a:bodyPr>
          <a:lstStyle/>
          <a:p>
            <a:r>
              <a:rPr lang="en-US" dirty="0"/>
              <a:t>Block: only the factor of interest, called treatment, is different within each block</a:t>
            </a:r>
          </a:p>
          <a:p>
            <a:r>
              <a:rPr lang="en-US" dirty="0"/>
              <a:t>B</a:t>
            </a:r>
            <a:r>
              <a:rPr lang="en-KR" dirty="0"/>
              <a:t>lock what you can, randomize what you cannot</a:t>
            </a:r>
          </a:p>
        </p:txBody>
      </p:sp>
      <p:sp>
        <p:nvSpPr>
          <p:cNvPr id="8" name="TextBox 7">
            <a:extLst>
              <a:ext uri="{FF2B5EF4-FFF2-40B4-BE49-F238E27FC236}">
                <a16:creationId xmlns:a16="http://schemas.microsoft.com/office/drawing/2014/main" id="{A0671CCB-3566-BB48-92AB-1FD068509B22}"/>
              </a:ext>
            </a:extLst>
          </p:cNvPr>
          <p:cNvSpPr txBox="1"/>
          <p:nvPr/>
        </p:nvSpPr>
        <p:spPr>
          <a:xfrm>
            <a:off x="324691" y="2379018"/>
            <a:ext cx="4247309" cy="3293209"/>
          </a:xfrm>
          <a:prstGeom prst="rect">
            <a:avLst/>
          </a:prstGeom>
          <a:noFill/>
        </p:spPr>
        <p:txBody>
          <a:bodyPr wrap="square" rtlCol="0">
            <a:spAutoFit/>
          </a:bodyPr>
          <a:lstStyle/>
          <a:p>
            <a:r>
              <a:rPr lang="en-US" sz="1600" b="1" i="1" dirty="0"/>
              <a:t>P</a:t>
            </a:r>
            <a:r>
              <a:rPr lang="en-KR" sz="1600" b="1" i="1" dirty="0"/>
              <a:t>aired design</a:t>
            </a:r>
            <a:r>
              <a:rPr lang="en-KR" sz="1600" dirty="0"/>
              <a:t>: use natural paring of observations – twin study, study of patient before/after treatment</a:t>
            </a:r>
            <a:br>
              <a:rPr lang="en-KR" sz="1600" dirty="0"/>
            </a:br>
            <a:r>
              <a:rPr lang="en-KR" sz="1600" dirty="0">
                <a:sym typeface="Wingdings" pitchFamily="2" charset="2"/>
              </a:rPr>
              <a:t> matched desing (matching age, sexes, background health etc.)</a:t>
            </a:r>
            <a:endParaRPr lang="en-KR" sz="1600" dirty="0"/>
          </a:p>
          <a:p>
            <a:r>
              <a:rPr lang="en-US" sz="1600" b="1" i="1" dirty="0"/>
              <a:t>B</a:t>
            </a:r>
            <a:r>
              <a:rPr lang="en-KR" sz="1600" b="1" i="1" dirty="0"/>
              <a:t>alanced design</a:t>
            </a:r>
            <a:r>
              <a:rPr lang="en-KR" sz="1600" dirty="0"/>
              <a:t>: different factor combination have same number of observation replicates. </a:t>
            </a:r>
            <a:r>
              <a:rPr lang="en-US" sz="1600" dirty="0"/>
              <a:t>E</a:t>
            </a:r>
            <a:r>
              <a:rPr lang="en-KR" sz="1600" dirty="0"/>
              <a:t>ffect of each factor is identifiable. </a:t>
            </a:r>
            <a:r>
              <a:rPr lang="en-US" sz="1600" dirty="0"/>
              <a:t>I</a:t>
            </a:r>
            <a:r>
              <a:rPr lang="en-KR" sz="1600" dirty="0"/>
              <a:t>f nuisance factor exists, they shou</a:t>
            </a:r>
            <a:r>
              <a:rPr lang="en-US" sz="1600" dirty="0" err="1"/>
              <a:t>ld</a:t>
            </a:r>
            <a:r>
              <a:rPr lang="en-US" sz="1600" dirty="0"/>
              <a:t> be balanced.</a:t>
            </a:r>
            <a:endParaRPr lang="en-KR" sz="1600" dirty="0"/>
          </a:p>
          <a:p>
            <a:r>
              <a:rPr lang="en-US" sz="1600" i="1" dirty="0"/>
              <a:t>R</a:t>
            </a:r>
            <a:r>
              <a:rPr lang="en-KR" sz="1600" b="1" i="1" dirty="0"/>
              <a:t>andomization</a:t>
            </a:r>
            <a:r>
              <a:rPr lang="en-US" altLang="ko-KR" sz="1600" dirty="0"/>
              <a:t>: if don’t know which factors are important and hard to plan, we need to randomize these factor. This will help these variables average-out</a:t>
            </a:r>
            <a:endParaRPr lang="en-KR" sz="1600" dirty="0"/>
          </a:p>
        </p:txBody>
      </p:sp>
      <p:pic>
        <p:nvPicPr>
          <p:cNvPr id="3074" name="Picture 2" descr="On the left, two samples each of size 6 are being compared. On the right, the same data are shown, but colored by the time of data collection. We note a tendency of the data to fall into blocks according to these times. Because of this, comparison between the groups is diluted. This effect can be mitigated by comparing within times, i.\,e., by blocking into three groups. Paired analysis, such as demonstrated in Questions \@ref(ques:Design-ques-paired)-\@ref(ques:Design-ques-powerPairedUnpaired), is a special case of blocking.">
            <a:extLst>
              <a:ext uri="{FF2B5EF4-FFF2-40B4-BE49-F238E27FC236}">
                <a16:creationId xmlns:a16="http://schemas.microsoft.com/office/drawing/2014/main" id="{8D06651A-72CD-CB44-B09B-FC5998B6F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3418" y="831714"/>
            <a:ext cx="3559629" cy="2512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77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F4334184-B667-48A8-B045-8DA61731732A}" type="slidenum">
              <a:rPr lang="ko-KR" altLang="en-US" smtClean="0"/>
              <a:t>9</a:t>
            </a:fld>
            <a:endParaRPr lang="ko-KR" altLang="en-US" dirty="0"/>
          </a:p>
        </p:txBody>
      </p:sp>
      <p:cxnSp>
        <p:nvCxnSpPr>
          <p:cNvPr id="16" name="직선 연결선 6">
            <a:extLst>
              <a:ext uri="{FF2B5EF4-FFF2-40B4-BE49-F238E27FC236}">
                <a16:creationId xmlns:a16="http://schemas.microsoft.com/office/drawing/2014/main" id="{CA9787BA-E56D-1C4D-9068-5206696A7CDD}"/>
              </a:ext>
            </a:extLst>
          </p:cNvPr>
          <p:cNvCxnSpPr>
            <a:cxnSpLocks/>
          </p:cNvCxnSpPr>
          <p:nvPr/>
        </p:nvCxnSpPr>
        <p:spPr>
          <a:xfrm>
            <a:off x="382846" y="567184"/>
            <a:ext cx="8761154" cy="0"/>
          </a:xfrm>
          <a:prstGeom prst="line">
            <a:avLst/>
          </a:prstGeom>
          <a:ln w="44450">
            <a:solidFill>
              <a:srgbClr val="1681C3"/>
            </a:solidFill>
          </a:ln>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17F8CF64-AC5B-8243-ACAE-F4DC3BF36952}"/>
              </a:ext>
            </a:extLst>
          </p:cNvPr>
          <p:cNvSpPr txBox="1">
            <a:spLocks/>
          </p:cNvSpPr>
          <p:nvPr/>
        </p:nvSpPr>
        <p:spPr>
          <a:xfrm>
            <a:off x="361101" y="238866"/>
            <a:ext cx="7251767" cy="344057"/>
          </a:xfrm>
          <a:prstGeom prst="rect">
            <a:avLst/>
          </a:prstGeom>
        </p:spPr>
        <p:txBody>
          <a:bodyPr vert="horz" lIns="68580" tIns="34290" rIns="68580" bIns="3429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r>
              <a:rPr lang="en-US" altLang="ko-KR" sz="2000" b="1" dirty="0">
                <a:solidFill>
                  <a:srgbClr val="1681C3"/>
                </a:solidFill>
                <a:latin typeface="Arial" panose="020B0604020202020204" pitchFamily="34" charset="0"/>
                <a:cs typeface="Arial" panose="020B0604020202020204" pitchFamily="34" charset="0"/>
              </a:rPr>
              <a:t>4. Basic principles in the design of experiments</a:t>
            </a:r>
          </a:p>
        </p:txBody>
      </p:sp>
      <p:pic>
        <p:nvPicPr>
          <p:cNvPr id="23" name="그림 22">
            <a:extLst>
              <a:ext uri="{FF2B5EF4-FFF2-40B4-BE49-F238E27FC236}">
                <a16:creationId xmlns:a16="http://schemas.microsoft.com/office/drawing/2014/main" id="{3DF5556D-5A66-0F41-8F3F-C8D37558C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3160" y="71414"/>
            <a:ext cx="1074766" cy="419136"/>
          </a:xfrm>
          <a:prstGeom prst="rect">
            <a:avLst/>
          </a:prstGeom>
        </p:spPr>
      </p:pic>
      <p:sp>
        <p:nvSpPr>
          <p:cNvPr id="2" name="Rectangle 1">
            <a:extLst>
              <a:ext uri="{FF2B5EF4-FFF2-40B4-BE49-F238E27FC236}">
                <a16:creationId xmlns:a16="http://schemas.microsoft.com/office/drawing/2014/main" id="{B1A99109-13CD-2D4D-BCD4-AB361CD1B33A}"/>
              </a:ext>
            </a:extLst>
          </p:cNvPr>
          <p:cNvSpPr/>
          <p:nvPr/>
        </p:nvSpPr>
        <p:spPr>
          <a:xfrm>
            <a:off x="361101" y="895503"/>
            <a:ext cx="6075104" cy="369332"/>
          </a:xfrm>
          <a:prstGeom prst="rect">
            <a:avLst/>
          </a:prstGeom>
        </p:spPr>
        <p:txBody>
          <a:bodyPr wrap="square">
            <a:spAutoFit/>
          </a:bodyPr>
          <a:lstStyle/>
          <a:p>
            <a:r>
              <a:rPr lang="en-KR" dirty="0"/>
              <a:t>Power depends on sample sizes, effect sizes and variability.</a:t>
            </a:r>
          </a:p>
        </p:txBody>
      </p:sp>
      <p:pic>
        <p:nvPicPr>
          <p:cNvPr id="4" name="Picture 3" descr="Graphical user interface, text, application&#10;&#10;Description automatically generated">
            <a:extLst>
              <a:ext uri="{FF2B5EF4-FFF2-40B4-BE49-F238E27FC236}">
                <a16:creationId xmlns:a16="http://schemas.microsoft.com/office/drawing/2014/main" id="{2F537890-0EB1-684A-BC13-1724FA553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789" y="1330150"/>
            <a:ext cx="6075105" cy="1247934"/>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CD940468-144C-C648-A524-69B41D728A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3423" y="2578084"/>
            <a:ext cx="4104140" cy="4012171"/>
          </a:xfrm>
          <a:prstGeom prst="rect">
            <a:avLst/>
          </a:prstGeom>
        </p:spPr>
      </p:pic>
      <p:sp>
        <p:nvSpPr>
          <p:cNvPr id="11" name="TextBox 10">
            <a:extLst>
              <a:ext uri="{FF2B5EF4-FFF2-40B4-BE49-F238E27FC236}">
                <a16:creationId xmlns:a16="http://schemas.microsoft.com/office/drawing/2014/main" id="{A5B8C1CF-151F-134B-9983-DF6BA2084BB4}"/>
              </a:ext>
            </a:extLst>
          </p:cNvPr>
          <p:cNvSpPr txBox="1"/>
          <p:nvPr/>
        </p:nvSpPr>
        <p:spPr>
          <a:xfrm>
            <a:off x="446314" y="2775857"/>
            <a:ext cx="3649845" cy="646331"/>
          </a:xfrm>
          <a:prstGeom prst="rect">
            <a:avLst/>
          </a:prstGeom>
          <a:noFill/>
        </p:spPr>
        <p:txBody>
          <a:bodyPr wrap="none" rtlCol="0">
            <a:spAutoFit/>
          </a:bodyPr>
          <a:lstStyle/>
          <a:p>
            <a:r>
              <a:rPr lang="en-US" dirty="0"/>
              <a:t>T</a:t>
            </a:r>
            <a:r>
              <a:rPr lang="en-KR" dirty="0"/>
              <a:t>wo sample and paired test requrie</a:t>
            </a:r>
            <a:br>
              <a:rPr lang="en-KR" dirty="0"/>
            </a:br>
            <a:r>
              <a:rPr lang="en-KR" dirty="0"/>
              <a:t>different sample size for same power</a:t>
            </a:r>
          </a:p>
        </p:txBody>
      </p:sp>
    </p:spTree>
    <p:extLst>
      <p:ext uri="{BB962C8B-B14F-4D97-AF65-F5344CB8AC3E}">
        <p14:creationId xmlns:p14="http://schemas.microsoft.com/office/powerpoint/2010/main" val="1323842406"/>
      </p:ext>
    </p:extLst>
  </p:cSld>
  <p:clrMapOvr>
    <a:masterClrMapping/>
  </p:clrMapOvr>
</p:sld>
</file>

<file path=ppt/theme/theme1.xml><?xml version="1.0" encoding="utf-8"?>
<a:theme xmlns:a="http://schemas.openxmlformats.org/drawingml/2006/main" name="Office 테마">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36112</TotalTime>
  <Words>2293</Words>
  <Application>Microsoft Macintosh PowerPoint</Application>
  <PresentationFormat>On-screen Show (4:3)</PresentationFormat>
  <Paragraphs>236</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맑은 고딕</vt:lpstr>
      <vt:lpstr>Arial</vt:lpstr>
      <vt:lpstr>Calibri</vt:lpstr>
      <vt:lpstr>Calibri Light</vt:lpstr>
      <vt:lpstr>DIN Condensed</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dc:title>
  <dc:creator>이도헌</dc:creator>
  <cp:lastModifiedBy>이 도헌</cp:lastModifiedBy>
  <cp:revision>2018</cp:revision>
  <cp:lastPrinted>2021-05-07T05:13:25Z</cp:lastPrinted>
  <dcterms:created xsi:type="dcterms:W3CDTF">2016-04-08T06:05:18Z</dcterms:created>
  <dcterms:modified xsi:type="dcterms:W3CDTF">2021-08-02T02:03:31Z</dcterms:modified>
</cp:coreProperties>
</file>