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1" r:id="rId11"/>
    <p:sldId id="267" r:id="rId12"/>
    <p:sldId id="268" r:id="rId13"/>
    <p:sldId id="269" r:id="rId14"/>
    <p:sldId id="270" r:id="rId15"/>
    <p:sldId id="271" r:id="rId16"/>
    <p:sldId id="266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03D-868A-49CB-B2F7-064D02BE2879}" type="datetimeFigureOut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19CFD-B2B6-49A4-A31E-E14847518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77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2376-42B8-4D88-AAA3-B421BECD5858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26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B28B3-C59B-4DBD-9EA5-B3A24B44BA32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84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EE661-F37C-497C-9557-D026683E55E4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8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32C5-8917-444B-B698-E5FFB216F004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77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1645-D0E5-4C84-8B2F-65EBF704007F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63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5FE4-E175-4CD3-B6FC-15689ECACD74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24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A9F3-A00E-41A5-8BC9-33DB1F1C78D0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9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9202-D10C-44C8-92FD-40C715CAE927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50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F9498-80DB-4761-82EC-7742BE9CF5A9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38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4A17-5D65-430D-8D27-756E9BE8265B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54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4F328-0C4A-4DDD-BC2C-D3D1F8300AA6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02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94FD-800D-4812-BC71-B89E6586E88B}" type="datetime1">
              <a:rPr lang="ko-KR" altLang="en-US" smtClean="0"/>
              <a:t>2023-07-17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A581B-3F61-4F6B-9E10-CF1EDCBEE7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2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eb.stanford.edu/class/bios221/imgs/MSFMB-Cover2-compres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83" y="1447732"/>
            <a:ext cx="3872727" cy="484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5719" y="457201"/>
            <a:ext cx="944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Modern Statistics for Biology</a:t>
            </a:r>
            <a:endParaRPr lang="ko-KR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8119" y="2001796"/>
            <a:ext cx="604245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1.</a:t>
            </a:r>
          </a:p>
          <a:p>
            <a:pPr algn="ctr">
              <a:lnSpc>
                <a:spcPct val="150000"/>
              </a:lnSpc>
            </a:pP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Generative Models for Discrete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8119" y="4003591"/>
            <a:ext cx="604245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Jihoon Kim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8119" y="5202196"/>
            <a:ext cx="604245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2023.07.18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10483" y="6356350"/>
            <a:ext cx="7353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https://web.stanford.edu/class/bios221/book/01-chap.html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0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19" y="4084960"/>
            <a:ext cx="4939270" cy="101232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85" y="5989654"/>
            <a:ext cx="6561338" cy="506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2754" y="5190492"/>
            <a:ext cx="461665" cy="253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8394700" y="5533392"/>
            <a:ext cx="0" cy="3165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88986" y="5496996"/>
            <a:ext cx="134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Factor Form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1.3.4. A Generative Model for Epitope Detection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When testing certain pharmaceutical compounds, it is important to detect proteins that provoke an allergic reaction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Detecting the epitopes makes it possible to find allergy-provoking proteins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Epitope: The molecular sites that are responsible for such reactions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ELISA (Enzyme-Linked </a:t>
            </a:r>
            <a:r>
              <a:rPr lang="en-US" altLang="ko-K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ImmunoSorbent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Assay)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ELISA is used to detect specific epitopes at different positions along a protein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upload.wikimedia.org/wikipedia/commons/thumb/8/84/ELISA_TMB.jpg/280px-ELISA_T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8" y="3998749"/>
            <a:ext cx="3844966" cy="263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8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1.3.4. A Generative Model for Epitope Detection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ELISA result of 1 patient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48" y="1671654"/>
            <a:ext cx="6561338" cy="5064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51" y="2380918"/>
            <a:ext cx="6612532" cy="38016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16169" r="20865" b="12819"/>
          <a:stretch/>
        </p:blipFill>
        <p:spPr>
          <a:xfrm>
            <a:off x="8216898" y="959506"/>
            <a:ext cx="2819401" cy="24597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848" y="3552669"/>
            <a:ext cx="115782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ELISA result of 50 patients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48" y="4764941"/>
            <a:ext cx="6560752" cy="53164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148" y="5770562"/>
            <a:ext cx="6446649" cy="38211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" t="15834" r="21159" b="12820"/>
          <a:stretch/>
        </p:blipFill>
        <p:spPr>
          <a:xfrm>
            <a:off x="8216898" y="3967899"/>
            <a:ext cx="2819401" cy="248153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148" y="4250141"/>
            <a:ext cx="2946632" cy="2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3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1.3.4. A Generative Model for Epitope Detection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chances of seeing a value as large as 7, if no epitope is present?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false positive rate of ELISA is 0.01, thus, in 50 patients, the expected value is 0.5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At any given position, the sum of the 50 observed variables has a Poisson distribution (</a:t>
            </a:r>
            <a:r>
              <a:rPr lang="el-GR" altLang="ko-KR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= 0.5)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chance of seeing a value as large as 7, if no epitope is present, is calculated as: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363" y="3546260"/>
            <a:ext cx="3422652" cy="925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1848" y="4505323"/>
                <a:ext cx="11578282" cy="87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This is the same 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≤6)</m:t>
                    </m:r>
                  </m:oMath>
                </a14:m>
                <a:endPara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48" y="4505323"/>
                <a:ext cx="11578282" cy="872034"/>
              </a:xfrm>
              <a:prstGeom prst="rect">
                <a:avLst/>
              </a:prstGeom>
              <a:blipFill>
                <a:blip r:embed="rId3"/>
                <a:stretch>
                  <a:fillRect l="-3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12" y="5435601"/>
            <a:ext cx="2147790" cy="23177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912" y="5895751"/>
            <a:ext cx="2162742" cy="26374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249" y="5619963"/>
            <a:ext cx="4374905" cy="4159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483" y="3568700"/>
            <a:ext cx="3191925" cy="2573265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10401300" y="4991100"/>
            <a:ext cx="0" cy="66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10401300" y="4991100"/>
            <a:ext cx="1435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6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1.3.4. A Generative Model for Epitope Detection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1848" y="885685"/>
                <a:ext cx="11578282" cy="925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altLang="ko-KR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-6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the chance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of seeing a value as large as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 at one position, but we see different 100 positions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When we order the data like the below,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the minimum value,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(100)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the maximum value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48" y="885685"/>
                <a:ext cx="11578282" cy="925382"/>
              </a:xfrm>
              <a:prstGeom prst="rect">
                <a:avLst/>
              </a:prstGeom>
              <a:blipFill>
                <a:blip r:embed="rId2"/>
                <a:stretch>
                  <a:fillRect l="-369" b="-65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94685" y="2125980"/>
                <a:ext cx="16280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685" y="2125980"/>
                <a:ext cx="1628010" cy="276999"/>
              </a:xfrm>
              <a:prstGeom prst="rect">
                <a:avLst/>
              </a:prstGeom>
              <a:blipFill>
                <a:blip r:embed="rId3"/>
                <a:stretch>
                  <a:fillRect l="-749" r="-375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80835" y="2125980"/>
                <a:ext cx="2202911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(3)</m:t>
                          </m:r>
                        </m:sub>
                      </m:sSub>
                      <m:r>
                        <a:rPr lang="en-US" altLang="ko-K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(100)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835" y="2125980"/>
                <a:ext cx="2202911" cy="303673"/>
              </a:xfrm>
              <a:prstGeom prst="rect">
                <a:avLst/>
              </a:prstGeom>
              <a:blipFill>
                <a:blip r:embed="rId4"/>
                <a:stretch>
                  <a:fillRect l="-554" r="-1108" b="-2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화살표 연결선 7"/>
          <p:cNvCxnSpPr/>
          <p:nvPr/>
        </p:nvCxnSpPr>
        <p:spPr>
          <a:xfrm>
            <a:off x="5040630" y="2322969"/>
            <a:ext cx="14630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9200" y="1965960"/>
            <a:ext cx="146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Ordering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797" y="2846302"/>
            <a:ext cx="5992383" cy="156567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6066" y="5448981"/>
            <a:ext cx="3789844" cy="7557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48" y="4771885"/>
            <a:ext cx="1157828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Because all events are independent,</a:t>
            </a:r>
          </a:p>
        </p:txBody>
      </p:sp>
    </p:spTree>
    <p:extLst>
      <p:ext uri="{BB962C8B-B14F-4D97-AF65-F5344CB8AC3E}">
        <p14:creationId xmlns:p14="http://schemas.microsoft.com/office/powerpoint/2010/main" val="358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1.3.4. A Generative Model for Epitope Detection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1848" y="885685"/>
                <a:ext cx="11578282" cy="87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Using the binomial theorem, we can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(1−</m:t>
                        </m:r>
                        <m:r>
                          <a:rPr lang="ko-KR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approximately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much small value than 1,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⋯</m:t>
                    </m:r>
                  </m:oMath>
                </a14:m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can be ignored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48" y="885685"/>
                <a:ext cx="11578282" cy="871970"/>
              </a:xfrm>
              <a:prstGeom prst="rect">
                <a:avLst/>
              </a:prstGeom>
              <a:blipFill>
                <a:blip r:embed="rId2"/>
                <a:stretch>
                  <a:fillRect l="-369" b="-104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408" y="1981881"/>
            <a:ext cx="8133161" cy="851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1848" y="3043522"/>
            <a:ext cx="1157828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probability of seeing a number of hits as large or larger than 7 in the 100 positions is 10</a:t>
            </a:r>
            <a:r>
              <a:rPr lang="en-US" altLang="ko-K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approximately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87007" y="3867043"/>
                <a:ext cx="8947962" cy="778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d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≥7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∏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≤6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=1−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ko-KR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≅1−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=0.0001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007" y="3867043"/>
                <a:ext cx="8947962" cy="77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71848" y="4883752"/>
            <a:ext cx="11578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This value is smaller than the standard significance (0.05, 0.01, 0.001), so the null hypothesis is rejected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Null hypothesis: There is no epitope when the number of hits as large or larger than 7</a:t>
            </a:r>
          </a:p>
        </p:txBody>
      </p:sp>
    </p:spTree>
    <p:extLst>
      <p:ext uri="{BB962C8B-B14F-4D97-AF65-F5344CB8AC3E}">
        <p14:creationId xmlns:p14="http://schemas.microsoft.com/office/powerpoint/2010/main" val="38098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1.3.4. A Generative Model for Epitope Detection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Probabilities also can be computed by simulation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Monte Carlo method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Computational algorithms that rely on repeated random sampling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05" y="2964462"/>
            <a:ext cx="5851107" cy="26384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08" y="3481282"/>
            <a:ext cx="5339899" cy="87153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196" y="3371357"/>
            <a:ext cx="2166041" cy="46519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4869180" y="3817620"/>
            <a:ext cx="1154430" cy="5829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94610" y="2366010"/>
            <a:ext cx="757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0530" y="2366010"/>
            <a:ext cx="928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3520" y="2366010"/>
            <a:ext cx="1817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Rate Parameter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V="1">
            <a:off x="2994660" y="2673787"/>
            <a:ext cx="0" cy="2065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H="1" flipV="1">
            <a:off x="4937760" y="2673787"/>
            <a:ext cx="114300" cy="206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V="1">
            <a:off x="5737860" y="2673787"/>
            <a:ext cx="118110" cy="206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1848" y="4657585"/>
            <a:ext cx="11578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of probability or generative modeling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All the parameters are known, and the mathematical theory allows us to work by deduction in a top-down fashion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In a more realistic situation, we have to use statistical modeling (Chapter 2)</a:t>
            </a:r>
          </a:p>
        </p:txBody>
      </p:sp>
    </p:spTree>
    <p:extLst>
      <p:ext uri="{BB962C8B-B14F-4D97-AF65-F5344CB8AC3E}">
        <p14:creationId xmlns:p14="http://schemas.microsoft.com/office/powerpoint/2010/main" val="21070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1.4. Multinomial Distributions: The Case of DNA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1848" y="885685"/>
                <a:ext cx="11578282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need to extend the binomial model when there are more than 2 outcomes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Counts of the four nucleotides (A, T, G, C)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the multinomial case, the sum of all probabilities is 1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Simulation experiments of multinomial case can be performed using a few R commands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48" y="885685"/>
                <a:ext cx="11578282" cy="2169825"/>
              </a:xfrm>
              <a:prstGeom prst="rect">
                <a:avLst/>
              </a:prstGeom>
              <a:blipFill>
                <a:blip r:embed="rId2"/>
                <a:stretch>
                  <a:fillRect l="-369" b="-14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web.stanford.edu/class/bios221/imgs/BallsinBoxes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17" y="3418114"/>
            <a:ext cx="2783751" cy="279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238" y="4263133"/>
            <a:ext cx="4574292" cy="83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1.4.1. Simulating for Power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term "Power" in statistics is the probability of detecting something if it is there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Also called "True Positive Rate"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1848" y="2168076"/>
                <a:ext cx="1157828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Example of calculating the power of the test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Null Hypothesis: The DNA data comes from a fair process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=(0.25, 0.25, 0.25, 0.25)</m:t>
                    </m:r>
                  </m:oMath>
                </a14:m>
                <a:endPara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1,000 simulations are generated from the null hypothesis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48" y="2168076"/>
                <a:ext cx="11578282" cy="1754326"/>
              </a:xfrm>
              <a:prstGeom prst="rect">
                <a:avLst/>
              </a:prstGeom>
              <a:blipFill>
                <a:blip r:embed="rId2"/>
                <a:stretch>
                  <a:fillRect l="-369" b="-2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52" y="4331837"/>
            <a:ext cx="6922473" cy="30317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83" y="4983692"/>
            <a:ext cx="5884010" cy="10698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8995" y="3100039"/>
            <a:ext cx="780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pvec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5553306" y="3289610"/>
            <a:ext cx="2787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6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1.4.1. Simulating for Power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Example of calculating the power of the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To test that the observed values follow the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expected values,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stat function with the sum of the squares is defined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95" y="2203410"/>
            <a:ext cx="7776387" cy="78511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48" y="3571815"/>
            <a:ext cx="5113083" cy="68661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317" y="4553816"/>
            <a:ext cx="3532543" cy="20606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51" y="5190628"/>
            <a:ext cx="4708873" cy="55182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726" y="3293035"/>
            <a:ext cx="5099018" cy="25305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6" r="10692" b="3517"/>
          <a:stretch/>
        </p:blipFill>
        <p:spPr>
          <a:xfrm>
            <a:off x="6861820" y="3773409"/>
            <a:ext cx="3454128" cy="2765503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8302819" y="4036626"/>
            <a:ext cx="3218432" cy="1360565"/>
            <a:chOff x="8771170" y="4036626"/>
            <a:chExt cx="3218432" cy="1360565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71170" y="4036626"/>
              <a:ext cx="3218432" cy="234292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24740" y="4337299"/>
              <a:ext cx="557460" cy="510017"/>
            </a:xfrm>
            <a:prstGeom prst="rect">
              <a:avLst/>
            </a:prstGeom>
          </p:spPr>
        </p:pic>
        <p:cxnSp>
          <p:nvCxnSpPr>
            <p:cNvPr id="21" name="직선 화살표 연결선 20"/>
            <p:cNvCxnSpPr/>
            <p:nvPr/>
          </p:nvCxnSpPr>
          <p:spPr>
            <a:xfrm flipH="1">
              <a:off x="9255512" y="4895386"/>
              <a:ext cx="234176" cy="5018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1.4.1. Simulating for Power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Example of calculating the power of the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If the stat is larger than 7.6 in real data, the null hypothesis will be rejected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New simulations are generated come from an unfair process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53" y="2606750"/>
            <a:ext cx="4931563" cy="5639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29" y="3401158"/>
            <a:ext cx="5830809" cy="107934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836" y="2400222"/>
            <a:ext cx="3394921" cy="2744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480" y="2975612"/>
            <a:ext cx="5029631" cy="58787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879" y="4269645"/>
            <a:ext cx="1934877" cy="46068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3295" y="3990400"/>
            <a:ext cx="2599044" cy="29039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6711" y="4451277"/>
            <a:ext cx="1232211" cy="4774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929" y="5412208"/>
            <a:ext cx="5450417" cy="2381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748" y="5894388"/>
            <a:ext cx="1250737" cy="493712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>
            <a:off x="297248" y="5130800"/>
            <a:ext cx="115264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4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778475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In molecular biology, many situations involve counting events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codons use a certain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RNA sequence?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point mutations are present in a patient?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These counts give us discrete variables, as opposed to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variables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If we know the rules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of biological events,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we can generate the probabilities of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events by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computations and standard probability laws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top-down approach based on deduction and our knowledge of how to manipulate probabilities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web.stanford.edu/class/bios221/imgs/Pile_ou_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552" y="1141057"/>
            <a:ext cx="2427631" cy="43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6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1.5. </a:t>
            </a:r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Chapter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Basic distributions to compute probabilities of various discrete events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Bernoulli distribution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To compute a probability of a single binary trial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Binomial distribution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To compute probabilities of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binary trials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Poisson distribution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 special form of binomial distribution when </a:t>
            </a:r>
            <a:r>
              <a:rPr lang="en-US" altLang="ko-KR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is small &amp; </a:t>
            </a:r>
            <a:r>
              <a:rPr lang="en-US" altLang="ko-KR" i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is large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Multinomial distribution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To compute probabilities for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discrete events that have more than two possible levels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1.1. Goals for the Chapter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Learn how to obtain the probabilities of all possible outcomes from a given model and see how we can compare the theoretical frequencies with those observed in real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Explore a complete example of how to use the Poisson distribution to analyze data on epitope detection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See how we can experiment with the most useful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generative models for discrete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Poisson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binomial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multinomial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R functions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computing probabilities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and counting rare events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Generate random numbers from specified distributions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3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1.2. A Real Example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IV (Human Immunodeficiency Virus) – Africa CD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167" r="20889" b="5500"/>
          <a:stretch/>
        </p:blipFill>
        <p:spPr bwMode="auto">
          <a:xfrm>
            <a:off x="1929606" y="1467341"/>
            <a:ext cx="2601877" cy="259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5744" y="4059437"/>
            <a:ext cx="314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HIV (Human Immunodeficiency Virus)</a:t>
            </a:r>
          </a:p>
          <a:p>
            <a:pPr algn="ctr">
              <a:lnSpc>
                <a:spcPct val="150000"/>
              </a:lnSpc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Genome Size: About 10</a:t>
            </a:r>
            <a:r>
              <a:rPr lang="en-US" altLang="ko-KR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(10,000)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IV (Human Immunodeficiency Virus) – Africa CD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167" r="20889" b="5500"/>
          <a:stretch/>
        </p:blipFill>
        <p:spPr bwMode="auto">
          <a:xfrm>
            <a:off x="8013701" y="1208778"/>
            <a:ext cx="1560477" cy="15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IV (Human Immunodeficiency Virus) – Africa CD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167" r="20889" b="5500"/>
          <a:stretch/>
        </p:blipFill>
        <p:spPr bwMode="auto">
          <a:xfrm>
            <a:off x="8967823" y="2763389"/>
            <a:ext cx="1560477" cy="155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직선 화살표 연결선 12"/>
          <p:cNvCxnSpPr/>
          <p:nvPr/>
        </p:nvCxnSpPr>
        <p:spPr>
          <a:xfrm>
            <a:off x="5143500" y="2763389"/>
            <a:ext cx="24765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21324" y="2212488"/>
            <a:ext cx="1720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2953" y="2970055"/>
            <a:ext cx="2337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Mutation Rate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* 10</a:t>
            </a:r>
            <a:r>
              <a:rPr lang="en-US" altLang="ko-K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per nt per rep.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848" y="5168870"/>
            <a:ext cx="115782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 of mutations over one replication cycle will be close to 5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7645400" y="5143500"/>
            <a:ext cx="635000" cy="279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944" y="6507630"/>
            <a:ext cx="10701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Africa CDC, HIV (Human Immunodeficiency Virus), https://africacdc.org/disease/hiv-human-immunodeficiency-virus/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33513" y="4706487"/>
            <a:ext cx="1720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 * 10</a:t>
            </a:r>
            <a:r>
              <a:rPr lang="en-US" altLang="ko-K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* 10</a:t>
            </a:r>
            <a:r>
              <a:rPr lang="en-US" altLang="ko-KR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ko-KR" altLang="en-US" sz="1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20375" r="10694" b="16566"/>
          <a:stretch/>
        </p:blipFill>
        <p:spPr>
          <a:xfrm>
            <a:off x="8750299" y="4763791"/>
            <a:ext cx="2463801" cy="1892301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1.2. A Real Example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848" y="885685"/>
            <a:ext cx="11578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Poisson Distribution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discrete probability distribution that expresses the probability of a given number of events occurring in a fixed interval of time or space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All events occur with a known constant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 rate (</a:t>
            </a:r>
            <a:r>
              <a:rPr lang="el-GR" altLang="ko-KR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independently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of the time since the last event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Poisson pmf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098800"/>
            <a:ext cx="4217943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944" y="6507630"/>
            <a:ext cx="10701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Wikipedia, Poisson distribution, https://en.wikipedia.org/wiki/Poisson_distribution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6000" y="3022600"/>
            <a:ext cx="693523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How often 3 mutations could occur under the Poisson(5) model?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645" y="3760358"/>
            <a:ext cx="3092760" cy="25376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485" y="3768744"/>
            <a:ext cx="1727427" cy="27445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26000" y="4333213"/>
            <a:ext cx="693523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Probabilities of 0~12 mutations under the Poisson(5) model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572" y="5199758"/>
            <a:ext cx="3494027" cy="80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1.3. Using Discrete Probability Models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Point mutation is a binary event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Two possible outcomes (Yes, No) are called the levels of the categorical variable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some events are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non-binary events</a:t>
            </a:r>
            <a:endParaRPr lang="en-US" altLang="ko-K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Genotypes in a diploid organism (AA, Aa, aa; 3 levels)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The number of codons formed of 3 nucleotides (4</a:t>
            </a:r>
            <a:r>
              <a:rPr lang="en-US" altLang="ko-K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= 64 levels)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In R,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are a special encoding for categorical variables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48" y="4038906"/>
            <a:ext cx="6660871" cy="4822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648" y="4119792"/>
            <a:ext cx="3350912" cy="3205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845" y="5069864"/>
            <a:ext cx="1975461" cy="29845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600" y="5816599"/>
            <a:ext cx="3751952" cy="22739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987" y="5094813"/>
            <a:ext cx="1890189" cy="27002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6822" y="5648621"/>
            <a:ext cx="2046518" cy="5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66" y="5070250"/>
            <a:ext cx="3648634" cy="1590431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1.3.1. Bernoulli Trials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Bernoulli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are the events that give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2 possible outcomes</a:t>
            </a:r>
            <a:endParaRPr lang="en-US" altLang="ko-K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Events with equal probabilities: Coin Toss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Events with unequal probabilities: Ball Drop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web.stanford.edu/class/bios221/imgs/BallsinBoxe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04" y="411568"/>
            <a:ext cx="2072491" cy="23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1848" y="2549385"/>
            <a:ext cx="1157828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Bernoulli trials in R (Ball Drop)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584" y="3332379"/>
            <a:ext cx="4404254" cy="2762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929" y="3782663"/>
            <a:ext cx="4627563" cy="2794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407" y="4468812"/>
            <a:ext cx="4482606" cy="293688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929" y="4962525"/>
            <a:ext cx="837671" cy="2393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98410" y="5389383"/>
            <a:ext cx="276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n: number of trials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probability of event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size: number of balls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4766" y="3107761"/>
            <a:ext cx="3594100" cy="17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5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1.3.2. Binomial Success Counts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Probability mass distribution of Bernoulli trials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70" y="1557337"/>
            <a:ext cx="5608980" cy="4492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71" y="2259817"/>
            <a:ext cx="8993530" cy="2022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71" y="2847203"/>
            <a:ext cx="5742330" cy="2543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14931" r="8149" b="10413"/>
          <a:stretch/>
        </p:blipFill>
        <p:spPr>
          <a:xfrm>
            <a:off x="3305088" y="3379667"/>
            <a:ext cx="5511801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A581B-3F61-4F6B-9E10-CF1EDCBEE73D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71848" y="210065"/>
            <a:ext cx="11578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1.3.3. Poisson Distributions</a:t>
            </a:r>
            <a:endParaRPr lang="ko-KR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48" y="885685"/>
            <a:ext cx="1157828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When the probability of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is small and the number of trials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large, the binomial distribution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) can be approximated by a simpler Poisson distribution with rate parameter </a:t>
            </a:r>
            <a:r>
              <a:rPr lang="el-GR" altLang="ko-KR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λ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en-US" altLang="ko-KR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33" y="2098674"/>
            <a:ext cx="4450292" cy="2762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3" y="2510927"/>
            <a:ext cx="687855" cy="25594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3" y="3163271"/>
            <a:ext cx="6677465" cy="46196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15146" r="9431" b="12224"/>
          <a:stretch/>
        </p:blipFill>
        <p:spPr>
          <a:xfrm>
            <a:off x="3914689" y="3863974"/>
            <a:ext cx="4292600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6597</TotalTime>
  <Words>1416</Words>
  <Application>Microsoft Office PowerPoint</Application>
  <PresentationFormat>와이드스크린</PresentationFormat>
  <Paragraphs>153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Jihoon</dc:creator>
  <cp:lastModifiedBy>Jihoon</cp:lastModifiedBy>
  <cp:revision>223</cp:revision>
  <dcterms:created xsi:type="dcterms:W3CDTF">2023-07-12T00:34:09Z</dcterms:created>
  <dcterms:modified xsi:type="dcterms:W3CDTF">2023-07-17T09:15:13Z</dcterms:modified>
</cp:coreProperties>
</file>