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21D8D-CD63-4DD3-9F7E-805F9EDA0F9A}" type="datetimeFigureOut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1161-CC7B-427B-BE30-FC20200E36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72B54-67F1-AB9A-9E54-ACB7A1862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016030-23E3-D9C4-8C12-2BA1F2159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E3E973-EEFF-13B6-4BC5-8442DFBC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6FC8-1128-4F9B-9A4E-0021B650A388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75E052-5A74-CCEB-252A-82EA8AE1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EFFCE0-CB12-72E8-3EC3-B8CAA47F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76329-F1E8-7B16-6006-97512E2C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D8C47F-33F4-632C-ACCF-2597BEA23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789A9D-75C3-706A-BA8D-009C4192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4A66-ED24-4EE9-ABA4-CDB4963D564D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5C6C67-1CC8-F1B8-D027-ABD92184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B553E2-A26A-F62C-A95F-FB23B34A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24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D605DD7-091A-0C43-D481-A48CD6AAF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E10947-9CF6-2B2C-4140-D90705A98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C1803F-A7D3-CA63-7B7B-C444ACC6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6FEE-BBB3-4A4B-B5C3-16007FF21244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FA1443-C817-82C3-8212-1C97FB2F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27BDB6-8F40-99D7-307E-236AE356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5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7A4B04-0D22-3845-1FB3-610E2AC5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4F6579-79EE-4296-369D-12897AC03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F8E0B9-D96D-7957-E0DF-502E45B2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7A7B3-9C10-413C-A481-646B27312416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5D86C1-043B-9403-2D68-BF5A66A3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86678A-4338-33E0-9075-944972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05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9EFE06-DE56-5A34-CEF7-253B7C5B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E01A55-A2D7-33CA-FBD4-B0AD599E0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C6B353-0AF0-02A2-87ED-B8668FE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E27D-0A62-494B-98D1-D24CB9D5077F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973567-7742-23FF-C0C3-173F3EFE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02C517-22D8-F1BE-3669-7916AE0E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33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1D88D-931C-A062-E15E-1B94BC13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E4DAFE-BC7F-B3E4-97C8-47B283AB7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954AD7-141B-FC8A-5663-CD88B2DA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2ECB79A-950C-F9FE-8DD1-436EBB18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53D5-EE58-4C2A-9E76-66673BF7FB3D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E84EFE-CD33-8098-FDDE-2DD71988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2EA0EB-1C43-FC24-8D6E-397E7231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36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20B06C-8258-C751-385E-0F3A7A4F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A31BF0-529A-3B3C-B1AA-42500A740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082AEC-2B9B-2F98-C283-09316EE7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3F2A26A-4290-12E7-8F15-5157819E3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3E49C86-48FB-1D2F-D252-B92395102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2500FAD-D490-81F1-757D-20A12663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4E0E-AE86-42B6-AAC9-6D1622EE4C53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F2E33B1-71FF-88F0-095A-85EF980F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05D7B2-953A-C726-30AE-5DED8CEC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0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421E2-A337-E27B-8DA6-C20F5493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BC6C47-E787-8C39-5AFF-D91F9B13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E49-37EC-40E4-92DF-2B8D4C256C08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396EEF-25AE-559B-51A2-8C8DC07D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F30E19-D8BA-529D-C4DD-02BA2A3C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063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21A4B9-7B41-98E9-BF48-C91DBCAE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5B4C-2CE7-457E-84FF-1ED98C290F99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1281B1-B4A7-E139-61FA-A830F6A6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AC639B-BC88-7BF8-F241-7437368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09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51F2-71C4-E5DF-A3CB-2D6586BF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0D4680-24EE-91D6-6000-03B9E8A9D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596B03-5038-2B28-5D8D-EF08EFDEE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A7EBB4-B346-EB93-E694-0816B954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9E7C-B09B-44BB-84EC-8680F23024BC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3FBA4C-0806-860E-C239-81A28FE6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F2B23B-EF7D-A4C7-1AAE-8CD057FB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82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A25112-D1DE-C632-00DC-D03F426B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551E79-D38D-A4BE-B1F1-05B5DE93A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16A380-6C9A-3ECA-8568-4988A882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FB3386-7C1A-F3D2-8B79-196F83A6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86D8-7991-45F6-96CB-F0654C3CC2E4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F2B8D8-F3F8-F7D7-BA3B-A740EF5F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C0E265-5F72-E5DF-864D-73B853DF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36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362D6E5-AEE0-5AFA-58D5-04E04F9C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3723C2-267C-9D7E-8600-4275B2C29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D04A4A-874A-CCEA-8DE6-C2CED032A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8F57-B474-432D-9096-024635571571}" type="datetime1">
              <a:rPr lang="ko-KR" altLang="en-US" smtClean="0"/>
              <a:t>2023-08-03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4787A9-994C-C068-F99B-4CB96A1EF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39C105-904F-7035-666A-00E3CAB5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CDA7-743F-43C4-BA56-A8B608EDBA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77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6BC808-B247-B7F0-82DA-1A066D28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D1663B1-EB6E-A7B8-728B-98C6AFC0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752" y="1620368"/>
            <a:ext cx="2686425" cy="49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8C815-4635-2AC8-A1CB-6402A6567890}"/>
              </a:ext>
            </a:extLst>
          </p:cNvPr>
          <p:cNvSpPr txBox="1"/>
          <p:nvPr/>
        </p:nvSpPr>
        <p:spPr>
          <a:xfrm>
            <a:off x="10519427" y="588673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2023.08.03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A4EA6-34B2-BF70-82CB-B356FDC0C079}"/>
              </a:ext>
            </a:extLst>
          </p:cNvPr>
          <p:cNvSpPr txBox="1"/>
          <p:nvPr/>
        </p:nvSpPr>
        <p:spPr>
          <a:xfrm>
            <a:off x="8422509" y="4091709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Seokju Park</a:t>
            </a: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45D44125-A5DA-2FC6-AF6C-DAD2ED10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D8DF1C-AE2D-FC61-E134-C22533F5F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D391F5F-51E9-3DD2-0624-D0CE6026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74" y="1214708"/>
            <a:ext cx="10164594" cy="1409897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823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Segmentation of a binary image into objects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ED6CF17-340A-0985-E397-FB160C09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63" y="3473433"/>
            <a:ext cx="4205769" cy="31255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5DB4699-BE27-24FE-FC97-C7526A4C6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74" y="2669437"/>
            <a:ext cx="4991987" cy="59013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0367323-2FDF-5036-0901-443701818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299" y="3473433"/>
            <a:ext cx="4205770" cy="31255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5B072AC-EDBA-4133-12C0-B7254BE74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136" y="3473432"/>
            <a:ext cx="4205769" cy="31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3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371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Voronoi tessellation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B73D624-696B-B71E-9BE4-F001F0EC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295744"/>
            <a:ext cx="5510675" cy="9859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C6C8EBE-2B23-02B8-4131-3AD108322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624" y="2702584"/>
            <a:ext cx="4040365" cy="30026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896D4F3-9129-A2C5-5027-6116FA15A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19" y="2702583"/>
            <a:ext cx="4040365" cy="30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Segmenting the cell body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B3C34C6-2E53-1B19-1E63-804845FA5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3" y="1284492"/>
            <a:ext cx="5407415" cy="3440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4E9EDC-18B4-3893-01C2-14828CE68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07" y="1819869"/>
            <a:ext cx="2861723" cy="212674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98590F6-4918-FEA2-A921-BAB96BE79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898" y="1819869"/>
            <a:ext cx="2861723" cy="212674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94AB57E-7E81-F897-CEC6-EB94352C7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3" y="4137980"/>
            <a:ext cx="4267796" cy="19719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E72BC8B-3BA9-4FA4-C3B3-E56F939E4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759" y="4137980"/>
            <a:ext cx="4972744" cy="26673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99D7601-5E7A-F7FD-4676-09E4E62E6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2962" y="4434865"/>
            <a:ext cx="2861723" cy="21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Segmenting the cell body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CD9C1B-0EC9-25AC-22EE-ED348A261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00"/>
          <a:stretch/>
        </p:blipFill>
        <p:spPr>
          <a:xfrm>
            <a:off x="456074" y="1229190"/>
            <a:ext cx="6601746" cy="208149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5443079-1A79-B6FA-29AB-CEC67E904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3" y="3493436"/>
            <a:ext cx="11370167" cy="29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3478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Feature extraction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F85570-95E9-C71E-84E1-ACA29A9F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417320"/>
            <a:ext cx="5311910" cy="82371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ED72C32-510F-F1D9-8B72-3C78223F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78" y="2310546"/>
            <a:ext cx="5689639" cy="42283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8E7701B-44C0-48AE-0FDF-FC21AECE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796" y="1816468"/>
            <a:ext cx="5982535" cy="185763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ACC1B1A-AA9A-AE15-CFBB-8A9EAC830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37705"/>
            <a:ext cx="5828605" cy="11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623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Spatial statistics: point processes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0F056B5-CF2C-F66B-9246-BCED66A56D1C}"/>
              </a:ext>
            </a:extLst>
          </p:cNvPr>
          <p:cNvGrpSpPr/>
          <p:nvPr/>
        </p:nvGrpSpPr>
        <p:grpSpPr>
          <a:xfrm>
            <a:off x="454485" y="1171947"/>
            <a:ext cx="8259328" cy="1409897"/>
            <a:chOff x="454485" y="1163238"/>
            <a:chExt cx="8259328" cy="1409897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AE510448-E3CC-7A37-99D9-65711D9A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485" y="1163238"/>
              <a:ext cx="8259328" cy="140989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66B933-C06C-5D3E-3CD5-E730F6C44FEE}"/>
                </a:ext>
              </a:extLst>
            </p:cNvPr>
            <p:cNvSpPr txBox="1"/>
            <p:nvPr/>
          </p:nvSpPr>
          <p:spPr>
            <a:xfrm>
              <a:off x="6833985" y="2296278"/>
              <a:ext cx="187982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900" dirty="0"/>
                <a:t>https://enginius.tistory.com/494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22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623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Spatial statistics: point processes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85D75B-DD59-3F0D-030F-6E7447323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73"/>
          <a:stretch/>
        </p:blipFill>
        <p:spPr>
          <a:xfrm>
            <a:off x="3900181" y="1175657"/>
            <a:ext cx="4391638" cy="14962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F59AC9-0ACA-E21B-7238-A5648C46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5" y="1175657"/>
            <a:ext cx="3160440" cy="354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BC94E4B-9118-506A-175A-3AE463804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181" y="2771442"/>
            <a:ext cx="3648584" cy="28293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C788AA6-44EE-42EB-6947-525DF4D70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618" y="2771442"/>
            <a:ext cx="3886308" cy="288818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26BDA83-15C2-34B8-E28E-E37803CF1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0181" y="5798409"/>
            <a:ext cx="5087060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23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8494A0B-30CE-7A91-D2FB-2718E5D0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023" y="3275072"/>
            <a:ext cx="3912434" cy="2907601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623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Spatial statistics: point processes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5BEF4C3-28B2-E25F-F401-60C7ECEA9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1436914"/>
            <a:ext cx="5134692" cy="5715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3690EF7-7DF0-7EA3-E282-2A8BC127C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74" y="2167763"/>
            <a:ext cx="4429743" cy="57158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9560DE0-668E-4482-8406-8D131C9C8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4" y="3201070"/>
            <a:ext cx="5468113" cy="99073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DA6FC4B-3E50-7B86-9DB5-5DB314399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74" y="4296297"/>
            <a:ext cx="4477375" cy="714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9DF192-4CC7-92F2-9584-588EF7AFF150}"/>
              </a:ext>
            </a:extLst>
          </p:cNvPr>
          <p:cNvSpPr txBox="1"/>
          <p:nvPr/>
        </p:nvSpPr>
        <p:spPr>
          <a:xfrm>
            <a:off x="5924187" y="19854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212529"/>
                </a:solidFill>
                <a:latin typeface="system-ui"/>
              </a:rPr>
              <a:t>For the </a:t>
            </a:r>
            <a:r>
              <a:rPr lang="en-US" altLang="ko-KR" b="1" dirty="0">
                <a:solidFill>
                  <a:srgbClr val="212529"/>
                </a:solidFill>
                <a:latin typeface="system-ui"/>
              </a:rPr>
              <a:t>marked point process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, </a:t>
            </a:r>
            <a:r>
              <a:rPr lang="en-US" altLang="ko-KR" i="0" dirty="0">
                <a:solidFill>
                  <a:srgbClr val="212529"/>
                </a:solidFill>
                <a:effectLst/>
                <a:latin typeface="system-ui"/>
              </a:rPr>
              <a:t>the points can lie </a:t>
            </a:r>
            <a:r>
              <a:rPr lang="en-US" altLang="ko-KR" i="0" u="sng" dirty="0">
                <a:solidFill>
                  <a:srgbClr val="212529"/>
                </a:solidFill>
                <a:effectLst/>
                <a:latin typeface="system-ui"/>
              </a:rPr>
              <a:t>anywhere within the space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, whereas in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system-ui"/>
              </a:rPr>
              <a:t>an image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, the pixels are covering the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system-ui"/>
              </a:rPr>
              <a:t>space in </a:t>
            </a:r>
            <a:r>
              <a:rPr lang="en-US" altLang="ko-KR" i="0" u="sng" dirty="0">
                <a:solidFill>
                  <a:srgbClr val="212529"/>
                </a:solidFill>
                <a:effectLst/>
                <a:latin typeface="system-ui"/>
              </a:rPr>
              <a:t>regular, rectangular way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.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2FCA6-6DA1-9721-6DA1-326F7C68E99C}"/>
              </a:ext>
            </a:extLst>
          </p:cNvPr>
          <p:cNvSpPr txBox="1"/>
          <p:nvPr/>
        </p:nvSpPr>
        <p:spPr>
          <a:xfrm>
            <a:off x="5924187" y="16105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The points can be </a:t>
            </a:r>
            <a:r>
              <a:rPr lang="en-US" altLang="ko-KR" b="1" i="1" dirty="0">
                <a:solidFill>
                  <a:srgbClr val="212529"/>
                </a:solidFill>
                <a:effectLst/>
                <a:latin typeface="system-ui"/>
              </a:rPr>
              <a:t>marked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 with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system-ui"/>
              </a:rPr>
              <a:t>certain properties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87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592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First order effects: the intensity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58F9C1-11F0-96F5-DDA6-23BBE0175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035"/>
          <a:stretch/>
        </p:blipFill>
        <p:spPr>
          <a:xfrm>
            <a:off x="456074" y="1697381"/>
            <a:ext cx="1729777" cy="5334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4130BA-5834-1D6B-7800-C8818EB211E9}"/>
                  </a:ext>
                </a:extLst>
              </p:cNvPr>
              <p:cNvSpPr txBox="1"/>
              <p:nvPr/>
            </p:nvSpPr>
            <p:spPr>
              <a:xfrm>
                <a:off x="456074" y="2397123"/>
                <a:ext cx="4351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ko-KR" sz="1600" dirty="0"/>
                  <a:t>: a circle of area around a point </a:t>
                </a:r>
                <a:r>
                  <a:rPr lang="en-US" altLang="ko-KR" sz="1600" i="1" dirty="0"/>
                  <a:t>p</a:t>
                </a:r>
                <a:r>
                  <a:rPr lang="en-US" altLang="ko-KR" sz="1600" dirty="0"/>
                  <a:t> =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600" dirty="0"/>
              </a:p>
              <a:p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: the number of points lying in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ko-KR" altLang="en-US" sz="1600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4130BA-5834-1D6B-7800-C8818EB21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4" y="2397123"/>
                <a:ext cx="4351319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extLst>
              <a:ext uri="{FF2B5EF4-FFF2-40B4-BE49-F238E27FC236}">
                <a16:creationId xmlns:a16="http://schemas.microsoft.com/office/drawing/2014/main" id="{513E44E8-7696-8328-83FA-FEDC59B3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990" y="3835496"/>
            <a:ext cx="6049219" cy="96215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1FC0345-EC69-397D-D3A5-4DC3DDCC9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570" y="1583065"/>
            <a:ext cx="4906060" cy="6477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CFEF6F-2301-7CF2-1C02-8F38B6F784A0}"/>
              </a:ext>
            </a:extLst>
          </p:cNvPr>
          <p:cNvSpPr txBox="1"/>
          <p:nvPr/>
        </p:nvSpPr>
        <p:spPr>
          <a:xfrm>
            <a:off x="456074" y="1315747"/>
            <a:ext cx="1998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Intensity of process</a:t>
            </a:r>
            <a:endParaRPr lang="ko-KR" alt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BEFCE-EB5C-9D5E-3D0B-ECD8DDE2FF32}"/>
              </a:ext>
            </a:extLst>
          </p:cNvPr>
          <p:cNvSpPr txBox="1"/>
          <p:nvPr/>
        </p:nvSpPr>
        <p:spPr>
          <a:xfrm>
            <a:off x="2808769" y="1315747"/>
            <a:ext cx="18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Spatial covariance</a:t>
            </a:r>
            <a:endParaRPr lang="ko-KR" alt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FFCF82-3738-823F-746F-568EFDA5C75E}"/>
              </a:ext>
            </a:extLst>
          </p:cNvPr>
          <p:cNvSpPr txBox="1"/>
          <p:nvPr/>
        </p:nvSpPr>
        <p:spPr>
          <a:xfrm>
            <a:off x="456074" y="3835496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As a null model, </a:t>
            </a: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1C7112-8B34-74D1-3FDB-82239D0F9062}"/>
                  </a:ext>
                </a:extLst>
              </p:cNvPr>
              <p:cNvSpPr txBox="1"/>
              <p:nvPr/>
            </p:nvSpPr>
            <p:spPr>
              <a:xfrm>
                <a:off x="2094464" y="4844463"/>
                <a:ext cx="82552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600" dirty="0"/>
                  <a:t>The number of points in a region of area </a:t>
                </a:r>
                <a14:m>
                  <m:oMath xmlns:m="http://schemas.openxmlformats.org/officeDocument/2006/math"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ko-KR" sz="1600" dirty="0"/>
                  <a:t> follows a Poisson distribution with 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6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ko-KR" sz="16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B1C7112-8B34-74D1-3FDB-82239D0F9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64" y="4844463"/>
                <a:ext cx="8255209" cy="338554"/>
              </a:xfrm>
              <a:prstGeom prst="rect">
                <a:avLst/>
              </a:prstGeom>
              <a:blipFill>
                <a:blip r:embed="rId7"/>
                <a:stretch>
                  <a:fillRect l="-443"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602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592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First order effects: the intensity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F2FE9E-F216-65F1-037C-8E0036E53184}"/>
              </a:ext>
            </a:extLst>
          </p:cNvPr>
          <p:cNvSpPr txBox="1"/>
          <p:nvPr/>
        </p:nvSpPr>
        <p:spPr>
          <a:xfrm>
            <a:off x="456074" y="1386671"/>
            <a:ext cx="4706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Estimating the intensity ~ 2D density estimation</a:t>
            </a:r>
            <a:endParaRPr lang="ko-KR" altLang="en-US" sz="16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FA3B2C4-F222-FEE4-7CA3-B01A7A384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55" y="1871569"/>
            <a:ext cx="5733580" cy="33855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4EC95C9-42E1-74B2-8EF1-06983520A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16" t="15398" r="15409" b="20314"/>
          <a:stretch/>
        </p:blipFill>
        <p:spPr>
          <a:xfrm>
            <a:off x="1588195" y="2408713"/>
            <a:ext cx="1733006" cy="144562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4CC265E-A935-186C-39CF-38F554054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55" y="4052924"/>
            <a:ext cx="2566452" cy="33855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A442082D-9262-7775-B5F6-1D474C8E3D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64" t="15913" r="26890" b="56686"/>
          <a:stretch/>
        </p:blipFill>
        <p:spPr>
          <a:xfrm>
            <a:off x="1588195" y="4590066"/>
            <a:ext cx="3126378" cy="141962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E152E4B-D8B2-E87D-2753-2FD9AA6FD6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64" t="61912" r="26890" b="10381"/>
          <a:stretch/>
        </p:blipFill>
        <p:spPr>
          <a:xfrm>
            <a:off x="4714573" y="4590066"/>
            <a:ext cx="3126378" cy="143548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5982660-155E-DA7C-02A1-7D0421800675}"/>
              </a:ext>
            </a:extLst>
          </p:cNvPr>
          <p:cNvSpPr txBox="1"/>
          <p:nvPr/>
        </p:nvSpPr>
        <p:spPr>
          <a:xfrm>
            <a:off x="3336172" y="396059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0" i="0" dirty="0">
                <a:solidFill>
                  <a:srgbClr val="212529"/>
                </a:solidFill>
                <a:effectLst/>
                <a:latin typeface="system-ui"/>
              </a:rPr>
              <a:t>computes a nonparametric estimate of the spatially varying risk of a particular event type.</a:t>
            </a:r>
            <a:endParaRPr lang="ko-KR" altLang="en-US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0C82D0-470D-275C-EBC8-5F3C63028C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34" t="21298" r="22643" b="28630"/>
          <a:stretch/>
        </p:blipFill>
        <p:spPr>
          <a:xfrm>
            <a:off x="3431545" y="2354976"/>
            <a:ext cx="1689730" cy="15070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86910D2-1B42-390C-8E74-738618C00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544" y="2245074"/>
            <a:ext cx="800212" cy="161948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98291406-DF14-97C5-CBFD-009D019C44D5}"/>
              </a:ext>
            </a:extLst>
          </p:cNvPr>
          <p:cNvSpPr/>
          <p:nvPr/>
        </p:nvSpPr>
        <p:spPr>
          <a:xfrm rot="16200000">
            <a:off x="5524500" y="2819400"/>
            <a:ext cx="400050" cy="5232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1EED5-1D07-3294-60E6-C6BA423DA967}"/>
              </a:ext>
            </a:extLst>
          </p:cNvPr>
          <p:cNvSpPr txBox="1"/>
          <p:nvPr/>
        </p:nvSpPr>
        <p:spPr>
          <a:xfrm>
            <a:off x="5986135" y="2911732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Edge bias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1127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E8C77-14A4-02B8-5F62-377D492CE02F}"/>
              </a:ext>
            </a:extLst>
          </p:cNvPr>
          <p:cNvSpPr txBox="1"/>
          <p:nvPr/>
        </p:nvSpPr>
        <p:spPr>
          <a:xfrm>
            <a:off x="456074" y="1690062"/>
            <a:ext cx="97971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We will mainly study series of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two-dimensional images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We will learn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identify the cells’ positions and shapes</a:t>
            </a:r>
            <a:r>
              <a:rPr lang="en-US" altLang="ko-KR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how to quantitatively measure characteristics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of the identified shapes and patterns, such as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sizes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intensities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color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distributions and relative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positions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can compare cells between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different conditions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say under the effect of different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drugs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or in different stages of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differentiation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growth</a:t>
            </a:r>
            <a:r>
              <a:rPr lang="en-US" altLang="ko-KR" u="sng" dirty="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We can measure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relationship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between objects, e.g., whether they like to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cluster together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repel each other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or whether certain </a:t>
            </a:r>
            <a:r>
              <a:rPr lang="en-US" altLang="ko-KR" b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characteristics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tend to be shared between neighboring objects, indicative of </a:t>
            </a:r>
            <a:r>
              <a:rPr lang="en-US" altLang="ko-KR" b="0" i="0" u="sng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cell-to-cell communication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ko-KR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9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789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Second order effects: spatial dependence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0808-0161-D19B-F75F-26D089719DE2}"/>
              </a:ext>
            </a:extLst>
          </p:cNvPr>
          <p:cNvSpPr txBox="1"/>
          <p:nvPr/>
        </p:nvSpPr>
        <p:spPr>
          <a:xfrm>
            <a:off x="456074" y="1360545"/>
            <a:ext cx="6084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70C0"/>
                </a:solidFill>
              </a:rPr>
              <a:t>Distance (</a:t>
            </a:r>
            <a:r>
              <a:rPr lang="en-US" altLang="ko-KR" sz="1600" i="1" dirty="0">
                <a:solidFill>
                  <a:srgbClr val="0070C0"/>
                </a:solidFill>
              </a:rPr>
              <a:t>W</a:t>
            </a:r>
            <a:r>
              <a:rPr lang="en-US" altLang="ko-KR" sz="1600" dirty="0">
                <a:solidFill>
                  <a:srgbClr val="0070C0"/>
                </a:solidFill>
              </a:rPr>
              <a:t>) between a random point and its nearest neighbor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8289AAA-E563-E747-AAA5-F1DE3F33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492" y="1759223"/>
            <a:ext cx="2553683" cy="425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A6ED6-8FFF-222D-2091-7985B5560705}"/>
              </a:ext>
            </a:extLst>
          </p:cNvPr>
          <p:cNvSpPr txBox="1"/>
          <p:nvPr/>
        </p:nvSpPr>
        <p:spPr>
          <a:xfrm>
            <a:off x="456074" y="1821838"/>
            <a:ext cx="452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For a homogeneous Poisson process, the </a:t>
            </a:r>
            <a:r>
              <a:rPr lang="en-US" altLang="ko-KR" sz="1600" dirty="0" err="1"/>
              <a:t>cdf</a:t>
            </a:r>
            <a:r>
              <a:rPr lang="en-US" altLang="ko-KR" sz="1600" dirty="0"/>
              <a:t>: </a:t>
            </a:r>
            <a:endParaRPr lang="ko-KR" altLang="en-US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4D0C40-B8BD-2B3F-6687-6223C7DB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2727546"/>
            <a:ext cx="4906060" cy="743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EA8C4FF-DAA9-C68D-242E-E1904231E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0" t="8862" r="7492" b="11802"/>
          <a:stretch/>
        </p:blipFill>
        <p:spPr>
          <a:xfrm>
            <a:off x="5568324" y="2277618"/>
            <a:ext cx="6084552" cy="41104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72FC1B2-F101-8B08-61B8-2FC9A3345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4" y="3692497"/>
            <a:ext cx="5325218" cy="22958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4767F6-D243-E444-5545-971C599DE0C6}"/>
              </a:ext>
            </a:extLst>
          </p:cNvPr>
          <p:cNvSpPr txBox="1"/>
          <p:nvPr/>
        </p:nvSpPr>
        <p:spPr>
          <a:xfrm>
            <a:off x="1593650" y="2727546"/>
            <a:ext cx="3050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Takes into account edge effect</a:t>
            </a:r>
            <a:endParaRPr lang="ko-KR" altLang="en-US" sz="1600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165552B-1CCB-6BAD-43B7-6719336EBFF9}"/>
              </a:ext>
            </a:extLst>
          </p:cNvPr>
          <p:cNvCxnSpPr/>
          <p:nvPr/>
        </p:nvCxnSpPr>
        <p:spPr>
          <a:xfrm flipV="1">
            <a:off x="8743406" y="3762103"/>
            <a:ext cx="0" cy="1802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FD742A-9293-295D-A1B9-FCD1ED5C74A2}"/>
              </a:ext>
            </a:extLst>
          </p:cNvPr>
          <p:cNvSpPr txBox="1"/>
          <p:nvPr/>
        </p:nvSpPr>
        <p:spPr>
          <a:xfrm>
            <a:off x="6256333" y="4485812"/>
            <a:ext cx="255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Distance are shorter than</a:t>
            </a:r>
          </a:p>
          <a:p>
            <a:r>
              <a:rPr lang="en-US" altLang="ko-KR" sz="1600" dirty="0"/>
              <a:t>for the null model </a:t>
            </a:r>
          </a:p>
          <a:p>
            <a:r>
              <a:rPr lang="en-US" altLang="ko-KR" sz="1600" dirty="0">
                <a:sym typeface="Wingdings" panose="05000000000000000000" pitchFamily="2" charset="2"/>
              </a:rPr>
              <a:t> cluster ?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2601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789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Second order effects: spatial dependence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36A41-986C-4EEA-B61F-5D3549075C4C}"/>
              </a:ext>
            </a:extLst>
          </p:cNvPr>
          <p:cNvSpPr txBox="1"/>
          <p:nvPr/>
        </p:nvSpPr>
        <p:spPr>
          <a:xfrm>
            <a:off x="389399" y="1360545"/>
            <a:ext cx="5338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70C0"/>
                </a:solidFill>
              </a:rPr>
              <a:t>Ripley’s </a:t>
            </a:r>
            <a:r>
              <a:rPr lang="en-US" altLang="ko-KR" sz="1600" i="1" dirty="0">
                <a:solidFill>
                  <a:srgbClr val="0070C0"/>
                </a:solidFill>
              </a:rPr>
              <a:t>K</a:t>
            </a:r>
            <a:r>
              <a:rPr lang="en-US" altLang="ko-KR" sz="1600" dirty="0">
                <a:solidFill>
                  <a:srgbClr val="0070C0"/>
                </a:solidFill>
              </a:rPr>
              <a:t>-function (reduced second moment function)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7BDA5-5921-F8BF-DB34-8BF959625FC2}"/>
                  </a:ext>
                </a:extLst>
              </p:cNvPr>
              <p:cNvSpPr txBox="1"/>
              <p:nvPr/>
            </p:nvSpPr>
            <p:spPr>
              <a:xfrm>
                <a:off x="389399" y="1805604"/>
                <a:ext cx="104976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6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: the expected number of points within a distance </a:t>
                </a:r>
                <a:r>
                  <a:rPr lang="en-US" altLang="ko-KR" sz="1600" i="1" dirty="0"/>
                  <a:t>r</a:t>
                </a:r>
                <a:r>
                  <a:rPr lang="en-US" altLang="ko-KR" sz="1600" dirty="0"/>
                  <a:t> of a given, randomly picked point.</a:t>
                </a:r>
                <a:endParaRPr lang="ko-KR" alt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7BDA5-5921-F8BF-DB34-8BF95962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99" y="1805604"/>
                <a:ext cx="1049767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>
            <a:extLst>
              <a:ext uri="{FF2B5EF4-FFF2-40B4-BE49-F238E27FC236}">
                <a16:creationId xmlns:a16="http://schemas.microsoft.com/office/drawing/2014/main" id="{F27A0035-FF29-241E-C456-34B1C4B8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565" y="2700403"/>
            <a:ext cx="2829320" cy="514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247F6D-0EFE-0F14-B2F8-62606C95031B}"/>
              </a:ext>
            </a:extLst>
          </p:cNvPr>
          <p:cNvSpPr txBox="1"/>
          <p:nvPr/>
        </p:nvSpPr>
        <p:spPr>
          <a:xfrm>
            <a:off x="389399" y="2250663"/>
            <a:ext cx="4801163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Generalized </a:t>
            </a:r>
            <a:r>
              <a:rPr lang="en-US" altLang="ko-KR" sz="1600" i="1" dirty="0"/>
              <a:t>K</a:t>
            </a:r>
            <a:r>
              <a:rPr lang="en-US" altLang="ko-KR" sz="1600" dirty="0"/>
              <a:t> in inhomogeneous point processes:</a:t>
            </a:r>
            <a:endParaRPr lang="ko-KR" altLang="en-US" sz="1600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32040B4-146A-9D6A-625D-429127EBF634}"/>
              </a:ext>
            </a:extLst>
          </p:cNvPr>
          <p:cNvCxnSpPr/>
          <p:nvPr/>
        </p:nvCxnSpPr>
        <p:spPr>
          <a:xfrm>
            <a:off x="3838575" y="2828334"/>
            <a:ext cx="466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101DB9-5E4A-6A5C-718C-67CB12AE5551}"/>
              </a:ext>
            </a:extLst>
          </p:cNvPr>
          <p:cNvSpPr txBox="1"/>
          <p:nvPr/>
        </p:nvSpPr>
        <p:spPr>
          <a:xfrm>
            <a:off x="4305300" y="2637667"/>
            <a:ext cx="4801163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Edge correction factor</a:t>
            </a:r>
            <a:endParaRPr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E81599-5823-5115-D1AF-E14AEDC9035D}"/>
              </a:ext>
            </a:extLst>
          </p:cNvPr>
          <p:cNvSpPr txBox="1"/>
          <p:nvPr/>
        </p:nvSpPr>
        <p:spPr>
          <a:xfrm>
            <a:off x="389399" y="3397530"/>
            <a:ext cx="4801163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Transformation of </a:t>
            </a:r>
            <a:r>
              <a:rPr lang="en-US" altLang="ko-KR" sz="1600" i="1" dirty="0"/>
              <a:t>K</a:t>
            </a:r>
            <a:r>
              <a:rPr lang="en-US" altLang="ko-KR" sz="1600" dirty="0"/>
              <a:t>:</a:t>
            </a:r>
            <a:endParaRPr lang="ko-KR" altLang="en-US" sz="1600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27C2921-5B53-EF7B-4601-E4A0E1C6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225" y="3246970"/>
            <a:ext cx="1295581" cy="58110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ECA9E695-734D-A009-2179-3724EABEF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907" y="3860221"/>
            <a:ext cx="6039693" cy="32389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A7150A85-932F-E42E-D99F-FF9D426A2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74" y="4244704"/>
            <a:ext cx="3419952" cy="314369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A65AD60-1AF3-8574-55E1-76C700965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74" y="4723550"/>
            <a:ext cx="6706536" cy="1838582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1C5F900-7E10-F529-BD89-B65CE2972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697" y="4257750"/>
            <a:ext cx="3629532" cy="219106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09471DE1-7B9A-5BB9-CFFE-BECCF8CD7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77" t="19785" r="6817" b="12864"/>
          <a:stretch/>
        </p:blipFill>
        <p:spPr>
          <a:xfrm>
            <a:off x="7291697" y="4507180"/>
            <a:ext cx="3629532" cy="20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38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789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Second order effects: spatial dependence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F349C-B8E4-2D61-5CF7-2F850F2486F0}"/>
              </a:ext>
            </a:extLst>
          </p:cNvPr>
          <p:cNvSpPr txBox="1"/>
          <p:nvPr/>
        </p:nvSpPr>
        <p:spPr>
          <a:xfrm>
            <a:off x="389399" y="1360545"/>
            <a:ext cx="2851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70C0"/>
                </a:solidFill>
              </a:rPr>
              <a:t>The pair correlation function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51C79-6837-EF7E-8465-436BB5B79596}"/>
              </a:ext>
            </a:extLst>
          </p:cNvPr>
          <p:cNvSpPr txBox="1"/>
          <p:nvPr/>
        </p:nvSpPr>
        <p:spPr>
          <a:xfrm>
            <a:off x="389399" y="1753375"/>
            <a:ext cx="10497676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described </a:t>
            </a:r>
            <a:r>
              <a:rPr lang="en-US" altLang="ko-KR" sz="1600" b="1" dirty="0"/>
              <a:t>how point density varies </a:t>
            </a:r>
            <a:r>
              <a:rPr lang="en-US" altLang="ko-KR" sz="1600" dirty="0"/>
              <a:t>as a function of distance from a reference point</a:t>
            </a:r>
            <a:endParaRPr lang="ko-KR" altLang="en-US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0D12AF0-2891-BDFE-EE96-60D29D83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61" y="2298302"/>
            <a:ext cx="1656894" cy="487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6E7ED-F64F-3B49-2E2D-2B570C5ABAAD}"/>
              </a:ext>
            </a:extLst>
          </p:cNvPr>
          <p:cNvSpPr txBox="1"/>
          <p:nvPr/>
        </p:nvSpPr>
        <p:spPr>
          <a:xfrm>
            <a:off x="389399" y="2370345"/>
            <a:ext cx="10497676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/>
              <a:t>For a stationary point process: 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5BEF61A-DC84-22EB-9C2C-4518DFDD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297" y="2857667"/>
            <a:ext cx="7201905" cy="26673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B902616-3451-22BB-2FF9-50AD741E4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74" y="3338500"/>
            <a:ext cx="3924848" cy="181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C37B06B-3A2C-6059-D3C1-EF5A31DEF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4" y="3605365"/>
            <a:ext cx="3701693" cy="275098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D98AF91-8A1C-D0AF-3DC2-8DB6004EF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243" y="3605365"/>
            <a:ext cx="3701693" cy="27509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E90A955-C01B-4602-A427-924511571D49}"/>
              </a:ext>
            </a:extLst>
          </p:cNvPr>
          <p:cNvSpPr txBox="1"/>
          <p:nvPr/>
        </p:nvSpPr>
        <p:spPr>
          <a:xfrm>
            <a:off x="4447766" y="5576794"/>
            <a:ext cx="1143578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>
                <a:solidFill>
                  <a:srgbClr val="FF0000"/>
                </a:solidFill>
              </a:rPr>
              <a:t>Avoidance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02650-5D61-2868-22D5-9A6A6F6B7DAF}"/>
              </a:ext>
            </a:extLst>
          </p:cNvPr>
          <p:cNvSpPr txBox="1"/>
          <p:nvPr/>
        </p:nvSpPr>
        <p:spPr>
          <a:xfrm>
            <a:off x="5377062" y="4968855"/>
            <a:ext cx="1143578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n-US" altLang="ko-KR" sz="1600" dirty="0">
                <a:solidFill>
                  <a:srgbClr val="FF0000"/>
                </a:solidFill>
              </a:rPr>
              <a:t>Cluster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8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1D7019B8-2687-C5DB-21DF-F0A806B7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96" y="3301898"/>
            <a:ext cx="3104718" cy="28257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D4107AC-5A91-382C-72BF-2A6572A2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96" y="848393"/>
            <a:ext cx="3104718" cy="282570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5739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Loading and displaying images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4713C8-62BB-A9E3-1E02-05B64D804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7" y="1191468"/>
            <a:ext cx="6077798" cy="232442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31A5EF6-911D-92D6-B25A-F116E34FF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07" y="3945724"/>
            <a:ext cx="478221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531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How are images stored in R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57B730-AF70-9690-C3D3-EF1535E26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124895"/>
            <a:ext cx="884511" cy="1705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76B8269-7F1C-F402-FFA9-6A891048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1349287"/>
            <a:ext cx="4980952" cy="453333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E9C7813-82AD-0582-DA76-197808E51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24"/>
          <a:stretch/>
        </p:blipFill>
        <p:spPr>
          <a:xfrm>
            <a:off x="5259705" y="1149523"/>
            <a:ext cx="2542506" cy="20081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F6D07E1-9C1E-10CC-980D-8E2F5A22F4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12"/>
          <a:stretch/>
        </p:blipFill>
        <p:spPr>
          <a:xfrm>
            <a:off x="5315839" y="1412745"/>
            <a:ext cx="4972744" cy="56708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3393B39-601E-6204-4494-6579BBF66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076" y="2098081"/>
            <a:ext cx="4982270" cy="42582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F7BA41E-A9A2-1023-E51E-FB644865A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756" y="5965344"/>
            <a:ext cx="3098341" cy="2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390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Manipulating images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D379B8-B0BD-2B27-01EA-5C1DBE4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341120"/>
            <a:ext cx="4196088" cy="195614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268563A-9290-FF95-9E6F-E12B0DEB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68" y="1341120"/>
            <a:ext cx="5334744" cy="11526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64CA66C-EB72-3744-FBEF-D3ABEFD27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68" y="3154627"/>
            <a:ext cx="6954220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8EDF5744-34F9-0EF3-E8B8-57F234A3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531"/>
            <a:ext cx="4878294" cy="362539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56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Linear filters – intensity scale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62F1AE-41E8-A51B-72DE-D816BD2A1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1245905"/>
            <a:ext cx="8278380" cy="14575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28AB20A-0552-E942-89A0-46390D88A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966" y="1892679"/>
            <a:ext cx="5915851" cy="3562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0D960B-A7AC-51F2-8404-1A857D47882E}"/>
              </a:ext>
            </a:extLst>
          </p:cNvPr>
          <p:cNvSpPr txBox="1"/>
          <p:nvPr/>
        </p:nvSpPr>
        <p:spPr>
          <a:xfrm>
            <a:off x="1555575" y="270166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DNA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E91440-2C3A-1392-5937-8A6A8CB4F1AC}"/>
              </a:ext>
            </a:extLst>
          </p:cNvPr>
          <p:cNvSpPr txBox="1"/>
          <p:nvPr/>
        </p:nvSpPr>
        <p:spPr>
          <a:xfrm>
            <a:off x="2338489" y="270166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Alpha-tubulin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1DC16-2027-6D1F-B0AF-EA531E85FFF8}"/>
              </a:ext>
            </a:extLst>
          </p:cNvPr>
          <p:cNvSpPr txBox="1"/>
          <p:nvPr/>
        </p:nvSpPr>
        <p:spPr>
          <a:xfrm>
            <a:off x="2477827" y="566421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actin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8262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Linear filters – noise reduction by smoothing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EFDE7D-F71A-F09C-A7A2-869C01CBD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367" y="1203519"/>
            <a:ext cx="4915586" cy="4667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2B45DCC-D4E0-D9E2-29DE-D8AD9C9A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025" y="1818354"/>
            <a:ext cx="5239481" cy="62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6A1EEB-BA2D-93E8-8D33-3A31B928A0AF}"/>
              </a:ext>
            </a:extLst>
          </p:cNvPr>
          <p:cNvSpPr txBox="1"/>
          <p:nvPr/>
        </p:nvSpPr>
        <p:spPr>
          <a:xfrm>
            <a:off x="456074" y="1252248"/>
            <a:ext cx="18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Moving average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7DA30-8656-F7C5-1280-4FEA22B6CACA}"/>
              </a:ext>
            </a:extLst>
          </p:cNvPr>
          <p:cNvSpPr txBox="1"/>
          <p:nvPr/>
        </p:nvSpPr>
        <p:spPr>
          <a:xfrm>
            <a:off x="456074" y="1950292"/>
            <a:ext cx="20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Weighted average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EEE76F4-0C5A-1990-203C-E6373B9B0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91"/>
          <a:stretch/>
        </p:blipFill>
        <p:spPr>
          <a:xfrm>
            <a:off x="8343790" y="2725340"/>
            <a:ext cx="3732306" cy="362539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92AF206-0F73-1C0B-3CDD-12E12385C8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491"/>
          <a:stretch/>
        </p:blipFill>
        <p:spPr>
          <a:xfrm>
            <a:off x="5738948" y="2730951"/>
            <a:ext cx="3732306" cy="362539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7268741-E809-CF4A-050F-47BD9CAC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47" y="2772883"/>
            <a:ext cx="608732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412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Adaptive thresholding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2858263-23D9-DD25-E35A-65250C35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" y="1304454"/>
            <a:ext cx="4721651" cy="104315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63BB12E-7A77-20C3-B96B-93FE4686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2750752"/>
            <a:ext cx="5018125" cy="114198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992A048-CB71-4748-B990-18CA7DD42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68" y="1795084"/>
            <a:ext cx="5592315" cy="187901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9C16331-0F63-9DE7-253D-B6CD3A0C1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4" y="4128290"/>
            <a:ext cx="5335126" cy="20285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68D3810-1848-8D39-F02C-4251F4C76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006" y="3765874"/>
            <a:ext cx="3485714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7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E08CFF1-6CB5-8335-2FD2-4D0DBAE17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CDA7-743F-43C4-BA56-A8B608EDBA36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049731-C98A-FBE4-F9AC-740EC347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10349673" y="613197"/>
            <a:ext cx="1386253" cy="82371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FA7F72D-44C0-F74B-83C0-F49077B2B3B1}"/>
              </a:ext>
            </a:extLst>
          </p:cNvPr>
          <p:cNvSpPr/>
          <p:nvPr/>
        </p:nvSpPr>
        <p:spPr>
          <a:xfrm>
            <a:off x="456075" y="937971"/>
            <a:ext cx="9797143" cy="53884"/>
          </a:xfrm>
          <a:prstGeom prst="rect">
            <a:avLst/>
          </a:prstGeom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914F1-71A7-A108-CB10-0FBCF0F45070}"/>
              </a:ext>
            </a:extLst>
          </p:cNvPr>
          <p:cNvSpPr txBox="1"/>
          <p:nvPr/>
        </p:nvSpPr>
        <p:spPr>
          <a:xfrm>
            <a:off x="456074" y="351587"/>
            <a:ext cx="7935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Verdana" panose="020B0604030504040204" pitchFamily="34" charset="0"/>
                <a:ea typeface="Verdana" panose="020B0604030504040204" pitchFamily="34" charset="0"/>
              </a:rPr>
              <a:t>Morphological operations on binary images</a:t>
            </a:r>
            <a:endParaRPr lang="ko-KR" altLang="en-US" sz="2800" dirty="0">
              <a:latin typeface="Verdana" panose="020B060403050404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B2006FB-B7BA-568D-55CA-2E2B07702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74" y="1232098"/>
            <a:ext cx="3658111" cy="4096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3A2FF00-C558-B9D3-3DFC-72DC386A8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" y="1861367"/>
            <a:ext cx="7020905" cy="16956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88BF917-A40F-DA03-490A-578FA5846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265" y="3765556"/>
            <a:ext cx="3485714" cy="259047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BE302E4-8F82-A5E7-584D-61DE41D4E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51" y="3765874"/>
            <a:ext cx="3485714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477</Words>
  <Application>Microsoft Office PowerPoint</Application>
  <PresentationFormat>와이드스크린</PresentationFormat>
  <Paragraphs>82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system-ui</vt:lpstr>
      <vt:lpstr>맑은 고딕</vt:lpstr>
      <vt:lpstr>Arial</vt:lpstr>
      <vt:lpstr>Cambria Math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박석주</dc:creator>
  <cp:lastModifiedBy>박석주</cp:lastModifiedBy>
  <cp:revision>1</cp:revision>
  <dcterms:created xsi:type="dcterms:W3CDTF">2023-08-03T01:44:58Z</dcterms:created>
  <dcterms:modified xsi:type="dcterms:W3CDTF">2023-08-03T09:09:50Z</dcterms:modified>
</cp:coreProperties>
</file>