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59" r:id="rId3"/>
    <p:sldId id="261" r:id="rId4"/>
    <p:sldId id="260" r:id="rId5"/>
    <p:sldId id="267" r:id="rId6"/>
    <p:sldId id="262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석주 박" initials="석박" lastIdx="1" clrIdx="0">
    <p:extLst>
      <p:ext uri="{19B8F6BF-5375-455C-9EA6-DF929625EA0E}">
        <p15:presenceInfo xmlns:p15="http://schemas.microsoft.com/office/powerpoint/2012/main" userId="석주 박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80"/>
    <a:srgbClr val="0D6029"/>
    <a:srgbClr val="FFFD5C"/>
    <a:srgbClr val="4867FB"/>
    <a:srgbClr val="FD051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76" y="102"/>
      </p:cViewPr>
      <p:guideLst>
        <p:guide orient="horz" pos="306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770B-49E5-43DB-AF46-3E0F1E479606}" type="datetimeFigureOut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39E3C-00C9-49C2-8420-373875B118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91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017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1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59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49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90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964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39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14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85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747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55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89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909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08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99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39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5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91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79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16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112C-6A55-46DB-9718-805810281CE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20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C46-A0CF-45A0-AB1C-CCB962BDA806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47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9673-F470-416B-B209-256360C235A1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85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9C7D-2FCF-494B-9645-E6C9AD21AF42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08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D7FA-8358-477D-839D-319AB6017011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26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20B-7A74-4689-85A3-E7E58BAD90B1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70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F57D-4A99-4647-8CF3-D95C2B181A65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65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7F2-4467-43BC-B676-DAECBB46B5FE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34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CD580-AD19-4D1C-BDF9-FDB361A905AD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8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A75A-8097-4AC8-A11A-AB8742FD6F08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20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35AED-F24B-4EC1-90C7-5256317EE0FE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98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0660-F923-4907-A8E3-5EDE89DC61AC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63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308C-A6BE-45F1-B571-C666D0B68247}" type="datetime1">
              <a:rPr lang="ko-KR" altLang="en-US" smtClean="0"/>
              <a:t>2022-07-11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0C6B7-E999-431D-BB1A-AB6E5ED76A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9"/>
          <p:cNvSpPr/>
          <p:nvPr/>
        </p:nvSpPr>
        <p:spPr>
          <a:xfrm>
            <a:off x="4795693" y="4059040"/>
            <a:ext cx="2600617" cy="415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defRPr sz="1800"/>
            </a:pPr>
            <a:r>
              <a:rPr lang="en-US" sz="225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Seokju Park</a:t>
            </a:r>
            <a:endParaRPr sz="2250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28"/>
          <p:cNvSpPr>
            <a:spLocks noGrp="1"/>
          </p:cNvSpPr>
          <p:nvPr>
            <p:ph type="ctrTitle"/>
          </p:nvPr>
        </p:nvSpPr>
        <p:spPr>
          <a:xfrm>
            <a:off x="1627517" y="1461176"/>
            <a:ext cx="8936966" cy="1967824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514094">
              <a:defRPr sz="4400" b="1"/>
            </a:lvl1pPr>
          </a:lstStyle>
          <a:p>
            <a:pPr>
              <a:lnSpc>
                <a:spcPct val="150000"/>
              </a:lnSpc>
              <a:defRPr sz="1800" b="0"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Helvetica"/>
              </a:rPr>
              <a:t>Modern Statistics for Modern Biology</a:t>
            </a:r>
            <a:br>
              <a:rPr lang="en-US" sz="24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Helvetica"/>
              </a:rPr>
            </a:br>
            <a:r>
              <a:rPr lang="en-US" altLang="ko-KR" sz="18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Helvetica"/>
              </a:rPr>
              <a:t>4. Mixture Models</a:t>
            </a:r>
            <a:endParaRPr sz="24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5596DD-982B-4F46-A0C7-83884B6E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F654B63-6FC8-4538-A3E6-E7EAA945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D0E4A4-08FC-4787-80C2-4821482227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5189" r="22438" b="26370"/>
          <a:stretch/>
        </p:blipFill>
        <p:spPr>
          <a:xfrm>
            <a:off x="9298417" y="343232"/>
            <a:ext cx="981394" cy="5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3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073954" y="49686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Zero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inflated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data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10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F9068CB4-D171-58FF-17F5-9BD292ED4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503" y="4811926"/>
            <a:ext cx="2457793" cy="2762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A8C398-9F6F-6E74-A097-87E2FE975C36}"/>
              </a:ext>
            </a:extLst>
          </p:cNvPr>
          <p:cNvSpPr txBox="1"/>
          <p:nvPr/>
        </p:nvSpPr>
        <p:spPr>
          <a:xfrm>
            <a:off x="560775" y="103168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-seq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775C7-56CD-00CC-5191-7CB81B6DAF0E}"/>
              </a:ext>
            </a:extLst>
          </p:cNvPr>
          <p:cNvSpPr txBox="1"/>
          <p:nvPr/>
        </p:nvSpPr>
        <p:spPr>
          <a:xfrm>
            <a:off x="6924503" y="5135333"/>
            <a:ext cx="238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b="0" i="1" dirty="0">
                <a:solidFill>
                  <a:srgbClr val="222222"/>
                </a:solidFill>
                <a:effectLst/>
                <a:latin typeface="MJXc-TeX-math-I"/>
              </a:rPr>
              <a:t>δ</a:t>
            </a:r>
            <a:r>
              <a:rPr lang="en-US" altLang="ko-KR" dirty="0">
                <a:solidFill>
                  <a:srgbClr val="222222"/>
                </a:solidFill>
                <a:latin typeface="Source Sans Pro" panose="020B0503030403020204" pitchFamily="34" charset="0"/>
              </a:rPr>
              <a:t>: </a:t>
            </a:r>
            <a:r>
              <a:rPr lang="en-US" altLang="ko-KR" dirty="0"/>
              <a:t>Dirac’s delta function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7DC9A9A-509C-D466-EB03-C091782CBE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654"/>
          <a:stretch/>
        </p:blipFill>
        <p:spPr>
          <a:xfrm>
            <a:off x="966956" y="1500533"/>
            <a:ext cx="3582080" cy="221830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AFA53C0-6890-C163-A953-F8E0E3C7F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741" b="51327"/>
          <a:stretch/>
        </p:blipFill>
        <p:spPr>
          <a:xfrm>
            <a:off x="966956" y="3759026"/>
            <a:ext cx="3582080" cy="61256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9CC5461-45AA-E32F-F362-82EB88539D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675" b="1"/>
          <a:stretch/>
        </p:blipFill>
        <p:spPr>
          <a:xfrm>
            <a:off x="966956" y="4905375"/>
            <a:ext cx="3582080" cy="3651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498F09D-EB6D-02A6-2A28-3537EBD09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768" y="1433194"/>
            <a:ext cx="2726182" cy="307957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A92C51C-8E30-8A4B-7043-7964765BC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23" y="1404655"/>
            <a:ext cx="2749768" cy="31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3182433" y="496869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Empirical distributions and the nonparametric bootstrap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11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A8C398-9F6F-6E74-A097-87E2FE975C36}"/>
              </a:ext>
            </a:extLst>
          </p:cNvPr>
          <p:cNvSpPr txBox="1"/>
          <p:nvPr/>
        </p:nvSpPr>
        <p:spPr>
          <a:xfrm>
            <a:off x="560775" y="1031686"/>
            <a:ext cx="1108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Darwin’s </a:t>
            </a:r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Zea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Mays</a:t>
            </a:r>
          </a:p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Compared the heights of 15 pairs of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Zea</a:t>
            </a:r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 Mays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plants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206F711-828A-D63B-1ED0-16221308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64" y="1732821"/>
            <a:ext cx="5163271" cy="112410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6EF2499-25F7-5FFC-5494-412B2037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18" y="3729664"/>
            <a:ext cx="3696216" cy="17814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A692D0A-0F9B-4A03-423D-D57CEBEFE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64" y="3026559"/>
            <a:ext cx="5010849" cy="5334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9E222C8-8597-1C8A-632E-FC909EC9F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1226" y="5637403"/>
            <a:ext cx="1524213" cy="5144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F0C334-EED1-0E18-1910-D7F580E81F33}"/>
              </a:ext>
            </a:extLst>
          </p:cNvPr>
          <p:cNvSpPr txBox="1"/>
          <p:nvPr/>
        </p:nvSpPr>
        <p:spPr>
          <a:xfrm>
            <a:off x="545978" y="5725337"/>
            <a:ext cx="3892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Empirical cumulative distribution function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7CCF9FB-22DD-41BC-430C-96EBEEA12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263" y="1214246"/>
            <a:ext cx="3105002" cy="23015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823836-81AF-A96B-9A08-0518AEF58638}"/>
              </a:ext>
            </a:extLst>
          </p:cNvPr>
          <p:cNvSpPr txBox="1"/>
          <p:nvPr/>
        </p:nvSpPr>
        <p:spPr>
          <a:xfrm>
            <a:off x="8438736" y="3237758"/>
            <a:ext cx="21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Sampling distribution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AFF60F5-94C4-567C-963B-D61D88859BCB}"/>
              </a:ext>
            </a:extLst>
          </p:cNvPr>
          <p:cNvCxnSpPr/>
          <p:nvPr/>
        </p:nvCxnSpPr>
        <p:spPr>
          <a:xfrm>
            <a:off x="9880847" y="1240915"/>
            <a:ext cx="0" cy="182721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2284A9-0CD9-F803-643E-B18FE29E8B20}"/>
              </a:ext>
            </a:extLst>
          </p:cNvPr>
          <p:cNvSpPr txBox="1"/>
          <p:nvPr/>
        </p:nvSpPr>
        <p:spPr>
          <a:xfrm>
            <a:off x="9933862" y="1831355"/>
            <a:ext cx="110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Sampling</a:t>
            </a:r>
          </a:p>
          <a:p>
            <a:pPr algn="ctr"/>
            <a:r>
              <a:rPr lang="en-US" altLang="ko-KR" dirty="0">
                <a:solidFill>
                  <a:srgbClr val="FF0000"/>
                </a:solidFill>
              </a:rPr>
              <a:t>variability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A01FE2E-85BD-DFF7-1301-3AF8123CB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897" y="3985609"/>
            <a:ext cx="3046418" cy="23601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26F6E8-0DD7-FE2E-2A7A-C056FB5A101C}"/>
              </a:ext>
            </a:extLst>
          </p:cNvPr>
          <p:cNvSpPr txBox="1"/>
          <p:nvPr/>
        </p:nvSpPr>
        <p:spPr>
          <a:xfrm>
            <a:off x="6563599" y="856762"/>
            <a:ext cx="23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Underlying distribution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8C7A3A-31ED-9E85-CF9D-EA6A085832DD}"/>
              </a:ext>
            </a:extLst>
          </p:cNvPr>
          <p:cNvSpPr txBox="1"/>
          <p:nvPr/>
        </p:nvSpPr>
        <p:spPr>
          <a:xfrm>
            <a:off x="6563599" y="3616275"/>
            <a:ext cx="219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Empirical distribution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C64E6-9689-8DB0-A9B7-109871F2BE29}"/>
              </a:ext>
            </a:extLst>
          </p:cNvPr>
          <p:cNvSpPr txBox="1"/>
          <p:nvPr/>
        </p:nvSpPr>
        <p:spPr>
          <a:xfrm>
            <a:off x="8438736" y="5987018"/>
            <a:ext cx="223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Sampling distribution’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BFCF3F3-6A1D-23DB-9636-003CCE21BC50}"/>
              </a:ext>
            </a:extLst>
          </p:cNvPr>
          <p:cNvSpPr/>
          <p:nvPr/>
        </p:nvSpPr>
        <p:spPr>
          <a:xfrm>
            <a:off x="9742570" y="3698358"/>
            <a:ext cx="584447" cy="2241400"/>
          </a:xfrm>
          <a:custGeom>
            <a:avLst/>
            <a:gdLst>
              <a:gd name="connsiteX0" fmla="*/ 258926 w 848797"/>
              <a:gd name="connsiteY0" fmla="*/ 0 h 1979721"/>
              <a:gd name="connsiteX1" fmla="*/ 844852 w 848797"/>
              <a:gd name="connsiteY1" fmla="*/ 665826 h 1979721"/>
              <a:gd name="connsiteX2" fmla="*/ 1474 w 848797"/>
              <a:gd name="connsiteY2" fmla="*/ 1198486 h 1979721"/>
              <a:gd name="connsiteX3" fmla="*/ 640666 w 848797"/>
              <a:gd name="connsiteY3" fmla="*/ 1979721 h 197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797" h="1979721">
                <a:moveTo>
                  <a:pt x="258926" y="0"/>
                </a:moveTo>
                <a:cubicBezTo>
                  <a:pt x="573343" y="233039"/>
                  <a:pt x="887761" y="466078"/>
                  <a:pt x="844852" y="665826"/>
                </a:cubicBezTo>
                <a:cubicBezTo>
                  <a:pt x="801943" y="865574"/>
                  <a:pt x="35505" y="979504"/>
                  <a:pt x="1474" y="1198486"/>
                </a:cubicBezTo>
                <a:cubicBezTo>
                  <a:pt x="-32557" y="1417468"/>
                  <a:pt x="532654" y="1846556"/>
                  <a:pt x="640666" y="19797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D9AA974A-810C-B010-C217-F0094330CDB1}"/>
              </a:ext>
            </a:extLst>
          </p:cNvPr>
          <p:cNvSpPr/>
          <p:nvPr/>
        </p:nvSpPr>
        <p:spPr>
          <a:xfrm>
            <a:off x="9866858" y="3698358"/>
            <a:ext cx="584447" cy="2241400"/>
          </a:xfrm>
          <a:custGeom>
            <a:avLst/>
            <a:gdLst>
              <a:gd name="connsiteX0" fmla="*/ 258926 w 848797"/>
              <a:gd name="connsiteY0" fmla="*/ 0 h 1979721"/>
              <a:gd name="connsiteX1" fmla="*/ 844852 w 848797"/>
              <a:gd name="connsiteY1" fmla="*/ 665826 h 1979721"/>
              <a:gd name="connsiteX2" fmla="*/ 1474 w 848797"/>
              <a:gd name="connsiteY2" fmla="*/ 1198486 h 1979721"/>
              <a:gd name="connsiteX3" fmla="*/ 640666 w 848797"/>
              <a:gd name="connsiteY3" fmla="*/ 1979721 h 197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797" h="1979721">
                <a:moveTo>
                  <a:pt x="258926" y="0"/>
                </a:moveTo>
                <a:cubicBezTo>
                  <a:pt x="573343" y="233039"/>
                  <a:pt x="887761" y="466078"/>
                  <a:pt x="844852" y="665826"/>
                </a:cubicBezTo>
                <a:cubicBezTo>
                  <a:pt x="801943" y="865574"/>
                  <a:pt x="35505" y="979504"/>
                  <a:pt x="1474" y="1198486"/>
                </a:cubicBezTo>
                <a:cubicBezTo>
                  <a:pt x="-32557" y="1417468"/>
                  <a:pt x="532654" y="1846556"/>
                  <a:pt x="640666" y="19797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0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4" grpId="0"/>
      <p:bldP spid="27" grpId="0"/>
      <p:bldP spid="28" grpId="0"/>
      <p:bldP spid="23" grpId="0"/>
      <p:bldP spid="3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3182433" y="496869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Empirical distributions and the nonparametric bootstrap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1CCBFF37-2D05-930E-EC5C-900DFB184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80" y="1247964"/>
            <a:ext cx="4105848" cy="16290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682B9F-F74E-D2A6-A9DC-37286F3D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99" y="1130374"/>
            <a:ext cx="3639058" cy="22101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A5B8CC-83E9-40E3-C6A9-08084025D22E}"/>
              </a:ext>
            </a:extLst>
          </p:cNvPr>
          <p:cNvSpPr txBox="1"/>
          <p:nvPr/>
        </p:nvSpPr>
        <p:spPr>
          <a:xfrm>
            <a:off x="560775" y="3589681"/>
            <a:ext cx="1108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example, if the sample is composed of n=3 different values, how many different bootstrap resamples are possible? How about n=15 ?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FEFC1B5-801D-F716-2F3B-ABF462D98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196" y="4419239"/>
            <a:ext cx="3515216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195808" y="496869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13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103168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Symmetric Laplace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3656AE-AF02-6E29-19C6-4A0C41C9D425}"/>
              </a:ext>
            </a:extLst>
          </p:cNvPr>
          <p:cNvSpPr txBox="1"/>
          <p:nvPr/>
        </p:nvSpPr>
        <p:spPr>
          <a:xfrm>
            <a:off x="0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/>
              <a:t>https://towardsdatascience.com/questions-that-you-can-answer-using-exponential-distribution-2af9da54dfd8?gi=c7106053238c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65096B4-D820-FDAF-952D-A94D994F8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3" y="1585786"/>
            <a:ext cx="4201111" cy="88594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14C7ABE-D0AD-1742-3014-7682015FC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876" y="1398663"/>
            <a:ext cx="2580151" cy="6066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13BEF11-474D-5947-30E1-B6CEE5208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004" y="968193"/>
            <a:ext cx="3809524" cy="258095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8D87CA1-F3C5-28CC-9566-97A6A637D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227" y="2842954"/>
            <a:ext cx="3035422" cy="339798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F2D7DC4-7331-2FA0-2798-EA8FF69D4F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554" y="4177445"/>
            <a:ext cx="3038899" cy="5048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AD5622F-FB56-FAFE-FAE3-0A0F54371760}"/>
              </a:ext>
            </a:extLst>
          </p:cNvPr>
          <p:cNvSpPr txBox="1"/>
          <p:nvPr/>
        </p:nvSpPr>
        <p:spPr>
          <a:xfrm>
            <a:off x="5339408" y="475081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Laplace(</a:t>
            </a:r>
            <a:r>
              <a:rPr lang="el-GR" altLang="ko-KR" dirty="0">
                <a:solidFill>
                  <a:srgbClr val="FF0000"/>
                </a:solidFill>
                <a:effectLst/>
              </a:rPr>
              <a:t>θ 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, </a:t>
            </a:r>
            <a:r>
              <a:rPr lang="el-GR" altLang="ko-KR" dirty="0">
                <a:solidFill>
                  <a:srgbClr val="FF0000"/>
                </a:solidFill>
                <a:effectLst/>
              </a:rPr>
              <a:t>ϕ</a:t>
            </a:r>
            <a:r>
              <a:rPr lang="en-US" altLang="ko-KR" dirty="0">
                <a:solidFill>
                  <a:srgbClr val="FF0000"/>
                </a:solidFill>
                <a:effectLst/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195808" y="496869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14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103168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Asymmetric Laplace distribution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A06885-6993-9788-04D0-0D2FBFA8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61" y="1502558"/>
            <a:ext cx="4725059" cy="7240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E89D4F-20C6-6C9F-0497-AAF7FC2D0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579" y="2462259"/>
            <a:ext cx="3320795" cy="22498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900E140-2C08-20E2-61A4-12767B97CEA9}"/>
              </a:ext>
            </a:extLst>
          </p:cNvPr>
          <p:cNvSpPr txBox="1"/>
          <p:nvPr/>
        </p:nvSpPr>
        <p:spPr>
          <a:xfrm>
            <a:off x="2319393" y="4736098"/>
            <a:ext cx="1455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X∼AL(θ,μ,σ)</a:t>
            </a:r>
            <a:r>
              <a:rPr lang="el-GR" altLang="ko-K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87334CE-043F-D99D-4271-30240853B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067" y="2151379"/>
            <a:ext cx="2906021" cy="254667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F367307-DDFF-5BE6-82D4-985C249FD8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50"/>
          <a:stretch/>
        </p:blipFill>
        <p:spPr>
          <a:xfrm>
            <a:off x="8564850" y="1857944"/>
            <a:ext cx="3081173" cy="28781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530A840-0841-94A4-CC1E-84A9DFE140F5}"/>
              </a:ext>
            </a:extLst>
          </p:cNvPr>
          <p:cNvSpPr txBox="1"/>
          <p:nvPr/>
        </p:nvSpPr>
        <p:spPr>
          <a:xfrm>
            <a:off x="5510175" y="4736098"/>
            <a:ext cx="2643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Promoter lengths from </a:t>
            </a:r>
            <a:r>
              <a:rPr lang="en-US" altLang="ko-KR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Saccaromyces</a:t>
            </a:r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cerevisiae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FC1BC2-2714-F37D-46A3-0B33A9AA7C35}"/>
              </a:ext>
            </a:extLst>
          </p:cNvPr>
          <p:cNvSpPr txBox="1"/>
          <p:nvPr/>
        </p:nvSpPr>
        <p:spPr>
          <a:xfrm>
            <a:off x="8859293" y="4736098"/>
            <a:ext cx="3135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Log-ratios of microarray gene expression for 20,000 genes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FC09B82-8337-74DF-3236-1904EC112F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329" y="5100602"/>
            <a:ext cx="337232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195808" y="496869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15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Poisson distribution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- For example,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sampling the fish species in each lake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to estimate their true abundances, and that could be modeled by a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- But the true abundances will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vary from lake to lake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different Poisson rate parameters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should be modeled for this.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047A3-CDCB-DF2A-ACEA-57F4C6469F8E}"/>
              </a:ext>
            </a:extLst>
          </p:cNvPr>
          <p:cNvSpPr txBox="1"/>
          <p:nvPr/>
        </p:nvSpPr>
        <p:spPr>
          <a:xfrm>
            <a:off x="560775" y="3012036"/>
            <a:ext cx="11085248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Gamma distribution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- Extension of the exponential distribution (one parameter) -&gt; two parameters, shape and rate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E54B76-3F2B-44FB-48C4-BF3003C8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1" y="3846669"/>
            <a:ext cx="3286584" cy="5048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349BFDD-D8E2-0EAB-307B-F4A729339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61" y="4414925"/>
            <a:ext cx="1095528" cy="20957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9746A30-EC49-632F-9846-575F433D9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981" y="4146095"/>
            <a:ext cx="2854120" cy="193366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6F2D553-7DE0-409D-E2B4-2911CBCAC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573" y="4146095"/>
            <a:ext cx="2854120" cy="193366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E99B127-7440-D196-0DD4-E581983E7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61" y="4896477"/>
            <a:ext cx="526806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195808" y="496869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Gamma-Poisson mixture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8ADF2A3-3717-E515-7F0C-D8937FF85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9" y="1956627"/>
            <a:ext cx="3943900" cy="6001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223C2F7-594A-994A-A236-5643AB7EC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51" y="1266310"/>
            <a:ext cx="3809524" cy="258095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08C1372-7821-4629-3C42-3E692FB6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896" y="3990544"/>
            <a:ext cx="2258661" cy="62134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45A1E791-5E84-2386-28EE-05BCAC055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382" y="3847262"/>
            <a:ext cx="3534268" cy="207674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E75060C-77B8-605C-3907-BB5D7EA87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070" y="4772732"/>
            <a:ext cx="2857899" cy="54300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BDB9A6F-05A6-E6C3-F549-13FD7A164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871" y="5465150"/>
            <a:ext cx="1152686" cy="29531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2DC40EC-BC99-6D27-24C4-CFE72A919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111" y="5807485"/>
            <a:ext cx="638264" cy="2381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5B463C-D6E8-63DB-9965-BE9EC0DDA46D}"/>
              </a:ext>
            </a:extLst>
          </p:cNvPr>
          <p:cNvSpPr txBox="1"/>
          <p:nvPr/>
        </p:nvSpPr>
        <p:spPr>
          <a:xfrm>
            <a:off x="1563706" y="5362752"/>
            <a:ext cx="81440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Mean: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F1AE50-AA75-9EEA-357C-0ED2364EFB60}"/>
              </a:ext>
            </a:extLst>
          </p:cNvPr>
          <p:cNvSpPr txBox="1"/>
          <p:nvPr/>
        </p:nvSpPr>
        <p:spPr>
          <a:xfrm>
            <a:off x="1563706" y="5699945"/>
            <a:ext cx="81440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Var:</a:t>
            </a:r>
          </a:p>
        </p:txBody>
      </p:sp>
    </p:spTree>
    <p:extLst>
      <p:ext uri="{BB962C8B-B14F-4D97-AF65-F5344CB8AC3E}">
        <p14:creationId xmlns:p14="http://schemas.microsoft.com/office/powerpoint/2010/main" val="22579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195808" y="496869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Gamma-Poisson mixture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084DB8-0C8A-7F9D-FE60-EA055A348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84" y="1790116"/>
            <a:ext cx="1886213" cy="4191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16AC054-57C2-5563-5121-1C0CC073F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984" y="2511811"/>
            <a:ext cx="1657581" cy="4191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0887951-78C8-1125-665D-91D8A65B8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195" y="1975878"/>
            <a:ext cx="3448531" cy="885949"/>
          </a:xfrm>
          <a:prstGeom prst="rect">
            <a:avLst/>
          </a:prstGeom>
        </p:spPr>
      </p:pic>
      <p:sp>
        <p:nvSpPr>
          <p:cNvPr id="10" name="오른쪽 중괄호 9">
            <a:extLst>
              <a:ext uri="{FF2B5EF4-FFF2-40B4-BE49-F238E27FC236}">
                <a16:creationId xmlns:a16="http://schemas.microsoft.com/office/drawing/2014/main" id="{75655DBF-64E8-0760-BF29-95FC96377BAA}"/>
              </a:ext>
            </a:extLst>
          </p:cNvPr>
          <p:cNvSpPr/>
          <p:nvPr/>
        </p:nvSpPr>
        <p:spPr>
          <a:xfrm>
            <a:off x="3373515" y="1899821"/>
            <a:ext cx="391362" cy="103114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9093632-2F69-C26D-4083-3C80BCD96F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01" t="-3569"/>
          <a:stretch/>
        </p:blipFill>
        <p:spPr>
          <a:xfrm>
            <a:off x="5344357" y="2930970"/>
            <a:ext cx="2010686" cy="46371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0518969-23C6-8E93-AABA-DCD28086B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564" y="2182640"/>
            <a:ext cx="1095528" cy="209579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A87E30F2-ED17-E513-B965-E79F4BC1C4A3}"/>
              </a:ext>
            </a:extLst>
          </p:cNvPr>
          <p:cNvGrpSpPr/>
          <p:nvPr/>
        </p:nvGrpSpPr>
        <p:grpSpPr>
          <a:xfrm>
            <a:off x="7741460" y="2511811"/>
            <a:ext cx="3150556" cy="2969798"/>
            <a:chOff x="6103399" y="1899821"/>
            <a:chExt cx="3494082" cy="3293615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E5F8481E-8247-5551-8F3E-D1199DF86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149" t="22395" r="14919" b="29579"/>
            <a:stretch/>
          </p:blipFill>
          <p:spPr>
            <a:xfrm>
              <a:off x="6103399" y="1899821"/>
              <a:ext cx="3494082" cy="3293615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D974956-3CEA-E2C4-3ABB-5E034DA3A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873" t="22395" r="14919" b="74895"/>
            <a:stretch/>
          </p:blipFill>
          <p:spPr>
            <a:xfrm>
              <a:off x="7566666" y="3160055"/>
              <a:ext cx="227929" cy="304457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A0489E70-D5A5-82B5-3F5D-74A1AABA2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873" t="22395" r="14919" b="74895"/>
            <a:stretch/>
          </p:blipFill>
          <p:spPr>
            <a:xfrm>
              <a:off x="8711886" y="1975878"/>
              <a:ext cx="227929" cy="304457"/>
            </a:xfrm>
            <a:prstGeom prst="rect">
              <a:avLst/>
            </a:prstGeom>
          </p:spPr>
        </p:pic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6DFB83CA-A61E-8B93-5CD1-E6CFA98B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0199"/>
          <a:stretch/>
        </p:blipFill>
        <p:spPr>
          <a:xfrm>
            <a:off x="4646487" y="2946948"/>
            <a:ext cx="218475" cy="44773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32E7BD6-FA3A-D4C4-DFC1-01B5E5678F0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2279"/>
          <a:stretch/>
        </p:blipFill>
        <p:spPr>
          <a:xfrm>
            <a:off x="4706724" y="3469229"/>
            <a:ext cx="2527590" cy="52394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1A1F41-72CF-54AA-3FDF-344B14AB8F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721"/>
          <a:stretch/>
        </p:blipFill>
        <p:spPr>
          <a:xfrm>
            <a:off x="4688642" y="4067720"/>
            <a:ext cx="2769049" cy="5239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AB6AE33-A448-27B6-5EDD-C5D4EA8475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2195" y="4948104"/>
            <a:ext cx="2857899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4191271" y="496869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Variance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stabilizing transformations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18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Heteroskedasticity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the standard deviations (or, equivalently, the variance) of our data is different in different regions of our data space.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E848BB8-B00F-2E02-CB3F-B514674C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75" y="2272964"/>
            <a:ext cx="4229690" cy="14480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866212B-BAD3-4C80-A5CC-EBF48968B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738" y="1902110"/>
            <a:ext cx="3510838" cy="234348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2C07621-6BCC-57B6-5319-94AE23E4D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512" y="1902109"/>
            <a:ext cx="3510838" cy="234348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1482CF-FA22-4845-3B10-C4E978C6D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75" y="4175723"/>
            <a:ext cx="4801270" cy="181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EE90343-E7EE-9933-5B39-5CC87C429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32" y="4641611"/>
            <a:ext cx="2762636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4191271" y="496869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Variance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stabilizing transformations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19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Heteroskedasticity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the standard deviations (or, equivalently, the variance) of our data is different in different regions of our data space.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308400-A79E-1F67-244D-FC8BA40F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44" y="1971540"/>
            <a:ext cx="5496692" cy="17337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E6DBF14-AE03-BE07-FA76-B4C050BF9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313" y="1666081"/>
            <a:ext cx="3372727" cy="225129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1EAE5FA-107A-73C2-E25C-BD71F9FB7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104" y="4533848"/>
            <a:ext cx="3934374" cy="7430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18BEA9E-104D-BC2E-279C-E329C36B2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4313" y="4011215"/>
            <a:ext cx="3372727" cy="22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400958" y="49686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B88FCA-092E-B825-6425-E9AE5ECA8137}"/>
              </a:ext>
            </a:extLst>
          </p:cNvPr>
          <p:cNvSpPr txBox="1"/>
          <p:nvPr/>
        </p:nvSpPr>
        <p:spPr>
          <a:xfrm>
            <a:off x="560775" y="103168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we are interested in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often do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show a simple, unimodal “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textbook distribution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F756D2-8FA1-CFFF-5112-513D644FAF0A}"/>
              </a:ext>
            </a:extLst>
          </p:cNvPr>
          <p:cNvSpPr txBox="1"/>
          <p:nvPr/>
        </p:nvSpPr>
        <p:spPr>
          <a:xfrm>
            <a:off x="560775" y="147939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Finite mixtures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(a few components) Vs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infinite mixtures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(as many as observations)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EA3FF7B-DE07-EBA7-1022-4896E907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1370240"/>
            <a:ext cx="2740390" cy="37368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3D6DD0-AA98-4452-B769-F6AF1658C735}"/>
              </a:ext>
            </a:extLst>
          </p:cNvPr>
          <p:cNvSpPr txBox="1"/>
          <p:nvPr/>
        </p:nvSpPr>
        <p:spPr>
          <a:xfrm>
            <a:off x="560775" y="1933118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Simple models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(normal or Poisson) can serve as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building blocks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more realistic models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40346A-40EC-4B2F-8A0F-4B51D35F8666}"/>
              </a:ext>
            </a:extLst>
          </p:cNvPr>
          <p:cNvSpPr txBox="1"/>
          <p:nvPr/>
        </p:nvSpPr>
        <p:spPr>
          <a:xfrm>
            <a:off x="560775" y="2386840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Mixtures occur naturally for flow cytometry data, RNA-seq,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-seq, microbiome, …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49750-CBA9-1C3B-0B23-1E3322751B38}"/>
              </a:ext>
            </a:extLst>
          </p:cNvPr>
          <p:cNvSpPr txBox="1"/>
          <p:nvPr/>
        </p:nvSpPr>
        <p:spPr>
          <a:xfrm>
            <a:off x="560775" y="2839544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7BF47-4960-E036-A54F-C6D0AE914A50}"/>
              </a:ext>
            </a:extLst>
          </p:cNvPr>
          <p:cNvSpPr txBox="1"/>
          <p:nvPr/>
        </p:nvSpPr>
        <p:spPr>
          <a:xfrm>
            <a:off x="1106752" y="3202180"/>
            <a:ext cx="6875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Generate our own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mixture model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See how we can reverse engineer the underlying mixtures using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Expectation-Maximization (EM) algorithm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zero-inflated data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such as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-seq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Discover the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empirical cumulative distribution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and see how we can simulate the variability of our estimates using the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bootstrap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Build the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Laplace distribution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to model promoter lengths and microarray intensities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Build the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 gamma-Poisson distribution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to model RNA-seq 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data transformations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9" grpId="0"/>
      <p:bldP spid="30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4191271" y="496869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Variance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stabilizing transformations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20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562CE-038E-BE84-5AD7-99D0131BBDBF}"/>
              </a:ext>
            </a:extLst>
          </p:cNvPr>
          <p:cNvSpPr txBox="1"/>
          <p:nvPr/>
        </p:nvSpPr>
        <p:spPr>
          <a:xfrm>
            <a:off x="1106752" y="1513090"/>
            <a:ext cx="2733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transformation function</a:t>
            </a:r>
          </a:p>
          <a:p>
            <a:r>
              <a:rPr lang="en-US" altLang="ko-KR" sz="16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random variable</a:t>
            </a:r>
          </a:p>
          <a:p>
            <a:r>
              <a:rPr lang="el-GR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μ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means</a:t>
            </a:r>
          </a:p>
          <a:p>
            <a:r>
              <a:rPr lang="el-GR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ν</a:t>
            </a:r>
            <a:r>
              <a:rPr lang="en-US" altLang="ko-K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variances</a:t>
            </a:r>
          </a:p>
          <a:p>
            <a:r>
              <a:rPr lang="el-GR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ν</a:t>
            </a:r>
            <a:r>
              <a:rPr lang="en-US" altLang="ko-K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=</a:t>
            </a:r>
            <a:r>
              <a:rPr lang="en-US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l-GR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ν</a:t>
            </a:r>
            <a:r>
              <a:rPr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l-GR" altLang="ko-KR" sz="1600" i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μ</a:t>
            </a:r>
            <a:r>
              <a:rPr lang="en-US" altLang="ko-KR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3F4D267-C185-CBC0-3E87-0826B62B8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77" y="1674080"/>
            <a:ext cx="1419423" cy="48584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A1C804C-64B0-6594-F8C7-DF71166F1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489" y="1083448"/>
            <a:ext cx="2410161" cy="21529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0C2E71-D8FD-1E51-AE1F-2C69ECB8F123}"/>
              </a:ext>
            </a:extLst>
          </p:cNvPr>
          <p:cNvSpPr txBox="1"/>
          <p:nvPr/>
        </p:nvSpPr>
        <p:spPr>
          <a:xfrm>
            <a:off x="4375732" y="1380077"/>
            <a:ext cx="273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Mean value theorem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7E31D76-5F5C-8A1A-7CC6-871FE773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521" y="3286105"/>
            <a:ext cx="2762636" cy="28579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ABB86F1-FE00-25B8-F20E-4FB19D099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521" y="3715792"/>
            <a:ext cx="2248214" cy="304843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88DFC45-7DA1-6C4D-119C-C34EF65BF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3540" y="3763424"/>
            <a:ext cx="3658111" cy="2572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FC3D32C-C019-0BB9-1FE4-61BDE02DD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9795" y="4043495"/>
            <a:ext cx="1095528" cy="26673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71CBE00-B467-B61F-BD68-0221282EBF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991" y="4621178"/>
            <a:ext cx="120031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4191271" y="496869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Variance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stabilizing transformations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21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83F2E5-DD87-471B-15B9-1F14FA57F605}"/>
              </a:ext>
            </a:extLst>
          </p:cNvPr>
          <p:cNvSpPr txBox="1"/>
          <p:nvPr/>
        </p:nvSpPr>
        <p:spPr>
          <a:xfrm>
            <a:off x="560775" y="964450"/>
            <a:ext cx="11085248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r>
              <a:rPr lang="ko-KR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B3B740-B852-1DED-D48C-16A0309DCB8C}"/>
              </a:ext>
            </a:extLst>
          </p:cNvPr>
          <p:cNvSpPr txBox="1"/>
          <p:nvPr/>
        </p:nvSpPr>
        <p:spPr>
          <a:xfrm>
            <a:off x="814702" y="1482374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v(μ)=μ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(Poisson), </a:t>
            </a:r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g(x)=√x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490168-0903-B359-D055-C763D5429F2A}"/>
              </a:ext>
            </a:extLst>
          </p:cNvPr>
          <p:cNvSpPr txBox="1"/>
          <p:nvPr/>
        </p:nvSpPr>
        <p:spPr>
          <a:xfrm>
            <a:off x="814702" y="1890510"/>
            <a:ext cx="6097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v(μ)=αμ</a:t>
            </a:r>
            <a:r>
              <a:rPr lang="en-US" altLang="ko-KR" sz="16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g(x)=log(x)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6421C6FE-588B-5C69-67DA-FA784C107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13" y="2410543"/>
            <a:ext cx="1190791" cy="257211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836F0F75-17CD-5356-89E4-27FE6324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418" y="2804094"/>
            <a:ext cx="933580" cy="47631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30A251A-C000-7F98-96ED-DEB1F825F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435" y="2804094"/>
            <a:ext cx="4734586" cy="5239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818D523D-A7D0-F6D7-6119-22277A95C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13" y="3500518"/>
            <a:ext cx="2943636" cy="4382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B731E47-C9B4-7978-B630-69FF43B29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3" y="4209990"/>
            <a:ext cx="5201376" cy="12860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3EFB6DD-F224-7613-2D1E-7F95E2DA3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909" y="3577807"/>
            <a:ext cx="3809524" cy="25428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6FE4918-668D-51A1-A245-1ABEB0D1F4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9090" y="1628791"/>
            <a:ext cx="2953162" cy="17337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51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221423" y="496869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3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2DB35A56-9110-094F-A7D7-3796EE705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752"/>
          <a:stretch/>
        </p:blipFill>
        <p:spPr>
          <a:xfrm>
            <a:off x="2747696" y="1276050"/>
            <a:ext cx="5553850" cy="22927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A04D9DB-4B50-2681-985A-B2AE60C94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60" b="36856"/>
          <a:stretch/>
        </p:blipFill>
        <p:spPr>
          <a:xfrm>
            <a:off x="2747696" y="3665998"/>
            <a:ext cx="5553850" cy="29209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8FE926F-77E5-ACF5-049E-56ABE26C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39"/>
          <a:stretch/>
        </p:blipFill>
        <p:spPr>
          <a:xfrm>
            <a:off x="2747696" y="4055271"/>
            <a:ext cx="5553850" cy="101882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CF88DD2-B89E-E178-1EE2-1932CE5E4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15" y="1276050"/>
            <a:ext cx="609685" cy="2572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D4EE596-7801-5766-E8B4-378443328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15" y="1603383"/>
            <a:ext cx="1609950" cy="4096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04BBB03-BA82-FFA2-1F1A-F3D616708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15" y="2070820"/>
            <a:ext cx="1924319" cy="43821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87C022B-5481-7330-BFF0-708ECBDA7C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594" y="1060410"/>
            <a:ext cx="2849505" cy="1816559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9C0D2BB-4F26-53DD-8DCE-A08BAD203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659" y="3445968"/>
            <a:ext cx="2875440" cy="18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7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221423" y="496869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Finite mixtures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CCF88DD2-B89E-E178-1EE2-1932CE5E4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5" y="1173920"/>
            <a:ext cx="609685" cy="2572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D4EE596-7801-5766-E8B4-378443328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15" y="1483497"/>
            <a:ext cx="1609950" cy="4096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04BBB03-BA82-FFA2-1F1A-F3D616708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15" y="1968690"/>
            <a:ext cx="1924319" cy="4382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3F29791-3FC9-FFEF-55FF-DC44DB8AD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659" y="1277772"/>
            <a:ext cx="2875440" cy="183309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59753FE6-9BDB-5028-AEA6-ADFA55DED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696" y="1386384"/>
            <a:ext cx="5792008" cy="743054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FA80DC77-1CE5-3002-1014-A7044D93C2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696" y="3232791"/>
            <a:ext cx="5334744" cy="87642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6D62F95-381D-0C8B-CADE-216131505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3659" y="3232791"/>
            <a:ext cx="2875440" cy="18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4612294" y="496869"/>
            <a:ext cx="29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two</a:t>
            </a:r>
            <a:r>
              <a:rPr lang="ko-KR" alt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components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A8C398-9F6F-6E74-A097-87E2FE975C36}"/>
              </a:ext>
            </a:extLst>
          </p:cNvPr>
          <p:cNvSpPr txBox="1"/>
          <p:nvPr/>
        </p:nvSpPr>
        <p:spPr>
          <a:xfrm>
            <a:off x="560775" y="103168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Nucleotide mass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603E344-4878-7AB0-C014-E37DBD922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64" y="1705581"/>
            <a:ext cx="5325218" cy="143847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CDA044-1529-F9D9-861E-5C4C306A1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337" y="1381337"/>
            <a:ext cx="3809524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324018" y="49686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algorithm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79F2CCBD-B4FB-E2E1-5FD3-BC7F3DFA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597" y="4638149"/>
            <a:ext cx="1924319" cy="438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120142-C313-FF05-7A06-86C5F272A81A}"/>
              </a:ext>
            </a:extLst>
          </p:cNvPr>
          <p:cNvSpPr txBox="1"/>
          <p:nvPr/>
        </p:nvSpPr>
        <p:spPr>
          <a:xfrm>
            <a:off x="2727148" y="4306547"/>
            <a:ext cx="9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Fair coin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F3E5-D86F-BE2F-0D86-6F66E28A95B9}"/>
              </a:ext>
            </a:extLst>
          </p:cNvPr>
          <p:cNvSpPr txBox="1"/>
          <p:nvPr/>
        </p:nvSpPr>
        <p:spPr>
          <a:xfrm>
            <a:off x="560775" y="1031686"/>
            <a:ext cx="1108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infer the value of the hidden groupings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we use expectation-maximization (EM) algorithm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BC1EE-49CC-4B65-D08D-6A89076CFEA1}"/>
              </a:ext>
            </a:extLst>
          </p:cNvPr>
          <p:cNvSpPr txBox="1"/>
          <p:nvPr/>
        </p:nvSpPr>
        <p:spPr>
          <a:xfrm>
            <a:off x="560775" y="1419910"/>
            <a:ext cx="11085248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iterative procedure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that alternates between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Pretending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with which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each observation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belongs to a component and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estimating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the distribution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of the components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Pretending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of the component distributions and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estimating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with which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each observation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belongs to the components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C31323-BFE4-1248-BA32-1825A4D9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803" y="3836404"/>
            <a:ext cx="1819529" cy="352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DC6565-4AE9-E2A0-A401-B2AA5DEFD1E9}"/>
              </a:ext>
            </a:extLst>
          </p:cNvPr>
          <p:cNvSpPr txBox="1"/>
          <p:nvPr/>
        </p:nvSpPr>
        <p:spPr>
          <a:xfrm>
            <a:off x="2249875" y="3467072"/>
            <a:ext cx="214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Bivariate distribution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411FF56-50C7-8816-7187-E7A738453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258" y="4731021"/>
            <a:ext cx="1552792" cy="2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E3A3A2-BBED-828A-2DD1-E3E24390A0E5}"/>
              </a:ext>
            </a:extLst>
          </p:cNvPr>
          <p:cNvSpPr txBox="1"/>
          <p:nvPr/>
        </p:nvSpPr>
        <p:spPr>
          <a:xfrm>
            <a:off x="2950267" y="5249299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MLE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B9210D-9D11-ACC1-A8C5-03FEC897C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231" y="5636387"/>
            <a:ext cx="2857899" cy="45726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52F6C2-9219-3CC2-D82F-4733634ED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463" y="3467072"/>
            <a:ext cx="4279402" cy="25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324018" y="49686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algorithm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7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5A135B-C5D3-0A0F-37DA-BE82A6032423}"/>
              </a:ext>
            </a:extLst>
          </p:cNvPr>
          <p:cNvSpPr txBox="1"/>
          <p:nvPr/>
        </p:nvSpPr>
        <p:spPr>
          <a:xfrm>
            <a:off x="560775" y="1031686"/>
            <a:ext cx="1108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example,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a mixture of two </a:t>
            </a:r>
            <a:r>
              <a:rPr lang="en-US" altLang="ko-KR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normals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mean parameters unknown and standard deviations 1; thus, (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μ1=?,μ2=?,σ1=σ2=1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B75204-1AEA-D6F1-BE35-6CDE1E41F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186"/>
          <a:stretch/>
        </p:blipFill>
        <p:spPr>
          <a:xfrm>
            <a:off x="1193954" y="1836266"/>
            <a:ext cx="3305636" cy="7116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47A1A19-D0BB-AFE3-1089-CD7C24559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454" y="2911465"/>
            <a:ext cx="1381318" cy="128605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99EF2A5-D7F5-7FA7-C2E3-056728B54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620"/>
          <a:stretch/>
        </p:blipFill>
        <p:spPr>
          <a:xfrm>
            <a:off x="1193954" y="4561093"/>
            <a:ext cx="3305636" cy="15677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2872AB9-62D2-4A11-2CB8-9DEDFAFC2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454" y="4981111"/>
            <a:ext cx="1409897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6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324018" y="49686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algorithm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8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FE861989-7E1E-5163-274C-595CA9AE6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7" y="964448"/>
            <a:ext cx="5563376" cy="4286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3BB4B3C-0919-4029-D668-9B239CBA4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996" y="964450"/>
            <a:ext cx="3258219" cy="20771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4C9E00E-C889-8A92-2C60-5A08A6A3F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33" y="1419767"/>
            <a:ext cx="3915321" cy="142894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32C633E-83FC-4383-7330-C9C544440C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27"/>
          <a:stretch/>
        </p:blipFill>
        <p:spPr>
          <a:xfrm>
            <a:off x="719055" y="2884229"/>
            <a:ext cx="5668166" cy="316146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B3253A8-67E2-951C-B36D-EFC66586ED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987" b="23456"/>
          <a:stretch/>
        </p:blipFill>
        <p:spPr>
          <a:xfrm>
            <a:off x="1531937" y="5995943"/>
            <a:ext cx="1752845" cy="697822"/>
          </a:xfrm>
          <a:prstGeom prst="rect">
            <a:avLst/>
          </a:prstGeom>
        </p:spPr>
      </p:pic>
      <p:sp>
        <p:nvSpPr>
          <p:cNvPr id="23" name="오른쪽 중괄호 22">
            <a:extLst>
              <a:ext uri="{FF2B5EF4-FFF2-40B4-BE49-F238E27FC236}">
                <a16:creationId xmlns:a16="http://schemas.microsoft.com/office/drawing/2014/main" id="{369E29B4-9CF1-678E-AE05-0042E6830281}"/>
              </a:ext>
            </a:extLst>
          </p:cNvPr>
          <p:cNvSpPr/>
          <p:nvPr/>
        </p:nvSpPr>
        <p:spPr>
          <a:xfrm>
            <a:off x="4829452" y="3077073"/>
            <a:ext cx="213065" cy="75460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0E58CC-81BE-327B-2008-3221CEB7876E}"/>
              </a:ext>
            </a:extLst>
          </p:cNvPr>
          <p:cNvSpPr txBox="1"/>
          <p:nvPr/>
        </p:nvSpPr>
        <p:spPr>
          <a:xfrm>
            <a:off x="5042517" y="3269707"/>
            <a:ext cx="500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Maximization using maximum likelihood estimation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08ECB23-31AD-F500-9EEA-486217E2D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079" y="5059931"/>
            <a:ext cx="2876951" cy="466790"/>
          </a:xfrm>
          <a:prstGeom prst="rect">
            <a:avLst/>
          </a:prstGeom>
        </p:spPr>
      </p:pic>
      <p:sp>
        <p:nvSpPr>
          <p:cNvPr id="31" name="오른쪽 중괄호 30">
            <a:extLst>
              <a:ext uri="{FF2B5EF4-FFF2-40B4-BE49-F238E27FC236}">
                <a16:creationId xmlns:a16="http://schemas.microsoft.com/office/drawing/2014/main" id="{DCDB5665-3381-4D72-5839-6340955774C6}"/>
              </a:ext>
            </a:extLst>
          </p:cNvPr>
          <p:cNvSpPr/>
          <p:nvPr/>
        </p:nvSpPr>
        <p:spPr>
          <a:xfrm>
            <a:off x="4329102" y="3962513"/>
            <a:ext cx="213065" cy="92252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74BC3C-CDE3-09B7-33D2-2D47A5218306}"/>
              </a:ext>
            </a:extLst>
          </p:cNvPr>
          <p:cNvSpPr txBox="1"/>
          <p:nvPr/>
        </p:nvSpPr>
        <p:spPr>
          <a:xfrm>
            <a:off x="4542167" y="4239961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Expectation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37FCB887-F6F5-D45F-9434-B66B80A38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8211" y="5912324"/>
            <a:ext cx="1057423" cy="2667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CA606B-3219-7674-D894-318904DE07A4}"/>
              </a:ext>
            </a:extLst>
          </p:cNvPr>
          <p:cNvSpPr txBox="1"/>
          <p:nvPr/>
        </p:nvSpPr>
        <p:spPr>
          <a:xfrm>
            <a:off x="3367408" y="3126164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Soft averaging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31" grpId="0" animBg="1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95657B-B91D-4DD9-A538-0CC0B6D48FE1}"/>
              </a:ext>
            </a:extLst>
          </p:cNvPr>
          <p:cNvSpPr txBox="1"/>
          <p:nvPr/>
        </p:nvSpPr>
        <p:spPr>
          <a:xfrm>
            <a:off x="4957728" y="115106"/>
            <a:ext cx="22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Mixture models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6B76E-9AAC-45CD-9659-BF58835DCEE6}"/>
              </a:ext>
            </a:extLst>
          </p:cNvPr>
          <p:cNvSpPr txBox="1"/>
          <p:nvPr/>
        </p:nvSpPr>
        <p:spPr>
          <a:xfrm>
            <a:off x="5324018" y="49686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algorithm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바닥글 개체 틀 40">
            <a:extLst>
              <a:ext uri="{FF2B5EF4-FFF2-40B4-BE49-F238E27FC236}">
                <a16:creationId xmlns:a16="http://schemas.microsoft.com/office/drawing/2014/main" id="{9EF144ED-E1B3-48EE-A758-DDAD6966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© 2022 by BIG Lab. All copyrights reserved.</a:t>
            </a:r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195CF1-9D9F-4A3B-96B8-0C718BB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D4A2D906-410C-48D9-A1D3-81C283DE9BD0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08F6700-9D64-7811-9214-7BC7818A223B}"/>
              </a:ext>
            </a:extLst>
          </p:cNvPr>
          <p:cNvCxnSpPr>
            <a:cxnSpLocks/>
          </p:cNvCxnSpPr>
          <p:nvPr/>
        </p:nvCxnSpPr>
        <p:spPr>
          <a:xfrm>
            <a:off x="545978" y="915325"/>
            <a:ext cx="1110004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D287EC17-CCD6-85E1-300E-99BDAE2E1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2" y="1060044"/>
            <a:ext cx="5611008" cy="131463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37FEAE8-26D2-643F-FF8B-30F3DC974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2" y="2482337"/>
            <a:ext cx="3505689" cy="2857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26413D9-77B8-1D60-27D5-B2C24E565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002" y="2154844"/>
            <a:ext cx="6123809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84480</TotalTime>
  <Words>948</Words>
  <Application>Microsoft Office PowerPoint</Application>
  <PresentationFormat>와이드스크린</PresentationFormat>
  <Paragraphs>169</Paragraphs>
  <Slides>21</Slides>
  <Notes>21</Notes>
  <HiddenSlides>1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MJXc-TeX-math-I</vt:lpstr>
      <vt:lpstr>맑은 고딕</vt:lpstr>
      <vt:lpstr>Arial</vt:lpstr>
      <vt:lpstr>Calibri</vt:lpstr>
      <vt:lpstr>Calibri Light</vt:lpstr>
      <vt:lpstr>Source Sans Pro</vt:lpstr>
      <vt:lpstr>Wingdings</vt:lpstr>
      <vt:lpstr>Office 테마</vt:lpstr>
      <vt:lpstr>Modern Statistics for Modern Biology 4. Mixture Models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biogenesis and roles of isomiR-21 in HCC</dc:title>
  <dc:creator>박 석주</dc:creator>
  <cp:lastModifiedBy>박 석주</cp:lastModifiedBy>
  <cp:revision>426</cp:revision>
  <dcterms:created xsi:type="dcterms:W3CDTF">2018-12-19T06:39:13Z</dcterms:created>
  <dcterms:modified xsi:type="dcterms:W3CDTF">2022-07-12T02:11:15Z</dcterms:modified>
</cp:coreProperties>
</file>