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41" r:id="rId2"/>
    <p:sldId id="1052" r:id="rId3"/>
    <p:sldId id="1054" r:id="rId4"/>
    <p:sldId id="1055" r:id="rId5"/>
    <p:sldId id="1056" r:id="rId6"/>
    <p:sldId id="1053" r:id="rId7"/>
    <p:sldId id="1058" r:id="rId8"/>
    <p:sldId id="1057" r:id="rId9"/>
    <p:sldId id="1059" r:id="rId10"/>
    <p:sldId id="1060" r:id="rId11"/>
    <p:sldId id="1061" r:id="rId12"/>
    <p:sldId id="1065" r:id="rId13"/>
    <p:sldId id="1064" r:id="rId14"/>
    <p:sldId id="1066" r:id="rId15"/>
    <p:sldId id="1068" r:id="rId16"/>
    <p:sldId id="1069" r:id="rId17"/>
    <p:sldId id="1070" r:id="rId18"/>
    <p:sldId id="1071" r:id="rId19"/>
    <p:sldId id="1072" r:id="rId20"/>
    <p:sldId id="1073" r:id="rId21"/>
    <p:sldId id="1074" r:id="rId22"/>
    <p:sldId id="1076" r:id="rId23"/>
    <p:sldId id="1096" r:id="rId24"/>
    <p:sldId id="1075" r:id="rId25"/>
    <p:sldId id="1077" r:id="rId26"/>
    <p:sldId id="1080" r:id="rId27"/>
    <p:sldId id="1083" r:id="rId28"/>
    <p:sldId id="1081" r:id="rId29"/>
    <p:sldId id="1085" r:id="rId30"/>
    <p:sldId id="1095" r:id="rId31"/>
    <p:sldId id="1084" r:id="rId32"/>
    <p:sldId id="1086" r:id="rId33"/>
    <p:sldId id="1087" r:id="rId34"/>
    <p:sldId id="1082" r:id="rId35"/>
    <p:sldId id="1089" r:id="rId36"/>
    <p:sldId id="1088" r:id="rId37"/>
    <p:sldId id="1091" r:id="rId38"/>
    <p:sldId id="1092" r:id="rId39"/>
    <p:sldId id="1093" r:id="rId40"/>
    <p:sldId id="1094" r:id="rId41"/>
  </p:sldIdLst>
  <p:sldSz cx="9144000" cy="6858000" type="screen4x3"/>
  <p:notesSz cx="9874250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7F7F7"/>
    <a:srgbClr val="349464"/>
    <a:srgbClr val="FC8B5F"/>
    <a:srgbClr val="8A9DCA"/>
    <a:srgbClr val="66C2A5"/>
    <a:srgbClr val="886EA8"/>
    <a:srgbClr val="FDAE61"/>
    <a:srgbClr val="F9F991"/>
    <a:srgbClr val="E5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70" autoAdjust="0"/>
  </p:normalViewPr>
  <p:slideViewPr>
    <p:cSldViewPr>
      <p:cViewPr varScale="1">
        <p:scale>
          <a:sx n="110" d="100"/>
          <a:sy n="110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0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3D2AF-87E7-4491-85D9-BDA857F854B1}" type="datetimeFigureOut">
              <a:rPr lang="ko-KR" altLang="en-US" smtClean="0"/>
              <a:t>2022-07-05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2027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BF37-BFFF-49C3-936A-E2BD52DC224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327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B9E5-45BF-4568-86EB-A66CE7C262AC}" type="datetimeFigureOut">
              <a:rPr lang="ko-KR" altLang="en-US" smtClean="0"/>
              <a:pPr/>
              <a:t>2022-07-05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7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965" y="3271667"/>
            <a:ext cx="7900322" cy="26760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027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382A-9D3E-465B-8EB1-F5B47FBA876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474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57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105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47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5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10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48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18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9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48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0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976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984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20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770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13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385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050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77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88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748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04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864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739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561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382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0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004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3273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867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252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749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92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127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57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73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59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53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96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2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dobe Heiti Std R" panose="020B0400000000000000" pitchFamily="34" charset="-128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6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5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1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20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72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5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06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51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55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43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7239000" cy="1752600"/>
          </a:xfrm>
        </p:spPr>
        <p:txBody>
          <a:bodyPr anchor="ctr">
            <a:normAutofit/>
          </a:bodyPr>
          <a:lstStyle/>
          <a:p>
            <a:pPr algn="r"/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2022.07.06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ko-KR" sz="24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Seo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-Won Choi</a:t>
            </a:r>
          </a:p>
          <a:p>
            <a:pPr algn="r"/>
            <a:r>
              <a:rPr lang="en-US" altLang="ko-KR" sz="2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oinformatics and </a:t>
            </a:r>
            <a:r>
              <a:rPr lang="en-US" altLang="ko-KR" sz="24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enomics Lab </a:t>
            </a:r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1560" y="1700808"/>
            <a:ext cx="792088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altLang="ko-KR" sz="3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Modern Statistics for Modern Biology</a:t>
            </a:r>
          </a:p>
          <a:p>
            <a:pPr algn="ctr"/>
            <a:endParaRPr lang="en-US" altLang="ko-KR" sz="12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31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Chapter 3:</a:t>
            </a:r>
          </a:p>
          <a:p>
            <a:pPr algn="ctr"/>
            <a:r>
              <a:rPr lang="en-US" altLang="ko-KR" sz="31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 quality graphics in R</a:t>
            </a:r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4B7E5793-5D46-442C-A1A7-176005BE0927}"/>
              </a:ext>
            </a:extLst>
          </p:cNvPr>
          <p:cNvSpPr>
            <a:spLocks noChangeAspect="1"/>
          </p:cNvSpPr>
          <p:nvPr/>
        </p:nvSpPr>
        <p:spPr>
          <a:xfrm rot="5400000">
            <a:off x="0" y="0"/>
            <a:ext cx="476672" cy="4766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38031AB-C936-4537-914D-43C744DA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38" y="136525"/>
            <a:ext cx="1155513" cy="72008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5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0" y="2732869"/>
            <a:ext cx="8268562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Two major ways of storing plots: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vector graphics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edit in Illustrator, typically saved as PDF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be converted to raster formats of any desired resolution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raster (pixel) graphics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Cannot edit in Illustrator, typically saved as PNG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Cannot be converted to vector formats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Resolution depends on the number of pixels available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ggplot expects your data in a dataframe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dplyr and broom, among others, can help converting your data to dataframe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3.4.1&amp;2 Data flow &amp; Saving figures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00475" y="5140424"/>
            <a:ext cx="7496175" cy="304800"/>
            <a:chOff x="500475" y="5140424"/>
            <a:chExt cx="7496175" cy="3048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75" y="5140424"/>
              <a:ext cx="7496175" cy="304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349882" y="5146630"/>
              <a:ext cx="325527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save plot gg as a pdf file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00475" y="1703068"/>
            <a:ext cx="7722800" cy="884911"/>
            <a:chOff x="500475" y="1703068"/>
            <a:chExt cx="7722800" cy="88491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75" y="1703068"/>
              <a:ext cx="7496175" cy="29527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75" y="2083154"/>
              <a:ext cx="7496175" cy="5048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630987" y="1703068"/>
              <a:ext cx="259228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saved the figure to gg; no printing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7664" y="2020810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figure printed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7664" y="2295551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figure printed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988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Components of ggplot2’s grammar of graphics: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datasets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geometric objects (i.e. points, lines, bars, etc)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description of how the variables in the data are mapped to visual properties (aesthetics) of the geometric objects (i.e. aes(x, y, fill=group))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coordinate systems (Cartesian by default)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statistical summarization rules (i.e. stat=count)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facet specification, i.e. the use of multiple similar subplots to look at subsets of the same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optional parameters that affect the layout and rendering (i.e. text size, font, alignment, etc)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161795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Same type of components can be used multiple times, in what are called layers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37720" y="1359391"/>
            <a:ext cx="8841540" cy="1193800"/>
            <a:chOff x="437720" y="1359391"/>
            <a:chExt cx="8841540" cy="1193800"/>
          </a:xfrm>
        </p:grpSpPr>
        <p:grpSp>
          <p:nvGrpSpPr>
            <p:cNvPr id="5" name="그룹 4"/>
            <p:cNvGrpSpPr/>
            <p:nvPr/>
          </p:nvGrpSpPr>
          <p:grpSpPr>
            <a:xfrm>
              <a:off x="437720" y="1359391"/>
              <a:ext cx="7559675" cy="1193800"/>
              <a:chOff x="437720" y="1253009"/>
              <a:chExt cx="7559675" cy="119380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720" y="1484784"/>
                <a:ext cx="7524750" cy="962025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120" y="1253009"/>
                <a:ext cx="7534275" cy="27622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555604" y="1359391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rows = cells, columns = array probe expression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148064" y="1582529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ggplot(data, aes(x=probe1, y=probe2))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148064" y="1810097"/>
              <a:ext cx="381642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 points, color as sampleColour, point shape= 19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91880" y="2037665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 regression line and confidence band using local fitting (loess)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96152" y="2260803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suppress legend, but use guide=‘none’, as guide=FALSE is deprecated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392074"/>
            <a:ext cx="2998230" cy="29892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20" y="3447296"/>
            <a:ext cx="5143500" cy="2705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21323" y="278266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we want to find out which genes are targeted by these probe identifiers, we can call: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ggplot2 allows step-wise buildup, which can be more convenient and easy to manage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19150" y="1700808"/>
            <a:ext cx="8100070" cy="3098081"/>
            <a:chOff x="819150" y="1700808"/>
            <a:chExt cx="8100070" cy="3098081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3360614"/>
              <a:ext cx="7467600" cy="1438275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150" y="1700808"/>
              <a:ext cx="7505700" cy="29527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150" y="2059881"/>
              <a:ext cx="7515225" cy="12287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1703695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geometric object; will create an empty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95936" y="205992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 bars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95936" y="2278122"/>
              <a:ext cx="381642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fill colors according to sampleGroup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152352" y="2496324"/>
              <a:ext cx="230808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rotate and right align x axis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259632" y="2950651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152352" y="2732449"/>
              <a:ext cx="230808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legends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596068" y="3360614"/>
              <a:ext cx="469068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adding on the bar above, use polar coordinates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02741" y="3579482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right align x axis without rotation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091860" y="3809640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y axis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086924" y="4053785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ticks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703676" y="4278106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axis labels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635216" y="4503421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245" y="3871870"/>
            <a:ext cx="3649037" cy="2755279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3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Comparison between several samples of univariate measurements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 Visualizing data in 1D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62922" y="1409501"/>
            <a:ext cx="8429558" cy="3932654"/>
            <a:chOff x="462922" y="1409501"/>
            <a:chExt cx="8429558" cy="393265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72" y="1409501"/>
              <a:ext cx="7477125" cy="52387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22" y="1988904"/>
              <a:ext cx="7515225" cy="7239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6" y="2779930"/>
              <a:ext cx="7496175" cy="25622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9648" y="2196941"/>
              <a:ext cx="4402832" cy="4924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get selected matrix from exprs(x), and make it 1D. exprs(x) has 101 cells and we’re looking at 4 genes -&gt; 404 rows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54402" y="1414910"/>
              <a:ext cx="3338078" cy="4924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names(selectedProbes) = c(Fgf4, Gata4, Gata6, Sox2)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483768" y="3248392"/>
              <a:ext cx="518457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match genes$probe to selectedProbes and returns index (1, 2, 3 or 4)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292080" y="3011652"/>
              <a:ext cx="360040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genes$gene = names(selectedProbes)[index]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2483768" y="3294470"/>
              <a:ext cx="25922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335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3.6.1 Barplots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424" y="3101834"/>
            <a:ext cx="3476625" cy="35052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96419" y="1042442"/>
            <a:ext cx="8660157" cy="1828718"/>
            <a:chOff x="496419" y="1042442"/>
            <a:chExt cx="8660157" cy="182871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042442"/>
              <a:ext cx="7534275" cy="5143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419" y="1661485"/>
              <a:ext cx="7505700" cy="12096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139952" y="1274234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summary stat, function=mean, geometric object=bar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025380" y="187709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each gene types differently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219479" y="2107764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summary stat, function=mean, geometric object=bar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364088" y="2332157"/>
              <a:ext cx="31683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function=standard error, plot as error 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096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3" y="3214600"/>
            <a:ext cx="3600450" cy="3552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55" y="3204462"/>
            <a:ext cx="3507533" cy="3517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4465" y="2111587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Violin plot is a variation of the boxplot, but with more direct representation of the shape of the data distribution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Boxplots are much more informatics than bar plots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3.6.2-3 Boxplots &amp; Violin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72" y="1366459"/>
            <a:ext cx="7562850" cy="5429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" y="2720727"/>
            <a:ext cx="7515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Displaying data points directly without obscuring the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3.6.4 Dot plots and beeswarm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24410" y="1371213"/>
            <a:ext cx="8094388" cy="1228725"/>
            <a:chOff x="524410" y="1371213"/>
            <a:chExt cx="8094388" cy="122872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410" y="1371213"/>
              <a:ext cx="7467600" cy="12287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7602" y="1379051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bin y axis, bin size=1/6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7602" y="159028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center align dots, width per column=0.75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862354"/>
            <a:ext cx="72771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8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33886"/>
            <a:ext cx="3520360" cy="34922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Density estimation has a number of complications, i.e. choosing a smoothing window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Smaller window will make the estimates ‘wiggly’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Bigger window will smooth out pronounced features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density lines do not convey the information on how much data was used to estimate them, which can be problematic if the sample sizes for the curves differ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3.6.5 Density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7" y="2709393"/>
            <a:ext cx="7467600" cy="3048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2/2a/Kernel_density.svg/1024px-Kernel_density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2" y="3039849"/>
            <a:ext cx="4561101" cy="36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059832" y="6261913"/>
            <a:ext cx="177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t>Wikipedia, KDE</a:t>
            </a: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93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4" y="4617318"/>
            <a:ext cx="7524750" cy="3238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3643325"/>
            <a:ext cx="7515225" cy="9429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022034"/>
            <a:ext cx="3409950" cy="3514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1306-62BC-430F-9377-7192D28C8075}"/>
                  </a:ext>
                </a:extLst>
              </p:cNvPr>
              <p:cNvSpPr txBox="1"/>
              <p:nvPr/>
            </p:nvSpPr>
            <p:spPr>
              <a:xfrm>
                <a:off x="437721" y="990059"/>
                <a:ext cx="8268562" cy="1754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Empirical cumulative distribution function (ECDF) has nice properties: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loseless: ECDF contains all the information contained in the original sample, except for the order of the values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grows, the ECDF converges to the true CDF. Even for limited sample sizes, the difference between the two functions tens to be small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altLang="ko-KR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1306-62BC-430F-9377-7192D28C8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1" y="990059"/>
                <a:ext cx="8268562" cy="1754326"/>
              </a:xfrm>
              <a:prstGeom prst="rect">
                <a:avLst/>
              </a:prstGeom>
              <a:blipFill>
                <a:blip r:embed="rId6"/>
                <a:stretch>
                  <a:fillRect l="-516" t="-17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3.6.6 ECDF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/>
          <a:srcRect l="36379" t="-1" r="40270" b="-4999"/>
          <a:stretch/>
        </p:blipFill>
        <p:spPr>
          <a:xfrm>
            <a:off x="507372" y="2603762"/>
            <a:ext cx="1728192" cy="3600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8"/>
          <a:srcRect l="18883" r="20638"/>
          <a:stretch/>
        </p:blipFill>
        <p:spPr>
          <a:xfrm>
            <a:off x="507372" y="2986100"/>
            <a:ext cx="4464496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 Goals for this chapter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Learn how to rapidly and flexibly explore datasets by visualization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Review the basics of base R plotting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Understand the logic begind the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grammar of graphics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concept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See how to plot data in multiple dimensions and explore faceting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Create “along-genome” plots for molecular biology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Discuss some of our options of interactive graphics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104687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3141694"/>
            <a:ext cx="6552728" cy="3074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07372" y="1943675"/>
            <a:ext cx="7524750" cy="1018659"/>
            <a:chOff x="507372" y="1727992"/>
            <a:chExt cx="7524750" cy="10186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984651"/>
              <a:ext cx="7524750" cy="7620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372" y="1727992"/>
              <a:ext cx="7524750" cy="28575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Before inspecting histograms/density plots for evidence of bi/multimodality, one should remember that the number of modes depends on scale transformations of the data 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The effect of transformations on densities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139952" y="2420888"/>
            <a:ext cx="381642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raw data, because dfx is log2 transformed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8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Useful for visualizing associations / paired data / treatment-response comparisons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29981"/>
            <a:ext cx="7524750" cy="800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9" y="2128700"/>
            <a:ext cx="7496175" cy="29527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780928"/>
            <a:ext cx="3386020" cy="33242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900067"/>
            <a:ext cx="3312368" cy="3158701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>
            <a:off x="5940152" y="4365104"/>
            <a:ext cx="1512168" cy="11521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90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6" y="3434754"/>
            <a:ext cx="6665564" cy="324732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12" y="1052736"/>
            <a:ext cx="7486650" cy="2105025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>
          <a:xfrm rot="18480934">
            <a:off x="4794263" y="4629813"/>
            <a:ext cx="1239305" cy="25448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43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23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12" y="1052736"/>
            <a:ext cx="7486650" cy="7239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44" y="2010519"/>
            <a:ext cx="7058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4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the data more or less follow a line, looking at the typical slope of the line can be useful. This is called banking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idea is that the average line slope in a line chart should be 45</a:t>
            </a:r>
            <a:r>
              <a:rPr lang="en-US" altLang="ko-KR" baseline="3000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○</a:t>
            </a:r>
            <a:endParaRPr lang="en-US" altLang="ko-KR" baseline="30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3.7.1 Plot shapes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0" y="2074540"/>
            <a:ext cx="7543800" cy="17145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89688"/>
            <a:ext cx="3152024" cy="301211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446124"/>
            <a:ext cx="37623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5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geom_point object offers the following aesthetics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fill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color (outline)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shape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size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alpha (transparency)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Usually we are better off to limit ourselves to choosing only one or two of these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 Visualilzing more than two dimensions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6245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8" y="1340768"/>
            <a:ext cx="7486650" cy="14573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Multiple plots that result from repeatedly subsetting (or ‘slicing’) our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3.8.1 Faceting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488804" y="1573707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substitute blank values with ‘no’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42" y="2929272"/>
            <a:ext cx="7410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54406"/>
            <a:ext cx="7467600" cy="752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158724"/>
            <a:ext cx="7486650" cy="7810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96" y="3156817"/>
            <a:ext cx="4142700" cy="31150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891" y="3217281"/>
            <a:ext cx="3054002" cy="29454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Specifying two faceting variables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3.8.1 Faceting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220072" y="2176238"/>
            <a:ext cx="289671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cut probe expression into 4 blocks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4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shiny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web application framework for 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language used for describing the interactive options is separated from the production of the graphics via ggplot2 and the grammar of graphics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ggvis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ggvis is an attempt at extending the good features of ggplot2 into the realm of interactive graphics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 inspired by grammar of graphics concepts but uses distinct syntax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Leverages shiny’s infrastructure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plotly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web-based tool for interactive graphic generation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3.8.2 Interactive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8" y="4643859"/>
            <a:ext cx="7496175" cy="542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708133"/>
            <a:ext cx="3081158" cy="23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6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5" y="1359391"/>
            <a:ext cx="7524750" cy="2143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36" y="3593233"/>
            <a:ext cx="2809875" cy="29813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visualizing 3D objects, there is the package rgl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3.8.2 Interactive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976" y="3187061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plot 3D data with volcanoData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352508" y="1815333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10 * seq(1, nrow(volcano))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917147" y="2484681"/>
            <a:ext cx="381642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mapping from the value range of the volcano data to the integers between 1 and 500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7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Simple, procedural and easy to call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Building up more complex plots or exchanging one for another can be very difficult or even impossible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52437" y="1944825"/>
            <a:ext cx="8239125" cy="2781300"/>
            <a:chOff x="452437" y="1944825"/>
            <a:chExt cx="8239125" cy="27813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437" y="1944825"/>
              <a:ext cx="8239125" cy="2781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3313" y="1988840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ELISA assay results; enzyme=DNase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059832" y="2432777"/>
              <a:ext cx="33167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Run = assay run</a:t>
              </a:r>
            </a:p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conc = protein concentration</a:t>
              </a:r>
            </a:p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density = measured optical density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21" y="3307601"/>
            <a:ext cx="3691310" cy="3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43052"/>
            <a:ext cx="1845730" cy="16052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426522"/>
            <a:ext cx="2076450" cy="18383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005806"/>
            <a:ext cx="3482179" cy="32315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build-in R color scheme (search ‘colors in R’ on Google)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90" y="1391033"/>
            <a:ext cx="7524750" cy="3524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72" y="1770949"/>
            <a:ext cx="7497378" cy="11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2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73463"/>
            <a:ext cx="7467600" cy="31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r="9758"/>
          <a:stretch/>
        </p:blipFill>
        <p:spPr>
          <a:xfrm>
            <a:off x="463165" y="1766610"/>
            <a:ext cx="7349195" cy="33718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Importing cooler color palettes with RColorBrewer package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1387050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show all palettes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379577"/>
            <a:ext cx="3026643" cy="48905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308304" y="2431087"/>
            <a:ext cx="993291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668344" y="4204392"/>
            <a:ext cx="96943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524328" y="5422282"/>
            <a:ext cx="993291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Diverging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오른쪽 대괄호 16"/>
          <p:cNvSpPr/>
          <p:nvPr/>
        </p:nvSpPr>
        <p:spPr>
          <a:xfrm>
            <a:off x="7236296" y="1484784"/>
            <a:ext cx="72008" cy="2232248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대괄호 23"/>
          <p:cNvSpPr/>
          <p:nvPr/>
        </p:nvSpPr>
        <p:spPr>
          <a:xfrm>
            <a:off x="7596336" y="3876142"/>
            <a:ext cx="72008" cy="990725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대괄호 25"/>
          <p:cNvSpPr/>
          <p:nvPr/>
        </p:nvSpPr>
        <p:spPr>
          <a:xfrm>
            <a:off x="7472035" y="5044785"/>
            <a:ext cx="45719" cy="1048511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57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2214920"/>
            <a:ext cx="7496175" cy="23336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obtain the colors from a particular palette we use the function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brewer.pal</a:t>
            </a:r>
            <a:endParaRPr lang="en-US" altLang="ko-KR" dirty="0" smtClean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487602" y="4251241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no x label, no y label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737730" y="2449203"/>
            <a:ext cx="529876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left = darkorange3, middle=white, right=darkblue and split into 100 colors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1379735"/>
            <a:ext cx="7467600" cy="752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812718"/>
            <a:ext cx="28956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1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Search Rcolorbrewer for more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33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67205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3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2218903"/>
            <a:ext cx="7458075" cy="41624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Heatmaps are a powerful way of visualizing large, matrix-like datasets and providing a quick overview of the patterns that might be in the 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However, one should keep in mind that ordering the rows and columns by cluster dendrogram is an arbitrary choice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 Heatmaps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6113930" y="2424201"/>
            <a:ext cx="282168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Top 500 most variable genes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635896" y="3335218"/>
            <a:ext cx="46085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a sequence of numbers used for mapping values to colors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652120" y="4707726"/>
            <a:ext cx="34322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3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color from blue palette of len=9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087724" y="5840903"/>
            <a:ext cx="496855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cut tree rows into 4 blocks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191092" y="2667866"/>
            <a:ext cx="434134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centers each row by substracting the mean across columns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604223" y="5173635"/>
            <a:ext cx="34322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YlGn palette of len=#. of levels in ScanDate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7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 Heatmaps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69" y="1149745"/>
            <a:ext cx="5427661" cy="53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3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Color perceptions in humans is three-dimentional, i.e. RGB hexadecimal code (#CAB2D6)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function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hcl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uses a different coordinate system: hue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chroma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(angle in the range 0-360), luminance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By keeping chroma and luminance constant and only varying hue, it is easy to produce color palette that are harmonious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3.10.2 Color spaces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485982" y="2883272"/>
            <a:ext cx="4678306" cy="3570064"/>
            <a:chOff x="3456983" y="2924944"/>
            <a:chExt cx="4678306" cy="357006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48554"/>
            <a:stretch/>
          </p:blipFill>
          <p:spPr>
            <a:xfrm>
              <a:off x="4499992" y="2951708"/>
              <a:ext cx="2562795" cy="35433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364088" y="2924944"/>
              <a:ext cx="53912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7092280" y="4149080"/>
              <a:ext cx="1043009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Luminance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56983" y="4002886"/>
              <a:ext cx="1043009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Chroma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4572002" y="3193241"/>
              <a:ext cx="2046512" cy="216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4427984" y="3298383"/>
              <a:ext cx="0" cy="207483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7172672" y="3257857"/>
              <a:ext cx="0" cy="207483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98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40464"/>
            <a:ext cx="3456384" cy="32353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Transforming data by applying x and y aesthetics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logarithm transformation is one of the most widely used ones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Sometimes even logarithm transformation can be misleading when even on the logarithmic scale the data distribution is highly uneven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3.11 Data transformations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41426"/>
            <a:ext cx="7524750" cy="971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42" y="3326656"/>
            <a:ext cx="3210710" cy="3168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976" y="2930362"/>
            <a:ext cx="453650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use gg + scale_x_log10() + scale_y_log10() 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74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3.12 Mathematical symbols and other fonts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052736"/>
            <a:ext cx="7486650" cy="23431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56" y="3443366"/>
            <a:ext cx="7477125" cy="5143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033408"/>
            <a:ext cx="2919581" cy="26359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116034"/>
            <a:ext cx="2886075" cy="2352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169" y="1280382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function definition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883936" y="3082257"/>
            <a:ext cx="4504488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parse=TRUE to plot symbols, x and y coordinate for label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148236" y="1723472"/>
            <a:ext cx="381642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x=range(1,15)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716016" y="1958734"/>
            <a:ext cx="417646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y=function(1, 1 to 15)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480384" y="2433355"/>
            <a:ext cx="44120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expression() to plot mathematical symbols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169" y="3656782"/>
            <a:ext cx="4504488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family=‘Times’ to switch font to Times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72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4" y="1403788"/>
            <a:ext cx="7496175" cy="752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186460"/>
            <a:ext cx="7505700" cy="9906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05064"/>
            <a:ext cx="3209925" cy="31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2574441"/>
            <a:ext cx="3810000" cy="4038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main challenge of genomic data visualization is the size of genomes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3.13 Genomic data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036590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97" y="3375753"/>
            <a:ext cx="3482179" cy="323150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Basic plot can be customized in various ways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Information about the variables stored in the object can be accessible with the </a:t>
            </a:r>
            <a:r>
              <a:rPr lang="en-US" altLang="ko-KR" smtClean="0">
                <a:solidFill>
                  <a:srgbClr val="34946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attr 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function</a:t>
            </a: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33722" y="1976789"/>
            <a:ext cx="8570431" cy="1288401"/>
            <a:chOff x="533722" y="1976789"/>
            <a:chExt cx="8570431" cy="128840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722" y="1988840"/>
              <a:ext cx="8286750" cy="12763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19872" y="1976789"/>
              <a:ext cx="331671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plot(x,y,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703553" y="2204864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y axis label = ‘optical density’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228184" y="2463253"/>
              <a:ext cx="28759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axis label = ‘DNase concentration </a:t>
              </a:r>
              <a:b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     (ng/ml)’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649149" y="2724863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point shape type = 3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6" y="3388796"/>
            <a:ext cx="3507300" cy="32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3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23" y="3235184"/>
            <a:ext cx="3190448" cy="31904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67" y="3235184"/>
            <a:ext cx="3140985" cy="31838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themes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change the visual appearance of your plots 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3.16 Exercises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40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17" y="1357712"/>
            <a:ext cx="7505700" cy="962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4917" y="2330296"/>
            <a:ext cx="7470843" cy="692497"/>
          </a:xfrm>
          <a:prstGeom prst="rect">
            <a:avLst/>
          </a:prstGeom>
          <a:solidFill>
            <a:srgbClr val="F7F7F7"/>
          </a:solidFill>
        </p:spPr>
        <p:txBody>
          <a:bodyPr wrap="square">
            <a:spAutoFit/>
          </a:bodyPr>
          <a:lstStyle/>
          <a:p>
            <a:r>
              <a:rPr lang="ko-KR" altLang="en-US" sz="1300" smtClean="0">
                <a:latin typeface="Calibri" panose="020F0502020204030204" pitchFamily="34" charset="0"/>
                <a:cs typeface="Calibri" panose="020F0502020204030204" pitchFamily="34" charset="0"/>
              </a:rPr>
              <a:t>ggcars </a:t>
            </a:r>
            <a:r>
              <a:rPr lang="ko-KR" altLang="en-US" sz="1300">
                <a:latin typeface="Calibri" panose="020F0502020204030204" pitchFamily="34" charset="0"/>
                <a:cs typeface="Calibri" panose="020F0502020204030204" pitchFamily="34" charset="0"/>
              </a:rPr>
              <a:t>+  theme_bw() + theme(legend.position='none', axis.ticks.x=element_blank(), panel.border = element_blank(), panel.grid.major = element_blank(),panel.grid.minor = element_blank(), axis.line = element_line(colour = "black</a:t>
            </a:r>
            <a:r>
              <a:rPr lang="ko-KR" altLang="en-US" sz="1300" smtClean="0">
                <a:latin typeface="Calibri" panose="020F0502020204030204" pitchFamily="34" charset="0"/>
                <a:cs typeface="Calibri" panose="020F0502020204030204" pitchFamily="34" charset="0"/>
              </a:rPr>
              <a:t>"))</a:t>
            </a:r>
            <a:endParaRPr lang="ko-KR" altLang="en-US" sz="1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03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291882" y="1772816"/>
            <a:ext cx="8812271" cy="1627876"/>
            <a:chOff x="291882" y="1772816"/>
            <a:chExt cx="8812271" cy="162787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82" y="1772816"/>
              <a:ext cx="5936302" cy="158603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55581" y="1858664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margin = c(bottom, left, top, right); default= c(1.02, 0.82, 0.82, 0.42)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53898" y="2469878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from RColorBrewer, point size=1.5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20429" y="2664905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axis range=0-14, y axis range=0-2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599740" y="2886450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label size=1.5, axis number size = 1.5 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78914" y="3108304"/>
              <a:ext cx="397746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title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7" y="3509862"/>
            <a:ext cx="3482179" cy="323150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 - example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5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Basic plot can be customized in various ways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Information about the variables stored in the object can be accessible with the </a:t>
            </a:r>
            <a:r>
              <a:rPr lang="en-US" altLang="ko-KR" smtClean="0">
                <a:solidFill>
                  <a:srgbClr val="34946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attr 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function</a:t>
            </a: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20" y="3329849"/>
            <a:ext cx="3552536" cy="34115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58" y="2542573"/>
            <a:ext cx="2954871" cy="2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0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3.3 An example dataset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Microarray data of 100 mouse embryo cells sampled from different time points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18238" y="4967961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sampleGroup: 8 biological groups the authors defined for each cell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sampleColour: a color scheme used to represent sample groups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install library, try: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1287" y="2852936"/>
            <a:ext cx="8229600" cy="2019300"/>
            <a:chOff x="501287" y="2852936"/>
            <a:chExt cx="8229600" cy="20193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287" y="2852936"/>
              <a:ext cx="8229600" cy="20193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2875803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the first 2 rows of x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07372" y="1412776"/>
            <a:ext cx="7196976" cy="1276350"/>
            <a:chOff x="507372" y="1412776"/>
            <a:chExt cx="7196976" cy="127635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412776"/>
              <a:ext cx="6638925" cy="12763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412776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648965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data x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894806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dimension of expression data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2373699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45101 rows and 101 columns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50633"/>
            <a:ext cx="3181350" cy="1905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/>
          <a:srcRect r="2517" b="-6832"/>
          <a:stretch/>
        </p:blipFill>
        <p:spPr>
          <a:xfrm>
            <a:off x="755576" y="5877272"/>
            <a:ext cx="2776263" cy="2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5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3.3 An example dataset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Question: how do we make a new dataframe that contains 1) sampleGroup, 2) total number of cells in each group and 3) the preferred color of each group?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646312"/>
            <a:ext cx="8267700" cy="9906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723009"/>
            <a:ext cx="8267700" cy="561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2711608"/>
            <a:ext cx="643810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evaluate f(x) and pass the result (first arg) to g with y (second arg, then pass the result to h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2992596"/>
            <a:ext cx="514857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same as above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47675" y="3403687"/>
            <a:ext cx="8444805" cy="3193665"/>
            <a:chOff x="447675" y="3403687"/>
            <a:chExt cx="8444805" cy="3193665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5"/>
            <a:srcRect b="19401"/>
            <a:stretch/>
          </p:blipFill>
          <p:spPr>
            <a:xfrm>
              <a:off x="447675" y="3403687"/>
              <a:ext cx="8239125" cy="31936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267744" y="3403687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932040" y="3632170"/>
              <a:ext cx="396044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Downstream operations applied per sampleGroup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932040" y="3930449"/>
              <a:ext cx="396044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summarise no. of rows and color for each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38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 ggplot2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8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Grammar of graphics: more similar to human languages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07372" y="1380427"/>
            <a:ext cx="8277225" cy="565749"/>
            <a:chOff x="507372" y="1380427"/>
            <a:chExt cx="8277225" cy="56574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72" y="1412776"/>
              <a:ext cx="8277225" cy="533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411760" y="1380427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40413" y="1653788"/>
              <a:ext cx="324418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ggplot(data, aes=(x, y)) + plot_as_points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711425"/>
            <a:ext cx="3838947" cy="382748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492556" y="2026638"/>
            <a:ext cx="8267700" cy="556571"/>
            <a:chOff x="492556" y="2026638"/>
            <a:chExt cx="8267700" cy="55657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556" y="2049809"/>
              <a:ext cx="82677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2026638"/>
              <a:ext cx="391825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data = group, x= sampleGroup, y=no. of cells in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2276465"/>
              <a:ext cx="391825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 bars, do nothing instead of default (stat = count)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r="1041"/>
          <a:stretch/>
        </p:blipFill>
        <p:spPr>
          <a:xfrm>
            <a:off x="4647299" y="2694472"/>
            <a:ext cx="3813134" cy="38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5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 ggplot2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9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Adding colors to plots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52437" y="1369426"/>
            <a:ext cx="8440043" cy="304800"/>
            <a:chOff x="452437" y="1369426"/>
            <a:chExt cx="8440043" cy="3048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437" y="1369426"/>
              <a:ext cx="8239125" cy="304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436096" y="1377664"/>
              <a:ext cx="345638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vector = setNames(value, name) 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20" y="1740710"/>
            <a:ext cx="8268562" cy="82319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452437" y="2672790"/>
            <a:ext cx="8440043" cy="1083880"/>
            <a:chOff x="452437" y="2672790"/>
            <a:chExt cx="8440043" cy="108388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437" y="2708920"/>
              <a:ext cx="8258175" cy="1047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300192" y="2672790"/>
              <a:ext cx="259228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fill differently according to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637207" y="3420452"/>
              <a:ext cx="325527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label rotated and right-aligned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724128" y="3189958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colors = groupColor, legend = ‘Groups’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754" y="3730687"/>
            <a:ext cx="3803502" cy="29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354358</TotalTime>
  <Words>1958</Words>
  <Application>Microsoft Office PowerPoint</Application>
  <PresentationFormat>화면 슬라이드 쇼(4:3)</PresentationFormat>
  <Paragraphs>274</Paragraphs>
  <Slides>40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Adobe Heiti Std R</vt:lpstr>
      <vt:lpstr>맑은 고딕</vt:lpstr>
      <vt:lpstr>Arial</vt:lpstr>
      <vt:lpstr>Calibri</vt:lpstr>
      <vt:lpstr>Cambria Math</vt:lpstr>
      <vt:lpstr>Helvetica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</dc:creator>
  <cp:lastModifiedBy>Sophie Choi</cp:lastModifiedBy>
  <cp:revision>4911</cp:revision>
  <cp:lastPrinted>2019-06-28T02:40:18Z</cp:lastPrinted>
  <dcterms:created xsi:type="dcterms:W3CDTF">2013-10-05T14:33:56Z</dcterms:created>
  <dcterms:modified xsi:type="dcterms:W3CDTF">2022-07-05T06:54:04Z</dcterms:modified>
</cp:coreProperties>
</file>