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03" r:id="rId2"/>
    <p:sldId id="414" r:id="rId3"/>
    <p:sldId id="472" r:id="rId4"/>
    <p:sldId id="466" r:id="rId5"/>
    <p:sldId id="473" r:id="rId6"/>
    <p:sldId id="474" r:id="rId7"/>
    <p:sldId id="475" r:id="rId8"/>
    <p:sldId id="476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2" r:id="rId23"/>
    <p:sldId id="493" r:id="rId24"/>
    <p:sldId id="494" r:id="rId25"/>
    <p:sldId id="495" r:id="rId26"/>
    <p:sldId id="496" r:id="rId27"/>
    <p:sldId id="421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07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C6C"/>
    <a:srgbClr val="DBABFA"/>
    <a:srgbClr val="FF9898"/>
    <a:srgbClr val="FFABAB"/>
    <a:srgbClr val="3FB079"/>
    <a:srgbClr val="019B4F"/>
    <a:srgbClr val="C9E4C2"/>
    <a:srgbClr val="FFFFFF"/>
    <a:srgbClr val="B496D7"/>
    <a:srgbClr val="94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90649" autoAdjust="0"/>
  </p:normalViewPr>
  <p:slideViewPr>
    <p:cSldViewPr snapToGrid="0">
      <p:cViewPr>
        <p:scale>
          <a:sx n="129" d="100"/>
          <a:sy n="129" d="100"/>
        </p:scale>
        <p:origin x="792" y="-12"/>
      </p:cViewPr>
      <p:guideLst>
        <p:guide pos="3107"/>
        <p:guide orient="horz" pos="2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92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8490-001D-491C-8680-BBB0EA227D15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3768-993F-4698-ACC8-29633C1FEC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2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71909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9620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2834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398063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05241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256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89588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3130918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2650667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568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12660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2758626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117279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26847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80655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24429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4130965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무게중심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1632667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393656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105453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189511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72208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248989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369536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171491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3768-993F-4698-ACC8-29633C1FEC5E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3E09-6ABD-744A-8046-FFB3AAE8D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Fig</a:t>
            </a:r>
          </a:p>
        </p:txBody>
      </p:sp>
    </p:spTree>
    <p:extLst>
      <p:ext uri="{BB962C8B-B14F-4D97-AF65-F5344CB8AC3E}">
        <p14:creationId xmlns:p14="http://schemas.microsoft.com/office/powerpoint/2010/main" val="145605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8A38-9076-43B1-8270-7CD1CD16B964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36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B92E-F399-4FA0-A608-A36BC0CF122F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9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DEF-8CA9-48BB-919D-23A199F82415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0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1980-7DFE-41BF-B1D2-006B04C40BA9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43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A2F0-5550-4AE8-913C-98B3E557BD14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31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AA97-216E-43C9-A082-05DE3C7715C1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38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D84-8CBA-4A70-A02F-0F30E9E102E8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55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4018-44F8-4403-A585-81DAFDC3135E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2282-173E-4DEB-ACA9-525E1AB23C0C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3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B023-AACF-4A61-9E15-D3F4A5A23ADE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4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22BF-9068-4A3D-8F11-D579A75437D6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96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4F5E-5E5D-45B6-AE04-BD638DB7D2C7}" type="datetime1">
              <a:rPr lang="en-US" altLang="ko-KR" smtClean="0"/>
              <a:t>7/17/2023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Bioinformatics &amp; Genomics lab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F164-1F98-4B7A-966D-42B916030E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8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11.sv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0.png"/><Relationship Id="rId7" Type="http://schemas.openxmlformats.org/officeDocument/2006/relationships/image" Target="../media/image66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11.sv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11.sv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10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11.sv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1.svg"/><Relationship Id="rId9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.svg"/><Relationship Id="rId9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1.svg"/><Relationship Id="rId9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1.svg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0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.svg"/><Relationship Id="rId9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svg"/><Relationship Id="rId5" Type="http://schemas.openxmlformats.org/officeDocument/2006/relationships/image" Target="../media/image144.png"/><Relationship Id="rId4" Type="http://schemas.openxmlformats.org/officeDocument/2006/relationships/image" Target="../media/image1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1.sv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C5EDF-BAAC-F244-814E-D4DFD74B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6C6C6C"/>
                </a:solidFill>
                <a:latin typeface="Arial Nova Light" panose="020B0304020202020204" pitchFamily="34" charset="0"/>
              </a:rPr>
              <a:t>Bioinformatics &amp; Genomics lab</a:t>
            </a:r>
            <a:endParaRPr lang="ko-KR" altLang="en-US">
              <a:solidFill>
                <a:srgbClr val="6C6C6C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DD186-976A-9647-9B91-3EB8FBCD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6" name="텍스트 상자 3">
            <a:extLst>
              <a:ext uri="{FF2B5EF4-FFF2-40B4-BE49-F238E27FC236}">
                <a16:creationId xmlns:a16="http://schemas.microsoft.com/office/drawing/2014/main" id="{FFF67945-1697-064C-A0C7-1B7AF2A55339}"/>
              </a:ext>
            </a:extLst>
          </p:cNvPr>
          <p:cNvSpPr txBox="1"/>
          <p:nvPr/>
        </p:nvSpPr>
        <p:spPr>
          <a:xfrm>
            <a:off x="155545" y="427181"/>
            <a:ext cx="30758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60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R Study #2</a:t>
            </a:r>
            <a:endParaRPr kumimoji="1" lang="ko-KR" altLang="en-US" sz="1600">
              <a:solidFill>
                <a:schemeClr val="bg1">
                  <a:lumMod val="50000"/>
                </a:schemeClr>
              </a:solidFill>
              <a:latin typeface="Arial Nova Light" panose="020B03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2302FD65-C47A-414F-8EFD-10E6FB264F3E}"/>
              </a:ext>
            </a:extLst>
          </p:cNvPr>
          <p:cNvSpPr txBox="1"/>
          <p:nvPr/>
        </p:nvSpPr>
        <p:spPr>
          <a:xfrm>
            <a:off x="2849357" y="1654176"/>
            <a:ext cx="57796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>
                <a:solidFill>
                  <a:srgbClr val="3FB079"/>
                </a:solidFill>
                <a:latin typeface="Arial Nova Light" panose="020B0304020202020204" pitchFamily="34" charset="0"/>
                <a:ea typeface="Arial" charset="0"/>
                <a:cs typeface="Arial" charset="0"/>
              </a:rPr>
              <a:t>Modern Statistics for Biology</a:t>
            </a:r>
          </a:p>
          <a:p>
            <a:pPr algn="ctr"/>
            <a:r>
              <a:rPr kumimoji="1" lang="en-US" altLang="ko-KR" sz="2200">
                <a:solidFill>
                  <a:srgbClr val="3FB079"/>
                </a:solidFill>
                <a:latin typeface="Arial Nova Light" panose="020B0304020202020204" pitchFamily="34" charset="0"/>
                <a:ea typeface="Arial" charset="0"/>
                <a:cs typeface="Arial" charset="0"/>
              </a:rPr>
              <a:t>Chapter 2. Statistical Modeling</a:t>
            </a:r>
          </a:p>
        </p:txBody>
      </p:sp>
      <p:sp>
        <p:nvSpPr>
          <p:cNvPr id="8" name="텍스트 상자 5">
            <a:extLst>
              <a:ext uri="{FF2B5EF4-FFF2-40B4-BE49-F238E27FC236}">
                <a16:creationId xmlns:a16="http://schemas.microsoft.com/office/drawing/2014/main" id="{82D4C819-14FA-824A-9A12-6DB1FE0415DF}"/>
              </a:ext>
            </a:extLst>
          </p:cNvPr>
          <p:cNvSpPr txBox="1"/>
          <p:nvPr/>
        </p:nvSpPr>
        <p:spPr>
          <a:xfrm>
            <a:off x="3515150" y="4626824"/>
            <a:ext cx="444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charset="0"/>
              </a:rPr>
              <a:t>Hyun Woo Kim</a:t>
            </a:r>
            <a:endParaRPr kumimoji="1" lang="ko-KR" altLang="en-US">
              <a:solidFill>
                <a:schemeClr val="bg1">
                  <a:lumMod val="50000"/>
                </a:schemeClr>
              </a:solidFill>
              <a:latin typeface="Arial Nova Light" panose="020B03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텍스트 상자 3">
            <a:extLst>
              <a:ext uri="{FF2B5EF4-FFF2-40B4-BE49-F238E27FC236}">
                <a16:creationId xmlns:a16="http://schemas.microsoft.com/office/drawing/2014/main" id="{04A238F9-3E8D-66E1-DD88-7D2982504653}"/>
              </a:ext>
            </a:extLst>
          </p:cNvPr>
          <p:cNvSpPr txBox="1"/>
          <p:nvPr/>
        </p:nvSpPr>
        <p:spPr>
          <a:xfrm>
            <a:off x="1865218" y="535230"/>
            <a:ext cx="30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 2023</a:t>
            </a:r>
            <a:r>
              <a:rPr kumimoji="1" lang="ko-KR" altLang="en-US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年 </a:t>
            </a:r>
            <a:r>
              <a:rPr kumimoji="1" lang="en-US" altLang="ko-KR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7</a:t>
            </a:r>
            <a:r>
              <a:rPr kumimoji="1" lang="ko-KR" altLang="en-US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月 </a:t>
            </a:r>
            <a:r>
              <a:rPr kumimoji="1" lang="en-US" altLang="ko-KR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18</a:t>
            </a:r>
            <a:r>
              <a:rPr kumimoji="1" lang="ko-KR" altLang="en-US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Arial" charset="0"/>
                <a:cs typeface="Arial" panose="020B0604020202020204" pitchFamily="34" charset="0"/>
              </a:rPr>
              <a:t>日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339D64-B55C-6846-63D4-864768BA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1" y="1482675"/>
            <a:ext cx="2812946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3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χ</a:t>
            </a:r>
            <a:r>
              <a:rPr lang="en-US" altLang="ko-KR" sz="24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</a:t>
            </a:r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distribution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2.6.1 QQ plots and chi-squared test for goodnes-of-fit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 visual tool to compare two distributions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033C1-995A-C732-CC4B-9879EE2D16FB}"/>
              </a:ext>
            </a:extLst>
          </p:cNvPr>
          <p:cNvSpPr txBox="1"/>
          <p:nvPr/>
        </p:nvSpPr>
        <p:spPr>
          <a:xfrm>
            <a:off x="561958" y="1888713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plotting simultation stat quantile with an theoretical null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8194D-5C4B-AA6D-F2F0-16BB322A0740}"/>
              </a:ext>
            </a:extLst>
          </p:cNvPr>
          <p:cNvSpPr txBox="1"/>
          <p:nvPr/>
        </p:nvSpPr>
        <p:spPr>
          <a:xfrm>
            <a:off x="561958" y="2260672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The theoretical distribution simulstat is called the chi-squared distribution with df= 30 (=10*(4-1))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E9BD36-7493-A759-4714-1D8F50385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766" y="2688723"/>
            <a:ext cx="2561323" cy="264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D412F-2132-4793-7521-571FD7E68FA4}"/>
              </a:ext>
            </a:extLst>
          </p:cNvPr>
          <p:cNvSpPr txBox="1"/>
          <p:nvPr/>
        </p:nvSpPr>
        <p:spPr>
          <a:xfrm>
            <a:off x="6802584" y="4665114"/>
            <a:ext cx="152726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theoretical null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77F8A-2D4E-CA3A-FAC4-D005B0E3EED6}"/>
              </a:ext>
            </a:extLst>
          </p:cNvPr>
          <p:cNvSpPr txBox="1"/>
          <p:nvPr/>
        </p:nvSpPr>
        <p:spPr>
          <a:xfrm>
            <a:off x="5998813" y="3082637"/>
            <a:ext cx="1132548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simulated under H0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5D33E01-119A-EB21-8CF7-52E482AEE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2808907"/>
            <a:ext cx="4248816" cy="39039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3BF7A-30BF-79FF-C990-EC338FBC1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" y="3957471"/>
            <a:ext cx="2007615" cy="3385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65C630-99F0-0F15-4A47-93FE0A1E9491}"/>
              </a:ext>
            </a:extLst>
          </p:cNvPr>
          <p:cNvSpPr txBox="1"/>
          <p:nvPr/>
        </p:nvSpPr>
        <p:spPr>
          <a:xfrm>
            <a:off x="5998813" y="5422881"/>
            <a:ext cx="2328276" cy="21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 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simulstat is well described by X</a:t>
            </a:r>
            <a:r>
              <a:rPr lang="en-US" sz="8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</a:t>
            </a:r>
            <a:r>
              <a:rPr lang="en-US" sz="8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30</a:t>
            </a: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distribution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896BF-E3EA-F2D5-5CD3-11D218DEC265}"/>
              </a:ext>
            </a:extLst>
          </p:cNvPr>
          <p:cNvSpPr txBox="1"/>
          <p:nvPr/>
        </p:nvSpPr>
        <p:spPr>
          <a:xfrm>
            <a:off x="561958" y="3616775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p-value(probability that under H0, we observe a value as high as S1=70.1)</a:t>
            </a:r>
          </a:p>
        </p:txBody>
      </p:sp>
      <p:pic>
        <p:nvPicPr>
          <p:cNvPr id="6148" name="Picture 4" descr="Toward sustainable insights, or why polygamy is bad for you | the ...">
            <a:extLst>
              <a:ext uri="{FF2B5EF4-FFF2-40B4-BE49-F238E27FC236}">
                <a16:creationId xmlns:a16="http://schemas.microsoft.com/office/drawing/2014/main" id="{948E9CE0-76EE-B5CF-AA7E-06A1092F9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9"/>
          <a:stretch/>
        </p:blipFill>
        <p:spPr bwMode="auto">
          <a:xfrm>
            <a:off x="2833027" y="3896210"/>
            <a:ext cx="2257825" cy="11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2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Chargaff’s Rule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2.7. Chargaff’s tetranucleotide hypothesis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whether the nucleotides occurred at equal frquencies based on molecular mass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77F8A-2D4E-CA3A-FAC4-D005B0E3EED6}"/>
              </a:ext>
            </a:extLst>
          </p:cNvPr>
          <p:cNvSpPr txBox="1"/>
          <p:nvPr/>
        </p:nvSpPr>
        <p:spPr>
          <a:xfrm>
            <a:off x="6110487" y="6251707"/>
            <a:ext cx="251653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macroevolution.net/erwin-chargaff.html</a:t>
            </a:r>
          </a:p>
        </p:txBody>
      </p:sp>
      <p:pic>
        <p:nvPicPr>
          <p:cNvPr id="2052" name="Picture 4" descr="Erwin Chargaff - Biography - Famous Biologists">
            <a:extLst>
              <a:ext uri="{FF2B5EF4-FFF2-40B4-BE49-F238E27FC236}">
                <a16:creationId xmlns:a16="http://schemas.microsoft.com/office/drawing/2014/main" id="{68CA21EE-90B0-6C06-D6B0-74C91601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28" y="1813966"/>
            <a:ext cx="1765214" cy="26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798B8-7DEC-83F3-1AE4-F090A7A29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51" y="2405190"/>
            <a:ext cx="2452216" cy="1631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D49400-F429-0527-0AD9-7EF25CF82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228" y="2217458"/>
            <a:ext cx="3673554" cy="25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Chargaff’s Rule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2.7. Chargaff’s tetranucleotide hypothesis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88425-3662-43FD-1627-1C96C57B0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58" y="1736320"/>
            <a:ext cx="20955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A09FA-78BC-09C6-C9FC-1F19A7434F6A}"/>
              </a:ext>
            </a:extLst>
          </p:cNvPr>
          <p:cNvSpPr txBox="1"/>
          <p:nvPr/>
        </p:nvSpPr>
        <p:spPr>
          <a:xfrm>
            <a:off x="561958" y="2238433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 test statistic based on Chargaff’s rule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44958-5515-CB09-215D-15E6564A65F5}"/>
              </a:ext>
            </a:extLst>
          </p:cNvPr>
          <p:cNvSpPr txBox="1"/>
          <p:nvPr/>
        </p:nvSpPr>
        <p:spPr>
          <a:xfrm>
            <a:off x="561958" y="2699003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H0 : no relationship b/w A-T, G-C</a:t>
            </a:r>
            <a:endParaRPr lang="en-KR" sz="1200" i="1" u="sng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0F3C5-9691-8413-27D7-46176B1BC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58" y="3353300"/>
            <a:ext cx="4303305" cy="1658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38550-9E57-1D0E-F5B4-961F54A88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24" y="5060026"/>
            <a:ext cx="2955636" cy="981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EEAE5-D7BC-D17D-53BC-0C17F79426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363" y="3137386"/>
            <a:ext cx="4040909" cy="28863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D3A8F-CE96-9DA5-C400-F3547BEBF058}"/>
              </a:ext>
            </a:extLst>
          </p:cNvPr>
          <p:cNvSpPr txBox="1"/>
          <p:nvPr/>
        </p:nvSpPr>
        <p:spPr>
          <a:xfrm>
            <a:off x="561958" y="6119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-&gt; H0 reject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4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Chargaff’s Rule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2.7.1 Two cagegorical variables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eye &amp; hair color combination to make a contingency table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D3A8F-CE96-9DA5-C400-F3547BEBF058}"/>
              </a:ext>
            </a:extLst>
          </p:cNvPr>
          <p:cNvSpPr txBox="1"/>
          <p:nvPr/>
        </p:nvSpPr>
        <p:spPr>
          <a:xfrm>
            <a:off x="561958" y="6119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-&gt; H0 reject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ABD3C-51F6-5C70-2210-886483771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64" y="1917700"/>
            <a:ext cx="2959100" cy="151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68823-6787-8639-E08A-F4144E279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1878149"/>
            <a:ext cx="1917700" cy="86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1D329-A3DA-3D2E-038A-49EDB56F63C4}"/>
              </a:ext>
            </a:extLst>
          </p:cNvPr>
          <p:cNvSpPr txBox="1"/>
          <p:nvPr/>
        </p:nvSpPr>
        <p:spPr>
          <a:xfrm>
            <a:off x="561958" y="356207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relationship b/w sex &amp; red-green color blindness?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4593A-2FB5-84A5-F1E0-2DF7386449DC}"/>
              </a:ext>
            </a:extLst>
          </p:cNvPr>
          <p:cNvSpPr txBox="1"/>
          <p:nvPr/>
        </p:nvSpPr>
        <p:spPr>
          <a:xfrm>
            <a:off x="561958" y="3933137"/>
            <a:ext cx="797169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H0 with 2 independent  binomial models : 1 for sex, 1 for color blindness -&gt; multinomial probability to test for obs vs exp count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597EE-447D-33A7-F74A-1A2FCD870EE2}"/>
              </a:ext>
            </a:extLst>
          </p:cNvPr>
          <p:cNvSpPr txBox="1"/>
          <p:nvPr/>
        </p:nvSpPr>
        <p:spPr>
          <a:xfrm>
            <a:off x="561958" y="4449971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fractions of color-blindness among women and men were the same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C4EFB-BEE0-5D3C-690C-5C8EE3039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56" y="4801980"/>
            <a:ext cx="6375400" cy="1358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F407F-E526-0695-58A1-588DF7739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363" y="2851628"/>
            <a:ext cx="223981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multinomial testing on HWE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2.7.2 A special multinomial : HWE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Hardy-Weinberg equilibrium(HWE)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D3A8F-CE96-9DA5-C400-F3547BEBF058}"/>
              </a:ext>
            </a:extLst>
          </p:cNvPr>
          <p:cNvSpPr txBox="1"/>
          <p:nvPr/>
        </p:nvSpPr>
        <p:spPr>
          <a:xfrm>
            <a:off x="4703732" y="3537960"/>
            <a:ext cx="4209628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Mourant data : genotype frequency data of blood group allele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1D329-A3DA-3D2E-038A-49EDB56F63C4}"/>
              </a:ext>
            </a:extLst>
          </p:cNvPr>
          <p:cNvSpPr txBox="1"/>
          <p:nvPr/>
        </p:nvSpPr>
        <p:spPr>
          <a:xfrm>
            <a:off x="561958" y="2104337"/>
            <a:ext cx="797169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the relationship b/w p and q,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if there is independence of the frequency of both alleles in a genotype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597EE-447D-33A7-F74A-1A2FCD870EE2}"/>
              </a:ext>
            </a:extLst>
          </p:cNvPr>
          <p:cNvSpPr txBox="1"/>
          <p:nvPr/>
        </p:nvSpPr>
        <p:spPr>
          <a:xfrm>
            <a:off x="561958" y="4688507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 that maximizes the log-likelihood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A445F-9DBE-165F-E128-1C641164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406" y="1168557"/>
            <a:ext cx="2456950" cy="120566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A6BD6CD-BF74-DA46-D95E-DD95D5C9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01" y="1308993"/>
            <a:ext cx="2523424" cy="20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822B1-5CBF-8C5D-5A68-E531AEFA3411}"/>
              </a:ext>
            </a:extLst>
          </p:cNvPr>
          <p:cNvSpPr txBox="1"/>
          <p:nvPr/>
        </p:nvSpPr>
        <p:spPr>
          <a:xfrm>
            <a:off x="6110487" y="6251707"/>
            <a:ext cx="251653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en.wikipedia.org/wiki/Hardy–Weinberg_principle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BB7A2-98BD-C323-C552-EC3B5D79BA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826"/>
          <a:stretch/>
        </p:blipFill>
        <p:spPr>
          <a:xfrm>
            <a:off x="613656" y="2677669"/>
            <a:ext cx="2959835" cy="291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5E43A-B44F-EBE3-EC32-2A5E7C156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58" y="3074653"/>
            <a:ext cx="5371976" cy="543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724DA9-0009-8D7B-A64D-A582C4BD6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56" y="3760489"/>
            <a:ext cx="3893967" cy="367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54C825-F2F9-90F5-7BF3-034B1547D7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486" y="4104983"/>
            <a:ext cx="1658347" cy="57727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13C02C-D8E2-E7C4-E6DB-E1261A3D54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363" y="3837979"/>
            <a:ext cx="3654646" cy="84004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888B4EC-A788-CC19-27BA-11E83F20FB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958" y="4952467"/>
            <a:ext cx="3900714" cy="142429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A7EB78E-1FE0-20E2-3CA6-118AAE625B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6528" y="4657009"/>
            <a:ext cx="1749417" cy="18059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10E986D-8FA0-2176-7AA0-4326C66127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5945" y="5870293"/>
            <a:ext cx="995935" cy="3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Chargaff’s Rule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2.7.2 A special multinomial : HWE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Hardy-Weinberg equilibrium(HWE)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597EE-447D-33A7-F74A-1A2FCD870EE2}"/>
              </a:ext>
            </a:extLst>
          </p:cNvPr>
          <p:cNvSpPr txBox="1"/>
          <p:nvPr/>
        </p:nvSpPr>
        <p:spPr>
          <a:xfrm>
            <a:off x="561959" y="3045695"/>
            <a:ext cx="2401266" cy="27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phat = (188*2 + 296) / (580*2)</a:t>
            </a:r>
            <a:endParaRPr lang="en-KR" sz="1200">
              <a:solidFill>
                <a:schemeClr val="bg2">
                  <a:lumMod val="90000"/>
                </a:schemeClr>
              </a:solidFill>
              <a:latin typeface="Arial Nova Light" panose="020B03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B535D6D-FE96-5760-3E60-0677BA834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558" y="1949147"/>
            <a:ext cx="4131698" cy="10605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B2E9399-6180-4BDF-CD3C-8E420CC7C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04" y="1997825"/>
            <a:ext cx="2401265" cy="74006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9556A65-B53B-C7BD-DA97-CBB70534A3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168"/>
          <a:stretch/>
        </p:blipFill>
        <p:spPr>
          <a:xfrm>
            <a:off x="613656" y="2871935"/>
            <a:ext cx="2745789" cy="13778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70A2E84-71C1-B4B7-EBAA-73AAB78C4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904" y="3458377"/>
            <a:ext cx="3423241" cy="104710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501F4FB-0B5E-4D5D-F05C-9AC306CF8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904" y="4701756"/>
            <a:ext cx="4073138" cy="76127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561F963-F93A-9F2E-BDC9-0A03C8C379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363" y="3257324"/>
            <a:ext cx="2817455" cy="2908461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7A42F81-78A4-B871-F382-920CADABD5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5772" y="3185284"/>
            <a:ext cx="1749417" cy="1805925"/>
          </a:xfrm>
          <a:prstGeom prst="rect">
            <a:avLst/>
          </a:prstGeom>
        </p:spPr>
      </p:pic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C174FD89-7E78-D0D9-7C6C-B7B7DA0FB993}"/>
              </a:ext>
            </a:extLst>
          </p:cNvPr>
          <p:cNvCxnSpPr>
            <a:cxnSpLocks/>
          </p:cNvCxnSpPr>
          <p:nvPr/>
        </p:nvCxnSpPr>
        <p:spPr>
          <a:xfrm flipH="1" flipV="1">
            <a:off x="5928102" y="4819973"/>
            <a:ext cx="412988" cy="1079138"/>
          </a:xfrm>
          <a:prstGeom prst="straightConnector1">
            <a:avLst/>
          </a:prstGeom>
          <a:ln>
            <a:solidFill>
              <a:srgbClr val="FF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5CE9129-00C1-EDA2-9E82-DE8AE388A6D0}"/>
              </a:ext>
            </a:extLst>
          </p:cNvPr>
          <p:cNvSpPr txBox="1"/>
          <p:nvPr/>
        </p:nvSpPr>
        <p:spPr>
          <a:xfrm>
            <a:off x="6015631" y="5875203"/>
            <a:ext cx="529848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rgbClr val="FF9898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HWE</a:t>
            </a: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AA1C7805-2214-0BD2-DC58-8E1543C5A2FE}"/>
              </a:ext>
            </a:extLst>
          </p:cNvPr>
          <p:cNvCxnSpPr>
            <a:cxnSpLocks/>
          </p:cNvCxnSpPr>
          <p:nvPr/>
        </p:nvCxnSpPr>
        <p:spPr>
          <a:xfrm flipH="1" flipV="1">
            <a:off x="6613902" y="4819730"/>
            <a:ext cx="432526" cy="1079381"/>
          </a:xfrm>
          <a:prstGeom prst="straightConnector1">
            <a:avLst/>
          </a:prstGeom>
          <a:ln>
            <a:solidFill>
              <a:srgbClr val="DBAB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5CC735D-2867-E9F6-BD85-00D473380427}"/>
              </a:ext>
            </a:extLst>
          </p:cNvPr>
          <p:cNvSpPr txBox="1"/>
          <p:nvPr/>
        </p:nvSpPr>
        <p:spPr>
          <a:xfrm>
            <a:off x="6577464" y="5852563"/>
            <a:ext cx="1009811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rgbClr val="DBABFA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acceptance region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971E3E-4473-4C1D-C53C-12D06CE87CEF}"/>
              </a:ext>
            </a:extLst>
          </p:cNvPr>
          <p:cNvSpPr txBox="1"/>
          <p:nvPr/>
        </p:nvSpPr>
        <p:spPr>
          <a:xfrm>
            <a:off x="4531139" y="3671335"/>
            <a:ext cx="174941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barycenter of 3 frequencies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E04F8D22-DEEF-160F-2C6F-DA1CD60122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0005" y="6009175"/>
            <a:ext cx="944760" cy="2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Chargaff’s Rule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2.7.3 Concatenating several multinomials : sequence motifs &amp; logos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kozak motif – position weight matrix(PWM) | position-specific scoring matrix(PSSM) for multinomial probability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AF0B9E-BFB0-0619-D4C6-46FF345B8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131274"/>
            <a:ext cx="3582215" cy="9526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E4B7E92-051F-809F-BBEC-7EC0C857F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0" y="3238473"/>
            <a:ext cx="2953162" cy="38105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A94859A-7C0D-377E-32D3-1BBB9B79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0" y="1784243"/>
            <a:ext cx="290846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125F3-915B-C514-1F71-22011BB18185}"/>
              </a:ext>
            </a:extLst>
          </p:cNvPr>
          <p:cNvSpPr txBox="1"/>
          <p:nvPr/>
        </p:nvSpPr>
        <p:spPr>
          <a:xfrm>
            <a:off x="561958" y="4492424"/>
            <a:ext cx="7971697" cy="4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With multiple categorical variables, each variables are rarely independent(sex &amp; colorblindness, hair &amp; eye color etc.)</a:t>
            </a:r>
          </a:p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let’s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see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dependencies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b/w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categorical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variables along a sequence of categorical varialbe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Modeling sequencial dependencies : Markov chains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2.8 Dependency on categorical variables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When predicting tomorrow’s weather, it will most likely be the same as today’s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125F3-915B-C514-1F71-22011BB18185}"/>
              </a:ext>
            </a:extLst>
          </p:cNvPr>
          <p:cNvSpPr txBox="1"/>
          <p:nvPr/>
        </p:nvSpPr>
        <p:spPr>
          <a:xfrm>
            <a:off x="561958" y="3151817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DNA sequence with specific succession of patterns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D4FB9-C1D4-0D7D-96D0-5491FBD54593}"/>
              </a:ext>
            </a:extLst>
          </p:cNvPr>
          <p:cNvSpPr txBox="1"/>
          <p:nvPr/>
        </p:nvSpPr>
        <p:spPr>
          <a:xfrm>
            <a:off x="561958" y="2485393"/>
            <a:ext cx="7971697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an example of Markov assumption : the prediction of tomorrow’s weather only depends on the state of today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-&gt; the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process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has finite memory, and prediction only need to look back for a finite amount of time</a:t>
            </a:r>
            <a:endParaRPr lang="en-KR" sz="1200">
              <a:solidFill>
                <a:schemeClr val="bg2">
                  <a:lumMod val="90000"/>
                </a:schemeClr>
              </a:solidFill>
              <a:latin typeface="Arial Nova Light" panose="020B03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B1227B4-8709-27AC-0785-E725C7533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4" y="3500001"/>
            <a:ext cx="1489572" cy="3637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82810D9-5F3D-AB30-88BB-C6A5C0BBA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43" y="3828979"/>
            <a:ext cx="3353897" cy="37790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5D772F5-C850-CA56-1977-01D75AD2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07" y="3539605"/>
            <a:ext cx="2746991" cy="2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F8F78B3-50A7-ED9A-0E00-65AB181D9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30" y="4276498"/>
            <a:ext cx="4506232" cy="4033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89FAAC9-A724-5C4D-F29A-C6BA7077D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630" y="4872429"/>
            <a:ext cx="3420819" cy="7188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B5FC10-985B-F46E-1AC6-C09B278BCCD2}"/>
              </a:ext>
            </a:extLst>
          </p:cNvPr>
          <p:cNvSpPr txBox="1"/>
          <p:nvPr/>
        </p:nvSpPr>
        <p:spPr>
          <a:xfrm>
            <a:off x="561958" y="1973948"/>
            <a:ext cx="7971697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 Markov chain or Markov process is a stochastic model describing a sequence of possible events in which the 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probability of each event depends only on the state attained in the previous event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7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Bayesian thinking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2.9.1 Haplotype frequencies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Using probabilistic models to express our prior knowledge about the parameters, and use the current data to update it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D4FB9-C1D4-0D7D-96D0-5491FBD54593}"/>
              </a:ext>
            </a:extLst>
          </p:cNvPr>
          <p:cNvSpPr txBox="1"/>
          <p:nvPr/>
        </p:nvSpPr>
        <p:spPr>
          <a:xfrm>
            <a:off x="561958" y="1857712"/>
            <a:ext cx="7971697" cy="27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Bayesian paradigm : prior and posterior distributions to model our knowledge before &amp; after collecting data</a:t>
            </a:r>
            <a:endParaRPr lang="en-KR" sz="1200">
              <a:solidFill>
                <a:schemeClr val="bg2">
                  <a:lumMod val="90000"/>
                </a:schemeClr>
              </a:solidFill>
              <a:latin typeface="Arial Nova Light" panose="020B03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6D912-3760-9B8A-A3CD-709760DAEA36}"/>
              </a:ext>
            </a:extLst>
          </p:cNvPr>
          <p:cNvSpPr txBox="1"/>
          <p:nvPr/>
        </p:nvSpPr>
        <p:spPr>
          <a:xfrm>
            <a:off x="561958" y="3841503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e.g. linked variants on the Y chromosome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25999E-0FA2-25C9-8755-7AB7B7E5C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04" y="4113376"/>
            <a:ext cx="4394921" cy="1502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EC826-F0BA-3C7F-6FD4-84BFD6399B35}"/>
              </a:ext>
            </a:extLst>
          </p:cNvPr>
          <p:cNvSpPr txBox="1"/>
          <p:nvPr/>
        </p:nvSpPr>
        <p:spPr>
          <a:xfrm>
            <a:off x="527024" y="5310526"/>
            <a:ext cx="2847185" cy="41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STR number is highly variable across individuals -&gt; used as genetic signature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4A71F40-C139-3E88-98A3-312E3591F0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38"/>
          <a:stretch/>
        </p:blipFill>
        <p:spPr>
          <a:xfrm>
            <a:off x="5113559" y="4173837"/>
            <a:ext cx="3305359" cy="99887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EBD65D3-8009-7D30-84C3-8F4E38C6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63" y="2285080"/>
            <a:ext cx="2473161" cy="18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1F4F95-61FC-3E15-3D32-DBE11E21A09E}"/>
              </a:ext>
            </a:extLst>
          </p:cNvPr>
          <p:cNvSpPr txBox="1"/>
          <p:nvPr/>
        </p:nvSpPr>
        <p:spPr>
          <a:xfrm>
            <a:off x="561958" y="5825279"/>
            <a:ext cx="7971697" cy="48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 find the underlying proportion p of a particular haplotype in a population, H1 n=40 among 300 .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We can apply Bayesian paradigm for the binomial distribution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Bayesian Thinking for Non Math People - Sia Mohajer">
            <a:extLst>
              <a:ext uri="{FF2B5EF4-FFF2-40B4-BE49-F238E27FC236}">
                <a16:creationId xmlns:a16="http://schemas.microsoft.com/office/drawing/2014/main" id="{DF4AAA96-4262-EB53-1E3C-78AA05FC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5" y="2155367"/>
            <a:ext cx="2277994" cy="16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6B5F60-7374-020A-C75E-662B3FC95673}"/>
              </a:ext>
            </a:extLst>
          </p:cNvPr>
          <p:cNvSpPr txBox="1"/>
          <p:nvPr/>
        </p:nvSpPr>
        <p:spPr>
          <a:xfrm>
            <a:off x="6110487" y="6251707"/>
            <a:ext cx="251653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siamohajer.com/bayesian-thinking/</a:t>
            </a:r>
          </a:p>
        </p:txBody>
      </p:sp>
    </p:spTree>
    <p:extLst>
      <p:ext uri="{BB962C8B-B14F-4D97-AF65-F5344CB8AC3E}">
        <p14:creationId xmlns:p14="http://schemas.microsoft.com/office/powerpoint/2010/main" val="158669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Bayesian thinking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2.9.3 Simulation study of a Bayesian paradigm for the binomial distribution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instead of a fixed p=40/300, the Bayesian approach allows us to see it as a draw from a statistical distribution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D4FB9-C1D4-0D7D-96D0-5491FBD54593}"/>
              </a:ext>
            </a:extLst>
          </p:cNvPr>
          <p:cNvSpPr txBox="1"/>
          <p:nvPr/>
        </p:nvSpPr>
        <p:spPr>
          <a:xfrm>
            <a:off x="561958" y="1857712"/>
            <a:ext cx="7971697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>
                <a:solidFill>
                  <a:srgbClr val="6C6C6C"/>
                </a:solidFill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p as a parameter of proportion which is [0,1] -&gt; p following a Beta disribution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F4F95-61FC-3E15-3D32-DBE11E21A09E}"/>
              </a:ext>
            </a:extLst>
          </p:cNvPr>
          <p:cNvSpPr txBox="1"/>
          <p:nvPr/>
        </p:nvSpPr>
        <p:spPr>
          <a:xfrm>
            <a:off x="609203" y="3499323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with various ps -&gt; marginal distribution of Y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100B72-F17D-53C8-94F4-FCE812324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04" y="2161758"/>
            <a:ext cx="3914455" cy="68416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696E2AD-4F72-FA79-9EBA-B7C99AD09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2947453"/>
            <a:ext cx="4353768" cy="55111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57877D6-3E04-0326-7BE9-D7D9D396F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4563" y="2296720"/>
            <a:ext cx="2328475" cy="240368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23203B7-92A7-3451-5E35-292E9E8BC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24" y="3872600"/>
            <a:ext cx="4275039" cy="6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342F3-D487-4A4F-8D9B-F92E158A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BA80FE-19E9-574D-A8E0-5B9701053E38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AAECB-D596-0C49-8C2A-7AE299F2ACC6}"/>
              </a:ext>
            </a:extLst>
          </p:cNvPr>
          <p:cNvSpPr txBox="1"/>
          <p:nvPr/>
        </p:nvSpPr>
        <p:spPr>
          <a:xfrm>
            <a:off x="4780902" y="6139304"/>
            <a:ext cx="415428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textbook.visang.com</a:t>
            </a:r>
            <a:endParaRPr lang="en-KR" sz="8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731A810-5E52-E5CB-BF56-34CCBB98F2B1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FDDB88-3317-1572-BD47-77B3F6BE63B0}"/>
              </a:ext>
            </a:extLst>
          </p:cNvPr>
          <p:cNvGrpSpPr/>
          <p:nvPr/>
        </p:nvGrpSpPr>
        <p:grpSpPr>
          <a:xfrm>
            <a:off x="240894" y="834250"/>
            <a:ext cx="8694295" cy="253274"/>
            <a:chOff x="224852" y="834250"/>
            <a:chExt cx="8694295" cy="2532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D7F8EB-EAAF-9931-51E1-0159788979CA}"/>
                </a:ext>
              </a:extLst>
            </p:cNvPr>
            <p:cNvSpPr/>
            <p:nvPr/>
          </p:nvSpPr>
          <p:spPr>
            <a:xfrm>
              <a:off x="778547" y="834250"/>
              <a:ext cx="1874710" cy="25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000">
                  <a:solidFill>
                    <a:srgbClr val="9BDCF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introduction &amp; justification </a:t>
              </a:r>
              <a:endParaRPr lang="en-KR" sz="1000">
                <a:solidFill>
                  <a:srgbClr val="9BDCF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직선 연결선 17">
              <a:extLst>
                <a:ext uri="{FF2B5EF4-FFF2-40B4-BE49-F238E27FC236}">
                  <a16:creationId xmlns:a16="http://schemas.microsoft.com/office/drawing/2014/main" id="{F6C3AF96-0B72-48BC-B646-739B2A95EDEF}"/>
                </a:ext>
              </a:extLst>
            </p:cNvPr>
            <p:cNvCxnSpPr>
              <a:cxnSpLocks/>
            </p:cNvCxnSpPr>
            <p:nvPr/>
          </p:nvCxnSpPr>
          <p:spPr>
            <a:xfrm>
              <a:off x="2488367" y="958889"/>
              <a:ext cx="6430780" cy="0"/>
            </a:xfrm>
            <a:prstGeom prst="line">
              <a:avLst/>
            </a:prstGeom>
            <a:ln w="38100" cap="rnd">
              <a:solidFill>
                <a:srgbClr val="C9E4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17">
              <a:extLst>
                <a:ext uri="{FF2B5EF4-FFF2-40B4-BE49-F238E27FC236}">
                  <a16:creationId xmlns:a16="http://schemas.microsoft.com/office/drawing/2014/main" id="{527104C1-F297-E5CC-7DA1-E57EFBD47867}"/>
                </a:ext>
              </a:extLst>
            </p:cNvPr>
            <p:cNvCxnSpPr>
              <a:cxnSpLocks/>
            </p:cNvCxnSpPr>
            <p:nvPr/>
          </p:nvCxnSpPr>
          <p:spPr>
            <a:xfrm>
              <a:off x="224852" y="958889"/>
              <a:ext cx="542861" cy="0"/>
            </a:xfrm>
            <a:prstGeom prst="line">
              <a:avLst/>
            </a:prstGeom>
            <a:ln w="38100" cap="rnd">
              <a:solidFill>
                <a:srgbClr val="B496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DC92AA-C54B-B566-DE06-78FE6D027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937" y="915283"/>
              <a:ext cx="86400" cy="86400"/>
            </a:xfrm>
            <a:prstGeom prst="ellipse">
              <a:avLst/>
            </a:prstGeom>
            <a:solidFill>
              <a:srgbClr val="9BDCF0"/>
            </a:solidFill>
            <a:ln>
              <a:solidFill>
                <a:srgbClr val="9B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pic>
        <p:nvPicPr>
          <p:cNvPr id="6" name="Graphic 5" descr="Crawl with solid fill">
            <a:extLst>
              <a:ext uri="{FF2B5EF4-FFF2-40B4-BE49-F238E27FC236}">
                <a16:creationId xmlns:a16="http://schemas.microsoft.com/office/drawing/2014/main" id="{66018374-CB03-3821-CF38-5057D773C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958" y="717670"/>
            <a:ext cx="264869" cy="264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A19D90-3105-768E-1404-8A13D7BBF1AB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What will we learn in chapter 2?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914752-B26D-F7B7-EDE3-FEAF4FCA3D05}"/>
              </a:ext>
            </a:extLst>
          </p:cNvPr>
          <p:cNvSpPr txBox="1"/>
          <p:nvPr/>
        </p:nvSpPr>
        <p:spPr>
          <a:xfrm>
            <a:off x="527024" y="1679484"/>
            <a:ext cx="8006631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-Probability vs Statistics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58164-51AE-88EB-C44B-83CEF1EF7546}"/>
              </a:ext>
            </a:extLst>
          </p:cNvPr>
          <p:cNvSpPr txBox="1"/>
          <p:nvPr/>
        </p:nvSpPr>
        <p:spPr>
          <a:xfrm>
            <a:off x="527024" y="2128935"/>
            <a:ext cx="8006631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-Maximum likelihood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C7F75-E67D-4C5A-6157-BA57DBC7249B}"/>
              </a:ext>
            </a:extLst>
          </p:cNvPr>
          <p:cNvSpPr txBox="1"/>
          <p:nvPr/>
        </p:nvSpPr>
        <p:spPr>
          <a:xfrm>
            <a:off x="527024" y="2578386"/>
            <a:ext cx="8006631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-Bayesian inference when we have prior information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FC556-8EC4-5326-7712-7395357D130F}"/>
              </a:ext>
            </a:extLst>
          </p:cNvPr>
          <p:cNvSpPr txBox="1"/>
          <p:nvPr/>
        </p:nvSpPr>
        <p:spPr>
          <a:xfrm>
            <a:off x="527024" y="3027836"/>
            <a:ext cx="8006631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-Markov chain on dependent data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Bayesian thinking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2.9.4&amp;5 </a:t>
            </a:r>
            <a:r>
              <a:rPr lang="en-US" altLang="ko-KR" sz="1600" i="1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</a:t>
            </a:r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 such that Y = 40; the posterior distribution is also a Beta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 posterior distribution of p on the outcome where Y = 40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F4F95-61FC-3E15-3D32-DBE11E21A09E}"/>
              </a:ext>
            </a:extLst>
          </p:cNvPr>
          <p:cNvSpPr txBox="1"/>
          <p:nvPr/>
        </p:nvSpPr>
        <p:spPr>
          <a:xfrm>
            <a:off x="609203" y="3576813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theoretical posterior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8E232A-5B9A-A998-9E5A-46A31331D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246079"/>
            <a:ext cx="4294364" cy="4723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B7F9FE1-8D47-F0E1-2B77-FB360BF57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582" y="1617353"/>
            <a:ext cx="2328475" cy="24036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FA5C507-12FC-8175-C5C9-F1CB65C32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55" y="2986260"/>
            <a:ext cx="3952245" cy="52749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7A3206B-AC98-9CB3-62D1-27E0EC131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56" y="3936625"/>
            <a:ext cx="2662505" cy="80161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F29CF84-775D-1E7A-A389-35F633091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62" y="5131862"/>
            <a:ext cx="3235086" cy="30060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2A08FFE-E1A6-8B91-CFCB-B988AB8E2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048" y="4054946"/>
            <a:ext cx="2116795" cy="2185170"/>
          </a:xfrm>
          <a:prstGeom prst="rect">
            <a:avLst/>
          </a:prstGeom>
        </p:spPr>
      </p:pic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D233106-AE45-A66B-7356-602E00E66430}"/>
              </a:ext>
            </a:extLst>
          </p:cNvPr>
          <p:cNvCxnSpPr/>
          <p:nvPr/>
        </p:nvCxnSpPr>
        <p:spPr>
          <a:xfrm>
            <a:off x="3028950" y="3277892"/>
            <a:ext cx="1171091" cy="1022888"/>
          </a:xfrm>
          <a:prstGeom prst="straightConnector1">
            <a:avLst/>
          </a:prstGeom>
          <a:ln>
            <a:solidFill>
              <a:srgbClr val="DBAB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E26F4090-B365-E6B3-5D3F-857ECE55C442}"/>
              </a:ext>
            </a:extLst>
          </p:cNvPr>
          <p:cNvCxnSpPr>
            <a:cxnSpLocks/>
          </p:cNvCxnSpPr>
          <p:nvPr/>
        </p:nvCxnSpPr>
        <p:spPr>
          <a:xfrm>
            <a:off x="3718624" y="3277892"/>
            <a:ext cx="481417" cy="1022888"/>
          </a:xfrm>
          <a:prstGeom prst="straightConnector1">
            <a:avLst/>
          </a:prstGeom>
          <a:ln>
            <a:solidFill>
              <a:srgbClr val="DBAB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BAB5E48-4AE7-D277-20AC-4E2C76C47C8E}"/>
              </a:ext>
            </a:extLst>
          </p:cNvPr>
          <p:cNvSpPr txBox="1"/>
          <p:nvPr/>
        </p:nvSpPr>
        <p:spPr>
          <a:xfrm>
            <a:off x="2342805" y="4289196"/>
            <a:ext cx="284718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prior parameter a = 50, b = 350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B986E278-2D39-70B6-2234-F82753FBD88F}"/>
              </a:ext>
            </a:extLst>
          </p:cNvPr>
          <p:cNvCxnSpPr>
            <a:cxnSpLocks/>
          </p:cNvCxnSpPr>
          <p:nvPr/>
        </p:nvCxnSpPr>
        <p:spPr>
          <a:xfrm>
            <a:off x="3463284" y="3276328"/>
            <a:ext cx="1018145" cy="529055"/>
          </a:xfrm>
          <a:prstGeom prst="straightConnector1">
            <a:avLst/>
          </a:prstGeom>
          <a:ln>
            <a:solidFill>
              <a:srgbClr val="DBAB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401B45C7-806B-73E8-F30A-C6263AA7B1E5}"/>
              </a:ext>
            </a:extLst>
          </p:cNvPr>
          <p:cNvCxnSpPr>
            <a:cxnSpLocks/>
          </p:cNvCxnSpPr>
          <p:nvPr/>
        </p:nvCxnSpPr>
        <p:spPr>
          <a:xfrm>
            <a:off x="4152958" y="3276328"/>
            <a:ext cx="295437" cy="529055"/>
          </a:xfrm>
          <a:prstGeom prst="straightConnector1">
            <a:avLst/>
          </a:prstGeom>
          <a:ln>
            <a:solidFill>
              <a:srgbClr val="DBAB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D5132C8-D5A8-04AA-29A2-A435D8411281}"/>
              </a:ext>
            </a:extLst>
          </p:cNvPr>
          <p:cNvSpPr txBox="1"/>
          <p:nvPr/>
        </p:nvSpPr>
        <p:spPr>
          <a:xfrm>
            <a:off x="2954988" y="3793250"/>
            <a:ext cx="284718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observed success y = 40, failure n-y=300-40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E335E33E-52D9-D5BD-E251-B300FA6EC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395" y="4495425"/>
            <a:ext cx="2064370" cy="34899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A9F1B0C5-26B0-AB14-9167-837838C908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904" y="5882674"/>
            <a:ext cx="1425139" cy="26197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CB4848F-349C-56F9-BBEF-63E64B3ED5A9}"/>
              </a:ext>
            </a:extLst>
          </p:cNvPr>
          <p:cNvSpPr txBox="1"/>
          <p:nvPr/>
        </p:nvSpPr>
        <p:spPr>
          <a:xfrm>
            <a:off x="609203" y="5545098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maximum a posteriori(MAP)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; that maximizes posterior</a:t>
            </a:r>
            <a:endParaRPr lang="en-KR" sz="10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6354BC1F-5614-F594-B71E-43CC629BF8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332" y="5034749"/>
            <a:ext cx="1327349" cy="41642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507BF69C-85E0-4448-1DD9-64F7627ACC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2911" y="5482990"/>
            <a:ext cx="1295467" cy="279134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18FD12F7-2F22-8A4B-A4AA-E077C90C09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4816" y="4973066"/>
            <a:ext cx="1528772" cy="49774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1C9026F1-9270-FE50-D6E0-18E0BA83F9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19692" y="5509268"/>
            <a:ext cx="2195386" cy="871044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F347D939-F2D8-43BF-74E1-68CB1F6F55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413" y="5817031"/>
            <a:ext cx="1756785" cy="39690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9150FD5-5C28-8E55-E0D8-ADDA249E0445}"/>
              </a:ext>
            </a:extLst>
          </p:cNvPr>
          <p:cNvSpPr txBox="1"/>
          <p:nvPr/>
        </p:nvSpPr>
        <p:spPr>
          <a:xfrm>
            <a:off x="6013507" y="1036514"/>
            <a:ext cx="261351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hyeongminlee.github.io/post/bnn002_mle_map/</a:t>
            </a:r>
          </a:p>
        </p:txBody>
      </p:sp>
    </p:spTree>
    <p:extLst>
      <p:ext uri="{BB962C8B-B14F-4D97-AF65-F5344CB8AC3E}">
        <p14:creationId xmlns:p14="http://schemas.microsoft.com/office/powerpoint/2010/main" val="14642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Bayesian thinking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2.9.6 Suppose we had a second series of data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 posterior distribution of p is now a new prior for the second data. Beta(90, 610)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F4F95-61FC-3E15-3D32-DBE11E21A09E}"/>
              </a:ext>
            </a:extLst>
          </p:cNvPr>
          <p:cNvSpPr txBox="1"/>
          <p:nvPr/>
        </p:nvSpPr>
        <p:spPr>
          <a:xfrm>
            <a:off x="609203" y="3166110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MAP on Beta(115, 735) = (115-1)/(115+735-2) ~= 0.134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77D7B2A-4FB0-7AB2-0865-D3A109FD9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93" y="1852871"/>
            <a:ext cx="4294364" cy="110222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A68C435-D77C-6DA0-789D-6E7D09CB4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3871096"/>
            <a:ext cx="3400900" cy="60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DA50C0-BC86-B697-17D2-EDB8A364926F}"/>
              </a:ext>
            </a:extLst>
          </p:cNvPr>
          <p:cNvSpPr txBox="1"/>
          <p:nvPr/>
        </p:nvSpPr>
        <p:spPr>
          <a:xfrm>
            <a:off x="609203" y="3569066"/>
            <a:ext cx="7971697" cy="2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posterior credibility interval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724F7E0-569B-D697-0C80-87A72BFDB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8141" y="3595181"/>
            <a:ext cx="1861965" cy="2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Ocurrence of a nucleotide pattern in a geome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2.10 The Shine-Dalgarno motif on E.coli genome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Exploring the occurrence of shine-dalgarno motif “AGGAGGT”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16D858-ADDA-85D2-4043-47978AAFB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45" y="1855382"/>
            <a:ext cx="7557025" cy="11176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07FC33-C07F-8CE3-D998-BF1CF1315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58" y="3546964"/>
            <a:ext cx="8312728" cy="3029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3DDE5D-BCB0-3283-6DD9-F485BF939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45" y="3109340"/>
            <a:ext cx="2362530" cy="381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8722D3-186E-4338-6124-FB9F3F65AFA9}"/>
              </a:ext>
            </a:extLst>
          </p:cNvPr>
          <p:cNvSpPr txBox="1"/>
          <p:nvPr/>
        </p:nvSpPr>
        <p:spPr>
          <a:xfrm>
            <a:off x="561958" y="4027474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count the pattern occurence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EF4D2A7-B89A-B6A4-A123-62A0790C5C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45" y="4375023"/>
            <a:ext cx="3836298" cy="95907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61FBD17-C146-8B33-2457-3673952D8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45" y="5432535"/>
            <a:ext cx="1359882" cy="551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7F6DE1-4EA9-818F-0DE8-06506C43C81A}"/>
              </a:ext>
            </a:extLst>
          </p:cNvPr>
          <p:cNvSpPr txBox="1"/>
          <p:nvPr/>
        </p:nvSpPr>
        <p:spPr>
          <a:xfrm>
            <a:off x="810512" y="5770298"/>
            <a:ext cx="284718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n(windows) with matching #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E660C09-17EF-B0EE-A51A-F714AA6DD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7668" y="4386072"/>
            <a:ext cx="3435491" cy="87188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CEACBEF-245B-E6A7-05FF-CF375DDB7E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830" y="4375023"/>
            <a:ext cx="8312727" cy="170198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D3796F2-3C24-DA7B-3EE0-538DA728977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625"/>
          <a:stretch/>
        </p:blipFill>
        <p:spPr>
          <a:xfrm>
            <a:off x="596155" y="4375023"/>
            <a:ext cx="8312727" cy="17019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1F99652-8673-7220-86EE-D0EEB687930F}"/>
              </a:ext>
            </a:extLst>
          </p:cNvPr>
          <p:cNvSpPr txBox="1"/>
          <p:nvPr/>
        </p:nvSpPr>
        <p:spPr>
          <a:xfrm>
            <a:off x="561958" y="6127494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-&gt; model for the distribution of gap sized b/w motifs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Ocurrence of a nucleotide pattern in a geome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2.10 The Shine-Dalgarno motif on E.coli genome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we expect gap lengths to follow an exponential distributon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B782337-E3DA-2F9B-6263-FB4ADE131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712" y="2813951"/>
            <a:ext cx="3507655" cy="52052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E730E9-DF40-F1FA-D68D-CBCC8331C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560" y="3393901"/>
            <a:ext cx="3819380" cy="6766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5A2FB8-C7D8-B777-085E-3CB3EECF4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325" y="4035644"/>
            <a:ext cx="1130849" cy="565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0CE7B1-E6E0-F0BD-0F09-D0E1F10D58C1}"/>
              </a:ext>
            </a:extLst>
          </p:cNvPr>
          <p:cNvSpPr txBox="1"/>
          <p:nvPr/>
        </p:nvSpPr>
        <p:spPr>
          <a:xfrm>
            <a:off x="6013507" y="1036514"/>
            <a:ext cx="261351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en.wikipedia.org/wiki/Exponential_distribution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70A8DBB-E546-C749-FC35-14552A20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3" y="2090462"/>
            <a:ext cx="3597640" cy="41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C1513F-DCE9-BAD8-9F71-C728DD9EB5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471" y="2090462"/>
            <a:ext cx="4164232" cy="3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Ocurrence of a nucleotide pattern in a geome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2.10.1 Modeling in the case of dependencies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Since certain nucleotide depend on the surrounding sequence, let make a dependency modeling using Markov chain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CE7B1-E6E0-F0BD-0F09-D0E1F10D58C1}"/>
              </a:ext>
            </a:extLst>
          </p:cNvPr>
          <p:cNvSpPr txBox="1"/>
          <p:nvPr/>
        </p:nvSpPr>
        <p:spPr>
          <a:xfrm>
            <a:off x="6013507" y="1036514"/>
            <a:ext cx="261351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en.wikipedia.org/wiki/Exponential_distribution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6AB89-36AC-6631-96C7-B64B37722F3B}"/>
              </a:ext>
            </a:extLst>
          </p:cNvPr>
          <p:cNvSpPr txBox="1"/>
          <p:nvPr/>
        </p:nvSpPr>
        <p:spPr>
          <a:xfrm>
            <a:off x="561958" y="1935204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CpG islands on human genome chr8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9C9D23-F679-D79F-0CB4-97AA7680B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0" y="2322662"/>
            <a:ext cx="3936500" cy="105927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819F2A7-BC90-0EA7-F819-489903EE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709" y="2315029"/>
            <a:ext cx="3474531" cy="191294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0E39E5-CED5-A807-BDE3-D16F44AF5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10" y="3485024"/>
            <a:ext cx="3890954" cy="102804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2B91715-14F6-AF1B-EAD0-8C2EAFE9B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87" y="4679450"/>
            <a:ext cx="4047112" cy="27978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E24C217-1496-7B90-1061-E24BC2120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363" y="4347955"/>
            <a:ext cx="3170495" cy="193423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E9806E7-B22C-6A80-B37E-99E6BB482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500" y="5132338"/>
            <a:ext cx="3689249" cy="891405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FF23C0C7-D381-D93D-6FC0-75DC9090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52" y="2158826"/>
            <a:ext cx="4258277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Ocurrence of a nucleotide pattern in a geome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2.10.1 Modeling in the case of dependencies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Since certain nucleotide depend on the surrounding sequence, let make a dependency modeling using Markov chain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CE7B1-E6E0-F0BD-0F09-D0E1F10D58C1}"/>
              </a:ext>
            </a:extLst>
          </p:cNvPr>
          <p:cNvSpPr txBox="1"/>
          <p:nvPr/>
        </p:nvSpPr>
        <p:spPr>
          <a:xfrm>
            <a:off x="6013507" y="1036514"/>
            <a:ext cx="261351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en.wikipedia.org/wiki/Exponential_distribution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6AB89-36AC-6631-96C7-B64B37722F3B}"/>
              </a:ext>
            </a:extLst>
          </p:cNvPr>
          <p:cNvSpPr txBox="1"/>
          <p:nvPr/>
        </p:nvSpPr>
        <p:spPr>
          <a:xfrm>
            <a:off x="561958" y="1935204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CpG &amp; non CpG islands coordinates on human genome chr8 stored in CGI/NonCGIview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0AB3E7-A25E-73E5-78C9-A20E7A210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322662"/>
            <a:ext cx="4511229" cy="3306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A09317-82D3-BFB7-2C66-ADC23A735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2812484"/>
            <a:ext cx="4149071" cy="105498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E21596A-39FA-6497-06F9-5CB5A630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04" y="3991751"/>
            <a:ext cx="3534977" cy="3070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17AC564-6641-9CF5-019C-3FC7BC9C4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56" y="4479317"/>
            <a:ext cx="3671681" cy="5797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E93E3FC-550C-B8D8-5B33-30B005B5F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121" y="2981911"/>
            <a:ext cx="2838846" cy="9240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7327B0-8DD3-B1BB-84BE-3AA97D716FFA}"/>
              </a:ext>
            </a:extLst>
          </p:cNvPr>
          <p:cNvSpPr txBox="1"/>
          <p:nvPr/>
        </p:nvSpPr>
        <p:spPr>
          <a:xfrm>
            <a:off x="5005121" y="2714440"/>
            <a:ext cx="204130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transition matrix on CpG islands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EAF68A8-E077-065E-2D9C-ACF81F6063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5121" y="4689415"/>
            <a:ext cx="2838846" cy="8806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9C86055-8806-EFD6-913A-FFB909F203C8}"/>
              </a:ext>
            </a:extLst>
          </p:cNvPr>
          <p:cNvSpPr txBox="1"/>
          <p:nvPr/>
        </p:nvSpPr>
        <p:spPr>
          <a:xfrm>
            <a:off x="5005121" y="4391342"/>
            <a:ext cx="22248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transition matrix on non-CpG islands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B1F3B833-04B9-EA8E-5A50-24E4E64CEE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6942" y="3961048"/>
            <a:ext cx="2243017" cy="31177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01819F0-56C7-3B85-986B-BE65BD316E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6747" y="5653182"/>
            <a:ext cx="2448267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Ocurrence of a nucleotide pattern in a geome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2.10.1 Modeling in the case of dependencies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Given a sequence which we do not know whether it is in CpG island, ask the probability it belongs to CpGi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6AB89-36AC-6631-96C7-B64B37722F3B}"/>
              </a:ext>
            </a:extLst>
          </p:cNvPr>
          <p:cNvSpPr txBox="1"/>
          <p:nvPr/>
        </p:nvSpPr>
        <p:spPr>
          <a:xfrm>
            <a:off x="561958" y="1896459"/>
            <a:ext cx="7971697" cy="28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ㄴ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odds ratio</a:t>
            </a:r>
            <a:endParaRPr lang="en-KR" sz="1200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7327B0-8DD3-B1BB-84BE-3AA97D716FFA}"/>
              </a:ext>
            </a:extLst>
          </p:cNvPr>
          <p:cNvSpPr txBox="1"/>
          <p:nvPr/>
        </p:nvSpPr>
        <p:spPr>
          <a:xfrm>
            <a:off x="383139" y="2784321"/>
            <a:ext cx="204130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the log-likelihood ratio score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8408D4C-29E7-17B3-AB71-66D7F7CFE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293717"/>
            <a:ext cx="3621580" cy="5196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8CFB141-EF0C-C3E1-A495-C971FA5A9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3032530"/>
            <a:ext cx="5046593" cy="123606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3789611-95A7-B6B8-4478-8D30CF07C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92" y="4348028"/>
            <a:ext cx="3697948" cy="34641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61F20C3-424C-9B18-7AFF-9B25B4DEA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2394" y="2293717"/>
            <a:ext cx="2220186" cy="150374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73706E2-FA82-5C22-4BD5-C0496694D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394" y="3874149"/>
            <a:ext cx="1047896" cy="3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342F3-D487-4A4F-8D9B-F92E158A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99EA783-4D5F-3B49-A499-B78E4A038A75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human pangenome reference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32AB7-01AF-357D-09B1-4DA145FE6B7B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Conclusion &amp; Summary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A1AFFC-D622-53B3-1B18-E359DAD64A80}"/>
              </a:ext>
            </a:extLst>
          </p:cNvPr>
          <p:cNvGrpSpPr/>
          <p:nvPr/>
        </p:nvGrpSpPr>
        <p:grpSpPr>
          <a:xfrm>
            <a:off x="240894" y="834250"/>
            <a:ext cx="8694295" cy="253274"/>
            <a:chOff x="224852" y="834250"/>
            <a:chExt cx="8694295" cy="2532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716F25-9F13-3681-87B9-5822D3AA4D4D}"/>
                </a:ext>
              </a:extLst>
            </p:cNvPr>
            <p:cNvSpPr/>
            <p:nvPr/>
          </p:nvSpPr>
          <p:spPr>
            <a:xfrm>
              <a:off x="6720899" y="834250"/>
              <a:ext cx="1874710" cy="25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000">
                  <a:solidFill>
                    <a:srgbClr val="9BDCF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conclusion &amp; further study </a:t>
              </a:r>
              <a:endParaRPr lang="en-KR" sz="1000">
                <a:solidFill>
                  <a:srgbClr val="9BDCF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직선 연결선 17">
              <a:extLst>
                <a:ext uri="{FF2B5EF4-FFF2-40B4-BE49-F238E27FC236}">
                  <a16:creationId xmlns:a16="http://schemas.microsoft.com/office/drawing/2014/main" id="{8924C1C3-7A29-60DB-6FFE-2C54C5F578C2}"/>
                </a:ext>
              </a:extLst>
            </p:cNvPr>
            <p:cNvCxnSpPr>
              <a:cxnSpLocks/>
            </p:cNvCxnSpPr>
            <p:nvPr/>
          </p:nvCxnSpPr>
          <p:spPr>
            <a:xfrm>
              <a:off x="8444285" y="958889"/>
              <a:ext cx="474862" cy="0"/>
            </a:xfrm>
            <a:prstGeom prst="line">
              <a:avLst/>
            </a:prstGeom>
            <a:ln w="38100" cap="rnd">
              <a:solidFill>
                <a:srgbClr val="C9E4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7">
              <a:extLst>
                <a:ext uri="{FF2B5EF4-FFF2-40B4-BE49-F238E27FC236}">
                  <a16:creationId xmlns:a16="http://schemas.microsoft.com/office/drawing/2014/main" id="{C8DC80C3-1236-DD6A-D64C-4278CD92DEE0}"/>
                </a:ext>
              </a:extLst>
            </p:cNvPr>
            <p:cNvCxnSpPr>
              <a:cxnSpLocks/>
            </p:cNvCxnSpPr>
            <p:nvPr/>
          </p:nvCxnSpPr>
          <p:spPr>
            <a:xfrm>
              <a:off x="224852" y="958889"/>
              <a:ext cx="6450268" cy="0"/>
            </a:xfrm>
            <a:prstGeom prst="line">
              <a:avLst/>
            </a:prstGeom>
            <a:ln w="38100" cap="rnd">
              <a:solidFill>
                <a:srgbClr val="B496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12298E-6667-054B-E817-C5E92FA54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7374" y="915283"/>
              <a:ext cx="86400" cy="86400"/>
            </a:xfrm>
            <a:prstGeom prst="ellipse">
              <a:avLst/>
            </a:prstGeom>
            <a:solidFill>
              <a:srgbClr val="9BDCF0"/>
            </a:solidFill>
            <a:ln>
              <a:solidFill>
                <a:srgbClr val="9B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pic>
        <p:nvPicPr>
          <p:cNvPr id="28" name="Graphic 27" descr="Walk with solid fill">
            <a:extLst>
              <a:ext uri="{FF2B5EF4-FFF2-40B4-BE49-F238E27FC236}">
                <a16:creationId xmlns:a16="http://schemas.microsoft.com/office/drawing/2014/main" id="{BAC95B92-BBEC-A367-6FAD-C60A5C17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9459" y="685586"/>
            <a:ext cx="264869" cy="264869"/>
          </a:xfrm>
          <a:prstGeom prst="rect">
            <a:avLst/>
          </a:prstGeom>
        </p:spPr>
      </p:pic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5E9436C8-F4D9-CAEE-6775-245135728C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8357" y="680224"/>
            <a:ext cx="240790" cy="240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E76EAF-EE6C-B6CF-F499-927803E4AC5C}"/>
              </a:ext>
            </a:extLst>
          </p:cNvPr>
          <p:cNvSpPr txBox="1"/>
          <p:nvPr/>
        </p:nvSpPr>
        <p:spPr>
          <a:xfrm>
            <a:off x="613656" y="1448823"/>
            <a:ext cx="7920000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Statistical models on categorical outcomes (binomial, multinomial)</a:t>
            </a:r>
            <a:endParaRPr lang="en-KR" sz="14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005B3-C512-66BD-28A0-4F486DFF3885}"/>
              </a:ext>
            </a:extLst>
          </p:cNvPr>
          <p:cNvSpPr txBox="1"/>
          <p:nvPr/>
        </p:nvSpPr>
        <p:spPr>
          <a:xfrm>
            <a:off x="613656" y="1876501"/>
            <a:ext cx="7920000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Goodness of fit</a:t>
            </a:r>
          </a:p>
          <a:p>
            <a:pPr>
              <a:lnSpc>
                <a:spcPct val="110000"/>
              </a:lnSpc>
            </a:pPr>
            <a:r>
              <a:rPr lang="ko-KR" alt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visualize with QQ-plot &amp; chi-square statistic</a:t>
            </a:r>
            <a:endParaRPr lang="en-KR" sz="1400">
              <a:solidFill>
                <a:srgbClr val="6C6C6C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33BD7-4FD6-14DB-AE0F-63D83A440428}"/>
              </a:ext>
            </a:extLst>
          </p:cNvPr>
          <p:cNvSpPr txBox="1"/>
          <p:nvPr/>
        </p:nvSpPr>
        <p:spPr>
          <a:xfrm>
            <a:off x="613656" y="2581674"/>
            <a:ext cx="7920000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Estimation</a:t>
            </a:r>
          </a:p>
          <a:p>
            <a:pPr>
              <a:lnSpc>
                <a:spcPct val="110000"/>
              </a:lnSpc>
            </a:pPr>
            <a:r>
              <a:rPr lang="ko-KR" alt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maximum likelihood, Bayesian estimation</a:t>
            </a:r>
            <a:endParaRPr lang="en-KR" sz="1400">
              <a:solidFill>
                <a:srgbClr val="6C6C6C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38E3A-3440-8B63-A7FE-BBDC5D38E4D1}"/>
              </a:ext>
            </a:extLst>
          </p:cNvPr>
          <p:cNvSpPr txBox="1"/>
          <p:nvPr/>
        </p:nvSpPr>
        <p:spPr>
          <a:xfrm>
            <a:off x="613656" y="3248101"/>
            <a:ext cx="7920000" cy="3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Prior and posterior distributions</a:t>
            </a:r>
            <a:endParaRPr lang="en-KR" sz="1400">
              <a:solidFill>
                <a:srgbClr val="6C6C6C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812137-91EA-04CE-3E84-3DD245B8BA3D}"/>
              </a:ext>
            </a:extLst>
          </p:cNvPr>
          <p:cNvSpPr txBox="1"/>
          <p:nvPr/>
        </p:nvSpPr>
        <p:spPr>
          <a:xfrm>
            <a:off x="613656" y="3682054"/>
            <a:ext cx="7920000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Markov chain on dependencies along DNA sequences</a:t>
            </a:r>
          </a:p>
          <a:p>
            <a:pPr>
              <a:lnSpc>
                <a:spcPct val="110000"/>
              </a:lnSpc>
            </a:pPr>
            <a:r>
              <a:rPr lang="ko-KR" altLang="en-US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400">
                <a:solidFill>
                  <a:srgbClr val="6C6C6C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CGIscore based on likelihood ratio</a:t>
            </a:r>
            <a:endParaRPr lang="en-KR" sz="1400">
              <a:solidFill>
                <a:srgbClr val="6C6C6C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1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3181773-1924-6744-1383-CD5AE5CF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14" y="2678875"/>
            <a:ext cx="928350" cy="6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342F3-D487-4A4F-8D9B-F92E158A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BA80FE-19E9-574D-A8E0-5B9701053E38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AAECB-D596-0C49-8C2A-7AE299F2ACC6}"/>
              </a:ext>
            </a:extLst>
          </p:cNvPr>
          <p:cNvSpPr txBox="1"/>
          <p:nvPr/>
        </p:nvSpPr>
        <p:spPr>
          <a:xfrm>
            <a:off x="4780902" y="6139304"/>
            <a:ext cx="415428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textbook.visang.com</a:t>
            </a:r>
            <a:endParaRPr lang="en-KR" sz="8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731A810-5E52-E5CB-BF56-34CCBB98F2B1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FDDB88-3317-1572-BD47-77B3F6BE63B0}"/>
              </a:ext>
            </a:extLst>
          </p:cNvPr>
          <p:cNvGrpSpPr/>
          <p:nvPr/>
        </p:nvGrpSpPr>
        <p:grpSpPr>
          <a:xfrm>
            <a:off x="240894" y="834250"/>
            <a:ext cx="8694295" cy="253274"/>
            <a:chOff x="224852" y="834250"/>
            <a:chExt cx="8694295" cy="2532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D7F8EB-EAAF-9931-51E1-0159788979CA}"/>
                </a:ext>
              </a:extLst>
            </p:cNvPr>
            <p:cNvSpPr/>
            <p:nvPr/>
          </p:nvSpPr>
          <p:spPr>
            <a:xfrm>
              <a:off x="778547" y="834250"/>
              <a:ext cx="1874710" cy="25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000">
                  <a:solidFill>
                    <a:srgbClr val="9BDCF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introduction &amp; justification </a:t>
              </a:r>
              <a:endParaRPr lang="en-KR" sz="1000">
                <a:solidFill>
                  <a:srgbClr val="9BDCF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직선 연결선 17">
              <a:extLst>
                <a:ext uri="{FF2B5EF4-FFF2-40B4-BE49-F238E27FC236}">
                  <a16:creationId xmlns:a16="http://schemas.microsoft.com/office/drawing/2014/main" id="{F6C3AF96-0B72-48BC-B646-739B2A95EDEF}"/>
                </a:ext>
              </a:extLst>
            </p:cNvPr>
            <p:cNvCxnSpPr>
              <a:cxnSpLocks/>
            </p:cNvCxnSpPr>
            <p:nvPr/>
          </p:nvCxnSpPr>
          <p:spPr>
            <a:xfrm>
              <a:off x="2488367" y="958889"/>
              <a:ext cx="6430780" cy="0"/>
            </a:xfrm>
            <a:prstGeom prst="line">
              <a:avLst/>
            </a:prstGeom>
            <a:ln w="38100" cap="rnd">
              <a:solidFill>
                <a:srgbClr val="C9E4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17">
              <a:extLst>
                <a:ext uri="{FF2B5EF4-FFF2-40B4-BE49-F238E27FC236}">
                  <a16:creationId xmlns:a16="http://schemas.microsoft.com/office/drawing/2014/main" id="{527104C1-F297-E5CC-7DA1-E57EFBD47867}"/>
                </a:ext>
              </a:extLst>
            </p:cNvPr>
            <p:cNvCxnSpPr>
              <a:cxnSpLocks/>
            </p:cNvCxnSpPr>
            <p:nvPr/>
          </p:nvCxnSpPr>
          <p:spPr>
            <a:xfrm>
              <a:off x="224852" y="958889"/>
              <a:ext cx="542861" cy="0"/>
            </a:xfrm>
            <a:prstGeom prst="line">
              <a:avLst/>
            </a:prstGeom>
            <a:ln w="38100" cap="rnd">
              <a:solidFill>
                <a:srgbClr val="B496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DC92AA-C54B-B566-DE06-78FE6D027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937" y="915283"/>
              <a:ext cx="86400" cy="86400"/>
            </a:xfrm>
            <a:prstGeom prst="ellipse">
              <a:avLst/>
            </a:prstGeom>
            <a:solidFill>
              <a:srgbClr val="9BDCF0"/>
            </a:solidFill>
            <a:ln>
              <a:solidFill>
                <a:srgbClr val="9BD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pic>
        <p:nvPicPr>
          <p:cNvPr id="6" name="Graphic 5" descr="Crawl with solid fill">
            <a:extLst>
              <a:ext uri="{FF2B5EF4-FFF2-40B4-BE49-F238E27FC236}">
                <a16:creationId xmlns:a16="http://schemas.microsoft.com/office/drawing/2014/main" id="{66018374-CB03-3821-CF38-5057D773C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958" y="717670"/>
            <a:ext cx="264869" cy="264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A19D90-3105-768E-1404-8A13D7BBF1AB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2.2 Difference b/w statistical &amp; probabilitic models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1026" name="Picture 2" descr="교과서 목록 | 비상교과서 - 대한민국 교육을 이끌어가는 비상교육">
            <a:extLst>
              <a:ext uri="{FF2B5EF4-FFF2-40B4-BE49-F238E27FC236}">
                <a16:creationId xmlns:a16="http://schemas.microsoft.com/office/drawing/2014/main" id="{EDEF745F-7FA6-AC2A-36D6-A5416332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4" y="2014677"/>
            <a:ext cx="2198928" cy="27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8224C7DF-C069-74D9-6BC7-D82309FB77AF}"/>
              </a:ext>
            </a:extLst>
          </p:cNvPr>
          <p:cNvSpPr/>
          <p:nvPr/>
        </p:nvSpPr>
        <p:spPr>
          <a:xfrm>
            <a:off x="725388" y="3509068"/>
            <a:ext cx="580096" cy="573438"/>
          </a:xfrm>
          <a:prstGeom prst="ellipse">
            <a:avLst/>
          </a:prstGeom>
          <a:solidFill>
            <a:srgbClr val="C9E4C2">
              <a:alpha val="40000"/>
            </a:srgbClr>
          </a:solidFill>
          <a:ln>
            <a:solidFill>
              <a:srgbClr val="C9E4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AECFB53-91F3-8130-5B1B-DD0E13CD85A8}"/>
              </a:ext>
            </a:extLst>
          </p:cNvPr>
          <p:cNvSpPr/>
          <p:nvPr/>
        </p:nvSpPr>
        <p:spPr>
          <a:xfrm>
            <a:off x="1027606" y="4012762"/>
            <a:ext cx="580096" cy="573438"/>
          </a:xfrm>
          <a:prstGeom prst="ellipse">
            <a:avLst/>
          </a:prstGeom>
          <a:solidFill>
            <a:srgbClr val="C9E4C2">
              <a:alpha val="40000"/>
            </a:srgbClr>
          </a:solidFill>
          <a:ln>
            <a:solidFill>
              <a:srgbClr val="C9E4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8EC755B-EF4C-2527-8181-63385D93D1F9}"/>
              </a:ext>
            </a:extLst>
          </p:cNvPr>
          <p:cNvCxnSpPr/>
          <p:nvPr/>
        </p:nvCxnSpPr>
        <p:spPr>
          <a:xfrm flipV="1">
            <a:off x="1220531" y="2370119"/>
            <a:ext cx="1808419" cy="1268302"/>
          </a:xfrm>
          <a:prstGeom prst="straightConnector1">
            <a:avLst/>
          </a:prstGeom>
          <a:ln w="12700">
            <a:solidFill>
              <a:srgbClr val="C9E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4B82528-5A05-3AE1-97FC-06F3414F583C}"/>
              </a:ext>
            </a:extLst>
          </p:cNvPr>
          <p:cNvCxnSpPr>
            <a:cxnSpLocks/>
          </p:cNvCxnSpPr>
          <p:nvPr/>
        </p:nvCxnSpPr>
        <p:spPr>
          <a:xfrm flipV="1">
            <a:off x="1522749" y="4115351"/>
            <a:ext cx="1615657" cy="26764"/>
          </a:xfrm>
          <a:prstGeom prst="straightConnector1">
            <a:avLst/>
          </a:prstGeom>
          <a:ln w="12700">
            <a:solidFill>
              <a:srgbClr val="C9E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914752-B26D-F7B7-EDE3-FEAF4FCA3D05}"/>
              </a:ext>
            </a:extLst>
          </p:cNvPr>
          <p:cNvSpPr txBox="1"/>
          <p:nvPr/>
        </p:nvSpPr>
        <p:spPr>
          <a:xfrm>
            <a:off x="3138406" y="2143311"/>
            <a:ext cx="5395249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Probability : when we know the distribution F and its parameter </a:t>
            </a: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θ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-&gt; deduction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C4C8F-6703-AD29-19F9-867CF6FA7E9B}"/>
              </a:ext>
            </a:extLst>
          </p:cNvPr>
          <p:cNvSpPr txBox="1"/>
          <p:nvPr/>
        </p:nvSpPr>
        <p:spPr>
          <a:xfrm>
            <a:off x="3138406" y="3863619"/>
            <a:ext cx="5395249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Statistics : when we “do not” know the distribution F and its parameter </a:t>
            </a: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θ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-&gt; inference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7C0FCBC8-E2C4-ABD5-6961-EA0E206DB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242" y="2775874"/>
            <a:ext cx="1555672" cy="56438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E5ADCCD-D642-27A7-94EF-25333AB02D0A}"/>
              </a:ext>
            </a:extLst>
          </p:cNvPr>
          <p:cNvSpPr txBox="1"/>
          <p:nvPr/>
        </p:nvSpPr>
        <p:spPr>
          <a:xfrm>
            <a:off x="3667968" y="3226112"/>
            <a:ext cx="3687211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 = Possion</a:t>
            </a:r>
          </a:p>
          <a:p>
            <a:pPr>
              <a:lnSpc>
                <a:spcPct val="110000"/>
              </a:lnSpc>
            </a:pP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θ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(</a:t>
            </a: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λ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) = 0.5 with known false positive rate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512E555E-22FB-68F3-2BE0-09B1ACF87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004" y="2778588"/>
            <a:ext cx="1009175" cy="5224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95E600B-70A9-392F-A72A-6C2F0F70FAA4}"/>
              </a:ext>
            </a:extLst>
          </p:cNvPr>
          <p:cNvSpPr txBox="1"/>
          <p:nvPr/>
        </p:nvSpPr>
        <p:spPr>
          <a:xfrm>
            <a:off x="3892689" y="4396237"/>
            <a:ext cx="3687211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 = ?</a:t>
            </a:r>
          </a:p>
          <a:p>
            <a:pPr>
              <a:lnSpc>
                <a:spcPct val="110000"/>
              </a:lnSpc>
            </a:pP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θ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(</a:t>
            </a: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λ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) = ?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3FB8860-3721-989A-4324-C658A8AB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32" y="3985468"/>
            <a:ext cx="1323983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F8E36EC-B377-48CA-D011-3FDC4998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183135"/>
            <a:ext cx="1375948" cy="12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3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Statistical</a:t>
            </a:r>
            <a:r>
              <a:rPr lang="ko-KR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Modeling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CF325E-09B4-46ED-715D-598F7DE78FAE}"/>
              </a:ext>
            </a:extLst>
          </p:cNvPr>
          <p:cNvSpPr txBox="1"/>
          <p:nvPr/>
        </p:nvSpPr>
        <p:spPr>
          <a:xfrm>
            <a:off x="4780902" y="6185798"/>
            <a:ext cx="415428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textbook.visang.com</a:t>
            </a:r>
            <a:endParaRPr lang="en-KR" sz="8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2.3 A simple example of statistical modeling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C0F5C3-4797-57F6-E7FA-51EE1C503168}"/>
              </a:ext>
            </a:extLst>
          </p:cNvPr>
          <p:cNvSpPr txBox="1"/>
          <p:nvPr/>
        </p:nvSpPr>
        <p:spPr>
          <a:xfrm>
            <a:off x="561958" y="1555500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1. We need a reasonable probability distrubution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4E0F43-4940-EA17-6927-F4D2B74003CB}"/>
              </a:ext>
            </a:extLst>
          </p:cNvPr>
          <p:cNvSpPr txBox="1"/>
          <p:nvPr/>
        </p:nvSpPr>
        <p:spPr>
          <a:xfrm>
            <a:off x="561959" y="1878889"/>
            <a:ext cx="7017942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Goodness-of-fit &amp; rootogram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69EE8857-FEE5-1D4C-A72D-22724F48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58" y="4063782"/>
            <a:ext cx="2969380" cy="1153445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2E329396-7B67-0B4A-151F-E87DAC2BA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04" y="3630443"/>
            <a:ext cx="2116795" cy="218517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70AAB95F-BF5D-38F4-399F-DE4325F0A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714" y="5239187"/>
            <a:ext cx="1124359" cy="332419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903FEFAF-B6A2-79D8-8B9C-B8D25749F4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050" y="3732619"/>
            <a:ext cx="1924359" cy="1986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476D7-5C8B-465B-A111-864FAAFFD976}"/>
              </a:ext>
            </a:extLst>
          </p:cNvPr>
          <p:cNvSpPr txBox="1"/>
          <p:nvPr/>
        </p:nvSpPr>
        <p:spPr>
          <a:xfrm>
            <a:off x="561959" y="2243099"/>
            <a:ext cx="7017942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One visual goodness-of-fit diagram is known as rootogram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1F417-6DDB-70CB-EA6B-695AB56F9663}"/>
              </a:ext>
            </a:extLst>
          </p:cNvPr>
          <p:cNvSpPr txBox="1"/>
          <p:nvPr/>
        </p:nvSpPr>
        <p:spPr>
          <a:xfrm>
            <a:off x="561959" y="2622807"/>
            <a:ext cx="7017942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Rootogram hangs the bars with the obersed counts from the theoretical </a:t>
            </a:r>
            <a:r>
              <a:rPr lang="en-US" sz="120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red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4CC09-15B1-BA96-6E76-41436289FBEA}"/>
              </a:ext>
            </a:extLst>
          </p:cNvPr>
          <p:cNvSpPr txBox="1"/>
          <p:nvPr/>
        </p:nvSpPr>
        <p:spPr>
          <a:xfrm>
            <a:off x="561959" y="2987017"/>
            <a:ext cx="7017942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If the counts correspond to their theoretical values, the bottom of the boxes align exactly with the x-axis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1703809-11CF-0D42-767A-3A5E72EE9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914" y="5719137"/>
            <a:ext cx="4021086" cy="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Statistical</a:t>
            </a:r>
            <a:r>
              <a:rPr lang="ko-KR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Modeling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CF325E-09B4-46ED-715D-598F7DE78FAE}"/>
              </a:ext>
            </a:extLst>
          </p:cNvPr>
          <p:cNvSpPr txBox="1"/>
          <p:nvPr/>
        </p:nvSpPr>
        <p:spPr>
          <a:xfrm>
            <a:off x="4780902" y="6185798"/>
            <a:ext cx="4154287" cy="21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textbook.visang.com</a:t>
            </a:r>
            <a:endParaRPr lang="en-KR" sz="8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2.3.1Classical statistics for classical data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3E15ED-2851-89B0-3992-69049E3AF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805" y="2186922"/>
            <a:ext cx="2018351" cy="25766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710FA7-3E99-3FDA-E1E9-62D302246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684" y="2408941"/>
            <a:ext cx="3676235" cy="8979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6DD0EBB-E23A-2F2A-3EE9-5ABE67294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032" y="3405248"/>
            <a:ext cx="3181732" cy="7027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E7C8485-4FB8-AAB3-2127-F377F728F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973" y="4294340"/>
            <a:ext cx="1924359" cy="1986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2. We need to choose a reasonable parameter; estimating rate parameter </a:t>
            </a: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λ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endParaRPr lang="en-KR" sz="1200">
              <a:solidFill>
                <a:srgbClr val="4278B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03A29-E9D1-468B-C50E-88FDD66375CD}"/>
              </a:ext>
            </a:extLst>
          </p:cNvPr>
          <p:cNvSpPr txBox="1"/>
          <p:nvPr/>
        </p:nvSpPr>
        <p:spPr>
          <a:xfrm>
            <a:off x="561959" y="1902130"/>
            <a:ext cx="7017942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maximum likelihoood estimator(MLE)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3E98C56-8896-0AEB-EA7B-7AE35A38C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92" y="2919325"/>
            <a:ext cx="3554438" cy="3118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0F354F-7BD0-4198-0AB2-D5306BD4DB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392" y="3197399"/>
            <a:ext cx="2251677" cy="5038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F096F0E-4E3A-6B9C-3275-AEF9AF6882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234"/>
          <a:stretch/>
        </p:blipFill>
        <p:spPr>
          <a:xfrm>
            <a:off x="771757" y="2335520"/>
            <a:ext cx="1102220" cy="56974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FAFD52E-A4DE-8593-D484-8F50EC7288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757" y="3781779"/>
            <a:ext cx="3449805" cy="42227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3936501-3C15-5AFA-87FC-6B4ED41FB1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845" y="4447191"/>
            <a:ext cx="3874392" cy="82811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FA244BE-4552-BBB2-696A-66CD308144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845" y="5585646"/>
            <a:ext cx="2383372" cy="5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Binomial distributions and maximum likelihood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2.4.1 Binomial distributions and maximum likelihood example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Binomial distrubtion has 2 parameters </a:t>
            </a:r>
            <a:r>
              <a:rPr lang="en-US" sz="1200" i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n, </a:t>
            </a:r>
            <a:r>
              <a:rPr lang="en-US" sz="1200" i="1">
                <a:solidFill>
                  <a:schemeClr val="bg2">
                    <a:lumMod val="9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03A29-E9D1-468B-C50E-88FDD66375CD}"/>
              </a:ext>
            </a:extLst>
          </p:cNvPr>
          <p:cNvSpPr txBox="1"/>
          <p:nvPr/>
        </p:nvSpPr>
        <p:spPr>
          <a:xfrm>
            <a:off x="561959" y="1863385"/>
            <a:ext cx="7017942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maximum likelihoood to estimate </a:t>
            </a:r>
            <a:r>
              <a:rPr lang="en-US" altLang="ko-KR" sz="1200" i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endParaRPr lang="en-US" sz="1200" i="1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0416C-2D49-A388-C938-BE4542E2D488}"/>
              </a:ext>
            </a:extLst>
          </p:cNvPr>
          <p:cNvSpPr txBox="1"/>
          <p:nvPr/>
        </p:nvSpPr>
        <p:spPr>
          <a:xfrm>
            <a:off x="561958" y="2237423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e.g. n =120 males tested for red-green blindness 0: non RG-blindness, 1: RG-blindness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9A53A9-540C-A99D-87E9-9BC970D87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638268"/>
            <a:ext cx="771633" cy="562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23074E-D6B4-004C-0C82-468E2B78C47F}"/>
              </a:ext>
            </a:extLst>
          </p:cNvPr>
          <p:cNvSpPr txBox="1"/>
          <p:nvPr/>
        </p:nvSpPr>
        <p:spPr>
          <a:xfrm>
            <a:off x="1512402" y="2901402"/>
            <a:ext cx="1516548" cy="2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i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altLang="ko-KR" sz="1200" i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hat </a:t>
            </a:r>
            <a:r>
              <a:rPr lang="en-US" altLang="ko-KR" sz="1200" i="1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1/12</a:t>
            </a:r>
            <a:endParaRPr lang="en-US" sz="1200" i="1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74E84DC3-34D6-5454-00CB-AA7EE824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891" y="3545155"/>
            <a:ext cx="4677122" cy="9662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C32061D-D421-7E8F-DFFE-194CA42D04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5617" y="2692801"/>
            <a:ext cx="2116793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Binomial distributions and maximum likelihood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2.4.2 Likelihood for the binomial distribution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probability vs likelihood?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03A29-E9D1-468B-C50E-88FDD66375CD}"/>
              </a:ext>
            </a:extLst>
          </p:cNvPr>
          <p:cNvSpPr txBox="1"/>
          <p:nvPr/>
        </p:nvSpPr>
        <p:spPr>
          <a:xfrm>
            <a:off x="561959" y="1863385"/>
            <a:ext cx="7017942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probability : how probable to observe a particular set of values given </a:t>
            </a: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θ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likelihood : when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data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given,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ask for </a:t>
            </a:r>
            <a:r>
              <a:rPr lang="el-GR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θ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that likely generated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0416C-2D49-A388-C938-BE4542E2D488}"/>
              </a:ext>
            </a:extLst>
          </p:cNvPr>
          <p:cNvSpPr txBox="1"/>
          <p:nvPr/>
        </p:nvSpPr>
        <p:spPr>
          <a:xfrm>
            <a:off x="561958" y="2431149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e.g. n = 300, y = 40 success following a binomial distribution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389D745-FFF8-5206-D0AC-A62E3B4A2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86" y="2860933"/>
            <a:ext cx="4227801" cy="37790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BB9778-8B22-A6BF-6630-2C54CC0E4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20" y="3155560"/>
            <a:ext cx="4459965" cy="4311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096B0AA-8F7C-9547-F647-4B5539A26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49" y="3771369"/>
            <a:ext cx="3500557" cy="42943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C279765-482A-89F9-34BE-94EAA14E72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410" y="3495262"/>
            <a:ext cx="2817452" cy="290846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6F50813-4436-A480-86BE-12BD4F3E6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6567" y="3273296"/>
            <a:ext cx="2082766" cy="15030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58AAF63-A04B-B34C-273C-E32EFB3C1B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597" y="4289175"/>
            <a:ext cx="3062596" cy="3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4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Multinomial data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2.5.1&amp;2 DNA count modeling &amp; nucleotide bias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what about multi-class problems? -&gt; we can use a multinomial model!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0416C-2D49-A388-C938-BE4542E2D488}"/>
              </a:ext>
            </a:extLst>
          </p:cNvPr>
          <p:cNvSpPr txBox="1"/>
          <p:nvPr/>
        </p:nvSpPr>
        <p:spPr>
          <a:xfrm>
            <a:off x="561958" y="1896459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e.g. nucleotides (4 class – A, T, G, C)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23D503-EC25-C15A-D6F6-3DB9F0FC3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414998"/>
            <a:ext cx="4058174" cy="4008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362EAD1-B0D2-1E88-0648-94CA63E9C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2980655"/>
            <a:ext cx="7557025" cy="39419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A54CDD9-9D08-E163-C518-574EC6844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56" y="3542297"/>
            <a:ext cx="4188435" cy="440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6033C1-995A-C732-CC4B-9879EE2D16FB}"/>
              </a:ext>
            </a:extLst>
          </p:cNvPr>
          <p:cNvSpPr txBox="1"/>
          <p:nvPr/>
        </p:nvSpPr>
        <p:spPr>
          <a:xfrm>
            <a:off x="561958" y="4097219"/>
            <a:ext cx="7971697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H0 : nucleotide occur in the same proportions</a:t>
            </a:r>
          </a:p>
          <a:p>
            <a:pPr>
              <a:lnSpc>
                <a:spcPct val="110000"/>
              </a:lnSpc>
            </a:pP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ㄴ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first 10 genes of S.aureus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74CC040-152C-9F6D-DFFB-41A2234D8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56" y="4656427"/>
            <a:ext cx="3898051" cy="137230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67E5DD7-8656-8E09-812F-90785256C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2091" y="5378164"/>
            <a:ext cx="3070469" cy="6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625531-ECC7-397A-A90E-B4E81C209C8D}"/>
              </a:ext>
            </a:extLst>
          </p:cNvPr>
          <p:cNvGrpSpPr/>
          <p:nvPr/>
        </p:nvGrpSpPr>
        <p:grpSpPr>
          <a:xfrm>
            <a:off x="240894" y="685586"/>
            <a:ext cx="8694295" cy="401938"/>
            <a:chOff x="240894" y="685586"/>
            <a:chExt cx="8694295" cy="4019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995CB8-D951-BD29-3140-E131AEE75AF5}"/>
                </a:ext>
              </a:extLst>
            </p:cNvPr>
            <p:cNvGrpSpPr/>
            <p:nvPr/>
          </p:nvGrpSpPr>
          <p:grpSpPr>
            <a:xfrm>
              <a:off x="240894" y="834250"/>
              <a:ext cx="8694295" cy="253274"/>
              <a:chOff x="224852" y="834250"/>
              <a:chExt cx="8694295" cy="2532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9632C6A-33C0-13F2-1AAD-11D5572F55F6}"/>
                  </a:ext>
                </a:extLst>
              </p:cNvPr>
              <p:cNvSpPr/>
              <p:nvPr/>
            </p:nvSpPr>
            <p:spPr>
              <a:xfrm>
                <a:off x="3641655" y="834250"/>
                <a:ext cx="1874710" cy="253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000" dirty="0">
                    <a:solidFill>
                      <a:srgbClr val="94D6EA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analytical results </a:t>
                </a:r>
                <a:endParaRPr lang="en-KR" sz="1000" dirty="0">
                  <a:solidFill>
                    <a:srgbClr val="94D6EA"/>
                  </a:solidFill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직선 연결선 17">
                <a:extLst>
                  <a:ext uri="{FF2B5EF4-FFF2-40B4-BE49-F238E27FC236}">
                    <a16:creationId xmlns:a16="http://schemas.microsoft.com/office/drawing/2014/main" id="{C5C4D3EA-B978-9D91-AD30-618E7685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626" y="958889"/>
                <a:ext cx="3777521" cy="0"/>
              </a:xfrm>
              <a:prstGeom prst="line">
                <a:avLst/>
              </a:prstGeom>
              <a:ln w="38100" cap="rnd">
                <a:solidFill>
                  <a:srgbClr val="C9E4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17">
                <a:extLst>
                  <a:ext uri="{FF2B5EF4-FFF2-40B4-BE49-F238E27FC236}">
                    <a16:creationId xmlns:a16="http://schemas.microsoft.com/office/drawing/2014/main" id="{7BE7DB49-2CF6-ABA7-1680-8150A194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852" y="958889"/>
                <a:ext cx="3597640" cy="0"/>
              </a:xfrm>
              <a:prstGeom prst="line">
                <a:avLst/>
              </a:prstGeom>
              <a:ln w="38100" cap="rnd">
                <a:solidFill>
                  <a:srgbClr val="B496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DE28AC-60D3-6724-713E-FC8F13ED8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5898" y="915283"/>
                <a:ext cx="86400" cy="86400"/>
              </a:xfrm>
              <a:prstGeom prst="ellipse">
                <a:avLst/>
              </a:prstGeom>
              <a:solidFill>
                <a:srgbClr val="9BDCF0"/>
              </a:solidFill>
              <a:ln>
                <a:solidFill>
                  <a:srgbClr val="9BD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</p:grpSp>
        <p:pic>
          <p:nvPicPr>
            <p:cNvPr id="32" name="Graphic 31" descr="Run with solid fill">
              <a:extLst>
                <a:ext uri="{FF2B5EF4-FFF2-40B4-BE49-F238E27FC236}">
                  <a16:creationId xmlns:a16="http://schemas.microsoft.com/office/drawing/2014/main" id="{9511704A-D64A-8336-2DA0-4B4A322B4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3964" y="685586"/>
              <a:ext cx="264869" cy="264869"/>
            </a:xfrm>
            <a:prstGeom prst="rect">
              <a:avLst/>
            </a:prstGeom>
          </p:spPr>
        </p:pic>
      </p:grpSp>
      <p:sp>
        <p:nvSpPr>
          <p:cNvPr id="43" name="바닥글 개체 틀 3">
            <a:extLst>
              <a:ext uri="{FF2B5EF4-FFF2-40B4-BE49-F238E27FC236}">
                <a16:creationId xmlns:a16="http://schemas.microsoft.com/office/drawing/2014/main" id="{C03760B0-50B2-B4E6-800D-F88BBD13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ko-KR">
                <a:solidFill>
                  <a:srgbClr val="6C6C6C"/>
                </a:solidFill>
              </a:rPr>
              <a:t>Bioinformatics &amp; Genomics lab</a:t>
            </a:r>
            <a:endParaRPr lang="ko-KR" altLang="en-US">
              <a:solidFill>
                <a:srgbClr val="6C6C6C"/>
              </a:solidFill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2317A7C-6802-0B5A-FA3B-C7DE173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AC8F164-1F98-4B7A-966D-42B916030EAD}" type="slidenum"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83518-0D61-E365-8EE7-4F48C7707949}"/>
              </a:ext>
            </a:extLst>
          </p:cNvPr>
          <p:cNvSpPr txBox="1"/>
          <p:nvPr/>
        </p:nvSpPr>
        <p:spPr>
          <a:xfrm>
            <a:off x="613656" y="263911"/>
            <a:ext cx="7920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Multinomial data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63D93C1E-8977-EAF8-1B47-780E43D3D57A}"/>
              </a:ext>
            </a:extLst>
          </p:cNvPr>
          <p:cNvSpPr txBox="1">
            <a:spLocks/>
          </p:cNvSpPr>
          <p:nvPr/>
        </p:nvSpPr>
        <p:spPr>
          <a:xfrm>
            <a:off x="603904" y="6356351"/>
            <a:ext cx="3018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Modern statistcis for Modern Biology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645EC2-838E-E884-EAD4-1162CA667024}"/>
              </a:ext>
            </a:extLst>
          </p:cNvPr>
          <p:cNvSpPr txBox="1"/>
          <p:nvPr/>
        </p:nvSpPr>
        <p:spPr>
          <a:xfrm>
            <a:off x="527024" y="1149910"/>
            <a:ext cx="81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2.5.1&amp;2 DNA count modeling &amp; nucleotide bias</a:t>
            </a:r>
            <a:endParaRPr lang="en-US" altLang="ko-KR" sz="1600" u="sng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2F4E-91ED-138E-8045-FD7788F3CB77}"/>
              </a:ext>
            </a:extLst>
          </p:cNvPr>
          <p:cNvSpPr txBox="1"/>
          <p:nvPr/>
        </p:nvSpPr>
        <p:spPr>
          <a:xfrm>
            <a:off x="561958" y="1547746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expected frequency with average proportion</a:t>
            </a:r>
            <a:endParaRPr lang="en-KR" sz="1200" i="1">
              <a:solidFill>
                <a:schemeClr val="bg2">
                  <a:lumMod val="9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033C1-995A-C732-CC4B-9879EE2D16FB}"/>
              </a:ext>
            </a:extLst>
          </p:cNvPr>
          <p:cNvSpPr txBox="1"/>
          <p:nvPr/>
        </p:nvSpPr>
        <p:spPr>
          <a:xfrm>
            <a:off x="561958" y="3702013"/>
            <a:ext cx="7971697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H0 : nucleotide occur in the same proportions (from a multinomial distribution) </a:t>
            </a:r>
          </a:p>
          <a:p>
            <a:pPr>
              <a:lnSpc>
                <a:spcPct val="110000"/>
              </a:lnSpc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across 10 genes of S.aureus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BFD80B-783F-B13E-B52E-FBFF7805D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56" y="2019832"/>
            <a:ext cx="4824002" cy="1517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729104A-EA86-A8FF-032A-3C26E2FC1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6" y="4311929"/>
            <a:ext cx="4487610" cy="12739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BDB1D84-F624-CE7A-08FF-738A7133C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990" y="3205001"/>
            <a:ext cx="3099199" cy="319930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021938F-AFBB-97AB-E427-42D56F05C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875" y="2013981"/>
            <a:ext cx="2535105" cy="440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267855-A51C-0EDF-290B-DCD4CAA9ECD2}"/>
              </a:ext>
            </a:extLst>
          </p:cNvPr>
          <p:cNvSpPr txBox="1"/>
          <p:nvPr/>
        </p:nvSpPr>
        <p:spPr>
          <a:xfrm>
            <a:off x="561958" y="5825281"/>
            <a:ext cx="7971697" cy="27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-&gt; H0 rejrected</a:t>
            </a:r>
          </a:p>
        </p:txBody>
      </p:sp>
    </p:spTree>
    <p:extLst>
      <p:ext uri="{BB962C8B-B14F-4D97-AF65-F5344CB8AC3E}">
        <p14:creationId xmlns:p14="http://schemas.microsoft.com/office/powerpoint/2010/main" val="364379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75173</TotalTime>
  <Words>1854</Words>
  <Application>Microsoft Office PowerPoint</Application>
  <PresentationFormat>화면 슬라이드 쇼(4:3)</PresentationFormat>
  <Paragraphs>346</Paragraphs>
  <Slides>27</Slides>
  <Notes>26</Notes>
  <HiddenSlides>3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맑은 고딕</vt:lpstr>
      <vt:lpstr>Arial</vt:lpstr>
      <vt:lpstr>Arial Nova Light</vt:lpstr>
      <vt:lpstr>Calibri</vt:lpstr>
      <vt:lpstr>Calibri Light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상호</dc:creator>
  <cp:lastModifiedBy>KimHyunwoo</cp:lastModifiedBy>
  <cp:revision>820</cp:revision>
  <cp:lastPrinted>2016-05-22T06:58:15Z</cp:lastPrinted>
  <dcterms:created xsi:type="dcterms:W3CDTF">2016-04-20T02:56:20Z</dcterms:created>
  <dcterms:modified xsi:type="dcterms:W3CDTF">2023-07-18T04:32:14Z</dcterms:modified>
</cp:coreProperties>
</file>