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7" r:id="rId2"/>
    <p:sldId id="408" r:id="rId3"/>
    <p:sldId id="290" r:id="rId4"/>
    <p:sldId id="457" r:id="rId5"/>
    <p:sldId id="433" r:id="rId6"/>
    <p:sldId id="458" r:id="rId7"/>
    <p:sldId id="412" r:id="rId8"/>
    <p:sldId id="414" r:id="rId9"/>
    <p:sldId id="435" r:id="rId10"/>
    <p:sldId id="434" r:id="rId11"/>
    <p:sldId id="437" r:id="rId12"/>
    <p:sldId id="436" r:id="rId13"/>
    <p:sldId id="438" r:id="rId14"/>
    <p:sldId id="419" r:id="rId15"/>
    <p:sldId id="421" r:id="rId16"/>
    <p:sldId id="425" r:id="rId17"/>
    <p:sldId id="426" r:id="rId18"/>
    <p:sldId id="415" r:id="rId19"/>
    <p:sldId id="416" r:id="rId20"/>
    <p:sldId id="439" r:id="rId21"/>
    <p:sldId id="440" r:id="rId22"/>
    <p:sldId id="441" r:id="rId23"/>
    <p:sldId id="442" r:id="rId24"/>
    <p:sldId id="443" r:id="rId25"/>
    <p:sldId id="444" r:id="rId26"/>
    <p:sldId id="445" r:id="rId27"/>
    <p:sldId id="447" r:id="rId28"/>
    <p:sldId id="449" r:id="rId29"/>
    <p:sldId id="448" r:id="rId30"/>
    <p:sldId id="450" r:id="rId31"/>
    <p:sldId id="451" r:id="rId32"/>
    <p:sldId id="452" r:id="rId33"/>
    <p:sldId id="459" r:id="rId34"/>
    <p:sldId id="460" r:id="rId35"/>
    <p:sldId id="461" r:id="rId36"/>
    <p:sldId id="462" r:id="rId37"/>
    <p:sldId id="453" r:id="rId38"/>
    <p:sldId id="454" r:id="rId39"/>
    <p:sldId id="455" r:id="rId40"/>
    <p:sldId id="456" r:id="rId41"/>
    <p:sldId id="331" r:id="rId42"/>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33"/>
    <p:restoredTop sz="96327"/>
  </p:normalViewPr>
  <p:slideViewPr>
    <p:cSldViewPr snapToGrid="0">
      <p:cViewPr varScale="1">
        <p:scale>
          <a:sx n="112" d="100"/>
          <a:sy n="112" d="100"/>
        </p:scale>
        <p:origin x="208"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4CD6E2-ED98-A340-A21D-14D1558AB00D}" type="datetimeFigureOut">
              <a:rPr lang="en-DE" smtClean="0"/>
              <a:t>01.08.23</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D1769-203A-5741-B5B7-862C3495B60B}" type="slidenum">
              <a:rPr lang="en-DE" smtClean="0"/>
              <a:t>‹#›</a:t>
            </a:fld>
            <a:endParaRPr lang="en-DE"/>
          </a:p>
        </p:txBody>
      </p:sp>
    </p:spTree>
    <p:extLst>
      <p:ext uri="{BB962C8B-B14F-4D97-AF65-F5344CB8AC3E}">
        <p14:creationId xmlns:p14="http://schemas.microsoft.com/office/powerpoint/2010/main" val="2828818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9C07FD74-4A9B-5342-BD6A-66F9791123A1}" type="slidenum">
              <a:rPr lang="en-DE" smtClean="0"/>
              <a:t>1</a:t>
            </a:fld>
            <a:endParaRPr lang="en-DE"/>
          </a:p>
        </p:txBody>
      </p:sp>
    </p:spTree>
    <p:extLst>
      <p:ext uri="{BB962C8B-B14F-4D97-AF65-F5344CB8AC3E}">
        <p14:creationId xmlns:p14="http://schemas.microsoft.com/office/powerpoint/2010/main" val="273695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9C07FD74-4A9B-5342-BD6A-66F9791123A1}" type="slidenum">
              <a:rPr lang="en-DE" smtClean="0"/>
              <a:t>11</a:t>
            </a:fld>
            <a:endParaRPr lang="en-DE"/>
          </a:p>
        </p:txBody>
      </p:sp>
    </p:spTree>
    <p:extLst>
      <p:ext uri="{BB962C8B-B14F-4D97-AF65-F5344CB8AC3E}">
        <p14:creationId xmlns:p14="http://schemas.microsoft.com/office/powerpoint/2010/main" val="1140270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9C07FD74-4A9B-5342-BD6A-66F9791123A1}" type="slidenum">
              <a:rPr lang="en-DE" smtClean="0"/>
              <a:t>20</a:t>
            </a:fld>
            <a:endParaRPr lang="en-DE"/>
          </a:p>
        </p:txBody>
      </p:sp>
    </p:spTree>
    <p:extLst>
      <p:ext uri="{BB962C8B-B14F-4D97-AF65-F5344CB8AC3E}">
        <p14:creationId xmlns:p14="http://schemas.microsoft.com/office/powerpoint/2010/main" val="424015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9C07FD74-4A9B-5342-BD6A-66F9791123A1}" type="slidenum">
              <a:rPr lang="en-DE" smtClean="0"/>
              <a:t>28</a:t>
            </a:fld>
            <a:endParaRPr lang="en-DE"/>
          </a:p>
        </p:txBody>
      </p:sp>
    </p:spTree>
    <p:extLst>
      <p:ext uri="{BB962C8B-B14F-4D97-AF65-F5344CB8AC3E}">
        <p14:creationId xmlns:p14="http://schemas.microsoft.com/office/powerpoint/2010/main" val="191118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9C07FD74-4A9B-5342-BD6A-66F9791123A1}" type="slidenum">
              <a:rPr lang="en-DE" smtClean="0"/>
              <a:t>37</a:t>
            </a:fld>
            <a:endParaRPr lang="en-DE"/>
          </a:p>
        </p:txBody>
      </p:sp>
    </p:spTree>
    <p:extLst>
      <p:ext uri="{BB962C8B-B14F-4D97-AF65-F5344CB8AC3E}">
        <p14:creationId xmlns:p14="http://schemas.microsoft.com/office/powerpoint/2010/main" val="186099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BF88F-EA16-B279-780C-F32E3EDE107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DE"/>
          </a:p>
        </p:txBody>
      </p:sp>
      <p:sp>
        <p:nvSpPr>
          <p:cNvPr id="3" name="Subtitle 2">
            <a:extLst>
              <a:ext uri="{FF2B5EF4-FFF2-40B4-BE49-F238E27FC236}">
                <a16:creationId xmlns:a16="http://schemas.microsoft.com/office/drawing/2014/main" id="{096A150F-B056-24C1-A222-8671677852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E"/>
          </a:p>
        </p:txBody>
      </p:sp>
      <p:sp>
        <p:nvSpPr>
          <p:cNvPr id="4" name="Date Placeholder 3">
            <a:extLst>
              <a:ext uri="{FF2B5EF4-FFF2-40B4-BE49-F238E27FC236}">
                <a16:creationId xmlns:a16="http://schemas.microsoft.com/office/drawing/2014/main" id="{D5D9C0CB-AB71-F997-AB8E-B8C405759B87}"/>
              </a:ext>
            </a:extLst>
          </p:cNvPr>
          <p:cNvSpPr>
            <a:spLocks noGrp="1"/>
          </p:cNvSpPr>
          <p:nvPr>
            <p:ph type="dt" sz="half" idx="10"/>
          </p:nvPr>
        </p:nvSpPr>
        <p:spPr/>
        <p:txBody>
          <a:bodyPr/>
          <a:lstStyle/>
          <a:p>
            <a:fld id="{DED2D098-D69D-4C49-AD0F-C9F4E68AEFF7}" type="datetimeFigureOut">
              <a:rPr lang="en-DE" smtClean="0"/>
              <a:t>01.08.23</a:t>
            </a:fld>
            <a:endParaRPr lang="en-DE"/>
          </a:p>
        </p:txBody>
      </p:sp>
      <p:sp>
        <p:nvSpPr>
          <p:cNvPr id="5" name="Footer Placeholder 4">
            <a:extLst>
              <a:ext uri="{FF2B5EF4-FFF2-40B4-BE49-F238E27FC236}">
                <a16:creationId xmlns:a16="http://schemas.microsoft.com/office/drawing/2014/main" id="{B3F4C7D6-D0E1-D193-9D9C-D26C1EAF8028}"/>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7840A39A-F539-ED3E-2199-9EF6A11C6FD4}"/>
              </a:ext>
            </a:extLst>
          </p:cNvPr>
          <p:cNvSpPr>
            <a:spLocks noGrp="1"/>
          </p:cNvSpPr>
          <p:nvPr>
            <p:ph type="sldNum" sz="quarter" idx="12"/>
          </p:nvPr>
        </p:nvSpPr>
        <p:spPr/>
        <p:txBody>
          <a:bodyPr/>
          <a:lstStyle/>
          <a:p>
            <a:fld id="{AB04E7BB-4740-1C41-A8BF-A43010B5B182}" type="slidenum">
              <a:rPr lang="en-DE" smtClean="0"/>
              <a:t>‹#›</a:t>
            </a:fld>
            <a:endParaRPr lang="en-DE"/>
          </a:p>
        </p:txBody>
      </p:sp>
    </p:spTree>
    <p:extLst>
      <p:ext uri="{BB962C8B-B14F-4D97-AF65-F5344CB8AC3E}">
        <p14:creationId xmlns:p14="http://schemas.microsoft.com/office/powerpoint/2010/main" val="1580157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6EEED-3069-B1DD-886E-EA58A58568A2}"/>
              </a:ext>
            </a:extLst>
          </p:cNvPr>
          <p:cNvSpPr>
            <a:spLocks noGrp="1"/>
          </p:cNvSpPr>
          <p:nvPr>
            <p:ph type="title"/>
          </p:nvPr>
        </p:nvSpPr>
        <p:spPr/>
        <p:txBody>
          <a:bodyPr/>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268771D3-00CA-85CB-FA65-8C528EF336A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C0E14EB5-DD8F-371A-752B-7A845767CED6}"/>
              </a:ext>
            </a:extLst>
          </p:cNvPr>
          <p:cNvSpPr>
            <a:spLocks noGrp="1"/>
          </p:cNvSpPr>
          <p:nvPr>
            <p:ph type="dt" sz="half" idx="10"/>
          </p:nvPr>
        </p:nvSpPr>
        <p:spPr/>
        <p:txBody>
          <a:bodyPr/>
          <a:lstStyle/>
          <a:p>
            <a:fld id="{DED2D098-D69D-4C49-AD0F-C9F4E68AEFF7}" type="datetimeFigureOut">
              <a:rPr lang="en-DE" smtClean="0"/>
              <a:t>01.08.23</a:t>
            </a:fld>
            <a:endParaRPr lang="en-DE"/>
          </a:p>
        </p:txBody>
      </p:sp>
      <p:sp>
        <p:nvSpPr>
          <p:cNvPr id="5" name="Footer Placeholder 4">
            <a:extLst>
              <a:ext uri="{FF2B5EF4-FFF2-40B4-BE49-F238E27FC236}">
                <a16:creationId xmlns:a16="http://schemas.microsoft.com/office/drawing/2014/main" id="{B341403E-E8E6-99FE-3525-E56E75D94D3A}"/>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04CF81F2-6FE1-5450-B6B1-F50198E35BAE}"/>
              </a:ext>
            </a:extLst>
          </p:cNvPr>
          <p:cNvSpPr>
            <a:spLocks noGrp="1"/>
          </p:cNvSpPr>
          <p:nvPr>
            <p:ph type="sldNum" sz="quarter" idx="12"/>
          </p:nvPr>
        </p:nvSpPr>
        <p:spPr/>
        <p:txBody>
          <a:bodyPr/>
          <a:lstStyle/>
          <a:p>
            <a:fld id="{AB04E7BB-4740-1C41-A8BF-A43010B5B182}" type="slidenum">
              <a:rPr lang="en-DE" smtClean="0"/>
              <a:t>‹#›</a:t>
            </a:fld>
            <a:endParaRPr lang="en-DE"/>
          </a:p>
        </p:txBody>
      </p:sp>
    </p:spTree>
    <p:extLst>
      <p:ext uri="{BB962C8B-B14F-4D97-AF65-F5344CB8AC3E}">
        <p14:creationId xmlns:p14="http://schemas.microsoft.com/office/powerpoint/2010/main" val="1326479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6CBABA-7657-D468-42FD-A778B56E7F5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2F953108-0A3B-98C9-04C5-B48E271AE58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BFECC2C7-1215-FBB5-FAD2-A084C1D1BD39}"/>
              </a:ext>
            </a:extLst>
          </p:cNvPr>
          <p:cNvSpPr>
            <a:spLocks noGrp="1"/>
          </p:cNvSpPr>
          <p:nvPr>
            <p:ph type="dt" sz="half" idx="10"/>
          </p:nvPr>
        </p:nvSpPr>
        <p:spPr/>
        <p:txBody>
          <a:bodyPr/>
          <a:lstStyle/>
          <a:p>
            <a:fld id="{DED2D098-D69D-4C49-AD0F-C9F4E68AEFF7}" type="datetimeFigureOut">
              <a:rPr lang="en-DE" smtClean="0"/>
              <a:t>01.08.23</a:t>
            </a:fld>
            <a:endParaRPr lang="en-DE"/>
          </a:p>
        </p:txBody>
      </p:sp>
      <p:sp>
        <p:nvSpPr>
          <p:cNvPr id="5" name="Footer Placeholder 4">
            <a:extLst>
              <a:ext uri="{FF2B5EF4-FFF2-40B4-BE49-F238E27FC236}">
                <a16:creationId xmlns:a16="http://schemas.microsoft.com/office/drawing/2014/main" id="{8CFB2650-4A75-4CC4-278D-2B2DC19ADF4A}"/>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C36B996B-37F2-4C15-E0FB-0B2D649BC5B7}"/>
              </a:ext>
            </a:extLst>
          </p:cNvPr>
          <p:cNvSpPr>
            <a:spLocks noGrp="1"/>
          </p:cNvSpPr>
          <p:nvPr>
            <p:ph type="sldNum" sz="quarter" idx="12"/>
          </p:nvPr>
        </p:nvSpPr>
        <p:spPr/>
        <p:txBody>
          <a:bodyPr/>
          <a:lstStyle/>
          <a:p>
            <a:fld id="{AB04E7BB-4740-1C41-A8BF-A43010B5B182}" type="slidenum">
              <a:rPr lang="en-DE" smtClean="0"/>
              <a:t>‹#›</a:t>
            </a:fld>
            <a:endParaRPr lang="en-DE"/>
          </a:p>
        </p:txBody>
      </p:sp>
    </p:spTree>
    <p:extLst>
      <p:ext uri="{BB962C8B-B14F-4D97-AF65-F5344CB8AC3E}">
        <p14:creationId xmlns:p14="http://schemas.microsoft.com/office/powerpoint/2010/main" val="73500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3F5D5-49BF-BD3A-DA30-AFDEDACE2059}"/>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CF5FC772-6DDB-C4AE-2C0F-8F3BFD3D5D4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B62E5237-5A5A-6CBD-37A6-0B05919C6907}"/>
              </a:ext>
            </a:extLst>
          </p:cNvPr>
          <p:cNvSpPr>
            <a:spLocks noGrp="1"/>
          </p:cNvSpPr>
          <p:nvPr>
            <p:ph type="dt" sz="half" idx="10"/>
          </p:nvPr>
        </p:nvSpPr>
        <p:spPr/>
        <p:txBody>
          <a:bodyPr/>
          <a:lstStyle/>
          <a:p>
            <a:fld id="{DED2D098-D69D-4C49-AD0F-C9F4E68AEFF7}" type="datetimeFigureOut">
              <a:rPr lang="en-DE" smtClean="0"/>
              <a:t>01.08.23</a:t>
            </a:fld>
            <a:endParaRPr lang="en-DE"/>
          </a:p>
        </p:txBody>
      </p:sp>
      <p:sp>
        <p:nvSpPr>
          <p:cNvPr id="5" name="Footer Placeholder 4">
            <a:extLst>
              <a:ext uri="{FF2B5EF4-FFF2-40B4-BE49-F238E27FC236}">
                <a16:creationId xmlns:a16="http://schemas.microsoft.com/office/drawing/2014/main" id="{CDCB09D5-38EC-9F53-54E2-5A2BA1FAE1B6}"/>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C0DE3B9A-95CE-00E7-3648-E22665EF3DEE}"/>
              </a:ext>
            </a:extLst>
          </p:cNvPr>
          <p:cNvSpPr>
            <a:spLocks noGrp="1"/>
          </p:cNvSpPr>
          <p:nvPr>
            <p:ph type="sldNum" sz="quarter" idx="12"/>
          </p:nvPr>
        </p:nvSpPr>
        <p:spPr/>
        <p:txBody>
          <a:bodyPr/>
          <a:lstStyle/>
          <a:p>
            <a:fld id="{AB04E7BB-4740-1C41-A8BF-A43010B5B182}" type="slidenum">
              <a:rPr lang="en-DE" smtClean="0"/>
              <a:t>‹#›</a:t>
            </a:fld>
            <a:endParaRPr lang="en-DE"/>
          </a:p>
        </p:txBody>
      </p:sp>
    </p:spTree>
    <p:extLst>
      <p:ext uri="{BB962C8B-B14F-4D97-AF65-F5344CB8AC3E}">
        <p14:creationId xmlns:p14="http://schemas.microsoft.com/office/powerpoint/2010/main" val="335254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357A-A579-44F0-4EFD-D8883E7F488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DE"/>
          </a:p>
        </p:txBody>
      </p:sp>
      <p:sp>
        <p:nvSpPr>
          <p:cNvPr id="3" name="Text Placeholder 2">
            <a:extLst>
              <a:ext uri="{FF2B5EF4-FFF2-40B4-BE49-F238E27FC236}">
                <a16:creationId xmlns:a16="http://schemas.microsoft.com/office/drawing/2014/main" id="{C9BAB9FF-9C66-CEC7-9157-ABFC9AEE08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D0943F-37EC-7C21-731E-AB70FB288C21}"/>
              </a:ext>
            </a:extLst>
          </p:cNvPr>
          <p:cNvSpPr>
            <a:spLocks noGrp="1"/>
          </p:cNvSpPr>
          <p:nvPr>
            <p:ph type="dt" sz="half" idx="10"/>
          </p:nvPr>
        </p:nvSpPr>
        <p:spPr/>
        <p:txBody>
          <a:bodyPr/>
          <a:lstStyle/>
          <a:p>
            <a:fld id="{DED2D098-D69D-4C49-AD0F-C9F4E68AEFF7}" type="datetimeFigureOut">
              <a:rPr lang="en-DE" smtClean="0"/>
              <a:t>01.08.23</a:t>
            </a:fld>
            <a:endParaRPr lang="en-DE"/>
          </a:p>
        </p:txBody>
      </p:sp>
      <p:sp>
        <p:nvSpPr>
          <p:cNvPr id="5" name="Footer Placeholder 4">
            <a:extLst>
              <a:ext uri="{FF2B5EF4-FFF2-40B4-BE49-F238E27FC236}">
                <a16:creationId xmlns:a16="http://schemas.microsoft.com/office/drawing/2014/main" id="{641CE847-A260-DE55-B91C-A82D3BBCC698}"/>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B2DAE88C-B836-84B1-FA81-F2F4C1A23311}"/>
              </a:ext>
            </a:extLst>
          </p:cNvPr>
          <p:cNvSpPr>
            <a:spLocks noGrp="1"/>
          </p:cNvSpPr>
          <p:nvPr>
            <p:ph type="sldNum" sz="quarter" idx="12"/>
          </p:nvPr>
        </p:nvSpPr>
        <p:spPr/>
        <p:txBody>
          <a:bodyPr/>
          <a:lstStyle/>
          <a:p>
            <a:fld id="{AB04E7BB-4740-1C41-A8BF-A43010B5B182}" type="slidenum">
              <a:rPr lang="en-DE" smtClean="0"/>
              <a:t>‹#›</a:t>
            </a:fld>
            <a:endParaRPr lang="en-DE"/>
          </a:p>
        </p:txBody>
      </p:sp>
    </p:spTree>
    <p:extLst>
      <p:ext uri="{BB962C8B-B14F-4D97-AF65-F5344CB8AC3E}">
        <p14:creationId xmlns:p14="http://schemas.microsoft.com/office/powerpoint/2010/main" val="240466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D194-8B0F-821B-4C17-4ACB95C062C5}"/>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97840F99-7132-C96F-42DD-4078AB6B13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Content Placeholder 3">
            <a:extLst>
              <a:ext uri="{FF2B5EF4-FFF2-40B4-BE49-F238E27FC236}">
                <a16:creationId xmlns:a16="http://schemas.microsoft.com/office/drawing/2014/main" id="{1E06A9B9-432F-B5DA-C6C3-E55DEDCDC9E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Date Placeholder 4">
            <a:extLst>
              <a:ext uri="{FF2B5EF4-FFF2-40B4-BE49-F238E27FC236}">
                <a16:creationId xmlns:a16="http://schemas.microsoft.com/office/drawing/2014/main" id="{94972BDD-8F21-FB35-0340-D0622A6C4F64}"/>
              </a:ext>
            </a:extLst>
          </p:cNvPr>
          <p:cNvSpPr>
            <a:spLocks noGrp="1"/>
          </p:cNvSpPr>
          <p:nvPr>
            <p:ph type="dt" sz="half" idx="10"/>
          </p:nvPr>
        </p:nvSpPr>
        <p:spPr/>
        <p:txBody>
          <a:bodyPr/>
          <a:lstStyle/>
          <a:p>
            <a:fld id="{DED2D098-D69D-4C49-AD0F-C9F4E68AEFF7}" type="datetimeFigureOut">
              <a:rPr lang="en-DE" smtClean="0"/>
              <a:t>01.08.23</a:t>
            </a:fld>
            <a:endParaRPr lang="en-DE"/>
          </a:p>
        </p:txBody>
      </p:sp>
      <p:sp>
        <p:nvSpPr>
          <p:cNvPr id="6" name="Footer Placeholder 5">
            <a:extLst>
              <a:ext uri="{FF2B5EF4-FFF2-40B4-BE49-F238E27FC236}">
                <a16:creationId xmlns:a16="http://schemas.microsoft.com/office/drawing/2014/main" id="{943D8DEE-66F0-424F-9653-2580CCE05B94}"/>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A6E98014-EE54-AA89-ABA0-4AC12E1A3582}"/>
              </a:ext>
            </a:extLst>
          </p:cNvPr>
          <p:cNvSpPr>
            <a:spLocks noGrp="1"/>
          </p:cNvSpPr>
          <p:nvPr>
            <p:ph type="sldNum" sz="quarter" idx="12"/>
          </p:nvPr>
        </p:nvSpPr>
        <p:spPr/>
        <p:txBody>
          <a:bodyPr/>
          <a:lstStyle/>
          <a:p>
            <a:fld id="{AB04E7BB-4740-1C41-A8BF-A43010B5B182}" type="slidenum">
              <a:rPr lang="en-DE" smtClean="0"/>
              <a:t>‹#›</a:t>
            </a:fld>
            <a:endParaRPr lang="en-DE"/>
          </a:p>
        </p:txBody>
      </p:sp>
    </p:spTree>
    <p:extLst>
      <p:ext uri="{BB962C8B-B14F-4D97-AF65-F5344CB8AC3E}">
        <p14:creationId xmlns:p14="http://schemas.microsoft.com/office/powerpoint/2010/main" val="242020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4167-C554-10D8-1669-DBE19F1C677A}"/>
              </a:ext>
            </a:extLst>
          </p:cNvPr>
          <p:cNvSpPr>
            <a:spLocks noGrp="1"/>
          </p:cNvSpPr>
          <p:nvPr>
            <p:ph type="title"/>
          </p:nvPr>
        </p:nvSpPr>
        <p:spPr>
          <a:xfrm>
            <a:off x="839788" y="365125"/>
            <a:ext cx="10515600" cy="1325563"/>
          </a:xfrm>
        </p:spPr>
        <p:txBody>
          <a:bodyPr/>
          <a:lstStyle/>
          <a:p>
            <a:r>
              <a:rPr lang="en-GB"/>
              <a:t>Click to edit Master title style</a:t>
            </a:r>
            <a:endParaRPr lang="en-DE"/>
          </a:p>
        </p:txBody>
      </p:sp>
      <p:sp>
        <p:nvSpPr>
          <p:cNvPr id="3" name="Text Placeholder 2">
            <a:extLst>
              <a:ext uri="{FF2B5EF4-FFF2-40B4-BE49-F238E27FC236}">
                <a16:creationId xmlns:a16="http://schemas.microsoft.com/office/drawing/2014/main" id="{90A86162-90ED-03F6-0EBB-BB8736A180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94ECCB9-5C00-7F87-5392-DF4AB27A5F1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Text Placeholder 4">
            <a:extLst>
              <a:ext uri="{FF2B5EF4-FFF2-40B4-BE49-F238E27FC236}">
                <a16:creationId xmlns:a16="http://schemas.microsoft.com/office/drawing/2014/main" id="{4A6775E3-99A0-1826-7657-474F7CBCB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7D3667C-E890-5558-5865-4D0690E94B9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7" name="Date Placeholder 6">
            <a:extLst>
              <a:ext uri="{FF2B5EF4-FFF2-40B4-BE49-F238E27FC236}">
                <a16:creationId xmlns:a16="http://schemas.microsoft.com/office/drawing/2014/main" id="{96E3770A-57A8-4881-47D3-A69766FB70B5}"/>
              </a:ext>
            </a:extLst>
          </p:cNvPr>
          <p:cNvSpPr>
            <a:spLocks noGrp="1"/>
          </p:cNvSpPr>
          <p:nvPr>
            <p:ph type="dt" sz="half" idx="10"/>
          </p:nvPr>
        </p:nvSpPr>
        <p:spPr/>
        <p:txBody>
          <a:bodyPr/>
          <a:lstStyle/>
          <a:p>
            <a:fld id="{DED2D098-D69D-4C49-AD0F-C9F4E68AEFF7}" type="datetimeFigureOut">
              <a:rPr lang="en-DE" smtClean="0"/>
              <a:t>01.08.23</a:t>
            </a:fld>
            <a:endParaRPr lang="en-DE"/>
          </a:p>
        </p:txBody>
      </p:sp>
      <p:sp>
        <p:nvSpPr>
          <p:cNvPr id="8" name="Footer Placeholder 7">
            <a:extLst>
              <a:ext uri="{FF2B5EF4-FFF2-40B4-BE49-F238E27FC236}">
                <a16:creationId xmlns:a16="http://schemas.microsoft.com/office/drawing/2014/main" id="{DD108D71-48CE-34C4-D85D-5F631E6D7FBC}"/>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B3EAAAF8-F0F0-46F4-3F77-D2E337EDFD68}"/>
              </a:ext>
            </a:extLst>
          </p:cNvPr>
          <p:cNvSpPr>
            <a:spLocks noGrp="1"/>
          </p:cNvSpPr>
          <p:nvPr>
            <p:ph type="sldNum" sz="quarter" idx="12"/>
          </p:nvPr>
        </p:nvSpPr>
        <p:spPr/>
        <p:txBody>
          <a:bodyPr/>
          <a:lstStyle/>
          <a:p>
            <a:fld id="{AB04E7BB-4740-1C41-A8BF-A43010B5B182}" type="slidenum">
              <a:rPr lang="en-DE" smtClean="0"/>
              <a:t>‹#›</a:t>
            </a:fld>
            <a:endParaRPr lang="en-DE"/>
          </a:p>
        </p:txBody>
      </p:sp>
    </p:spTree>
    <p:extLst>
      <p:ext uri="{BB962C8B-B14F-4D97-AF65-F5344CB8AC3E}">
        <p14:creationId xmlns:p14="http://schemas.microsoft.com/office/powerpoint/2010/main" val="255676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45FCF-0D34-E51F-2D07-37C30585A0BE}"/>
              </a:ext>
            </a:extLst>
          </p:cNvPr>
          <p:cNvSpPr>
            <a:spLocks noGrp="1"/>
          </p:cNvSpPr>
          <p:nvPr>
            <p:ph type="title"/>
          </p:nvPr>
        </p:nvSpPr>
        <p:spPr/>
        <p:txBody>
          <a:bodyPr/>
          <a:lstStyle/>
          <a:p>
            <a:r>
              <a:rPr lang="en-GB"/>
              <a:t>Click to edit Master title style</a:t>
            </a:r>
            <a:endParaRPr lang="en-DE"/>
          </a:p>
        </p:txBody>
      </p:sp>
      <p:sp>
        <p:nvSpPr>
          <p:cNvPr id="3" name="Date Placeholder 2">
            <a:extLst>
              <a:ext uri="{FF2B5EF4-FFF2-40B4-BE49-F238E27FC236}">
                <a16:creationId xmlns:a16="http://schemas.microsoft.com/office/drawing/2014/main" id="{D807464D-9187-9CE8-549E-8E8225D67795}"/>
              </a:ext>
            </a:extLst>
          </p:cNvPr>
          <p:cNvSpPr>
            <a:spLocks noGrp="1"/>
          </p:cNvSpPr>
          <p:nvPr>
            <p:ph type="dt" sz="half" idx="10"/>
          </p:nvPr>
        </p:nvSpPr>
        <p:spPr/>
        <p:txBody>
          <a:bodyPr/>
          <a:lstStyle/>
          <a:p>
            <a:fld id="{DED2D098-D69D-4C49-AD0F-C9F4E68AEFF7}" type="datetimeFigureOut">
              <a:rPr lang="en-DE" smtClean="0"/>
              <a:t>01.08.23</a:t>
            </a:fld>
            <a:endParaRPr lang="en-DE"/>
          </a:p>
        </p:txBody>
      </p:sp>
      <p:sp>
        <p:nvSpPr>
          <p:cNvPr id="4" name="Footer Placeholder 3">
            <a:extLst>
              <a:ext uri="{FF2B5EF4-FFF2-40B4-BE49-F238E27FC236}">
                <a16:creationId xmlns:a16="http://schemas.microsoft.com/office/drawing/2014/main" id="{4AE8E457-9041-C103-F827-640795C63E72}"/>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472A8A6D-C0CD-CCF2-53BB-25CD47080C0D}"/>
              </a:ext>
            </a:extLst>
          </p:cNvPr>
          <p:cNvSpPr>
            <a:spLocks noGrp="1"/>
          </p:cNvSpPr>
          <p:nvPr>
            <p:ph type="sldNum" sz="quarter" idx="12"/>
          </p:nvPr>
        </p:nvSpPr>
        <p:spPr/>
        <p:txBody>
          <a:bodyPr/>
          <a:lstStyle/>
          <a:p>
            <a:fld id="{AB04E7BB-4740-1C41-A8BF-A43010B5B182}" type="slidenum">
              <a:rPr lang="en-DE" smtClean="0"/>
              <a:t>‹#›</a:t>
            </a:fld>
            <a:endParaRPr lang="en-DE"/>
          </a:p>
        </p:txBody>
      </p:sp>
    </p:spTree>
    <p:extLst>
      <p:ext uri="{BB962C8B-B14F-4D97-AF65-F5344CB8AC3E}">
        <p14:creationId xmlns:p14="http://schemas.microsoft.com/office/powerpoint/2010/main" val="49408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842825-5607-74C9-2C85-4BABA9678EB2}"/>
              </a:ext>
            </a:extLst>
          </p:cNvPr>
          <p:cNvSpPr>
            <a:spLocks noGrp="1"/>
          </p:cNvSpPr>
          <p:nvPr>
            <p:ph type="dt" sz="half" idx="10"/>
          </p:nvPr>
        </p:nvSpPr>
        <p:spPr/>
        <p:txBody>
          <a:bodyPr/>
          <a:lstStyle/>
          <a:p>
            <a:fld id="{DED2D098-D69D-4C49-AD0F-C9F4E68AEFF7}" type="datetimeFigureOut">
              <a:rPr lang="en-DE" smtClean="0"/>
              <a:t>01.08.23</a:t>
            </a:fld>
            <a:endParaRPr lang="en-DE"/>
          </a:p>
        </p:txBody>
      </p:sp>
      <p:sp>
        <p:nvSpPr>
          <p:cNvPr id="3" name="Footer Placeholder 2">
            <a:extLst>
              <a:ext uri="{FF2B5EF4-FFF2-40B4-BE49-F238E27FC236}">
                <a16:creationId xmlns:a16="http://schemas.microsoft.com/office/drawing/2014/main" id="{FF8C9AE7-07E4-D2DB-8F8F-1FA83B6E6544}"/>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501222DB-00BF-B6F6-E18E-242D437A4E27}"/>
              </a:ext>
            </a:extLst>
          </p:cNvPr>
          <p:cNvSpPr>
            <a:spLocks noGrp="1"/>
          </p:cNvSpPr>
          <p:nvPr>
            <p:ph type="sldNum" sz="quarter" idx="12"/>
          </p:nvPr>
        </p:nvSpPr>
        <p:spPr/>
        <p:txBody>
          <a:bodyPr/>
          <a:lstStyle/>
          <a:p>
            <a:fld id="{AB04E7BB-4740-1C41-A8BF-A43010B5B182}" type="slidenum">
              <a:rPr lang="en-DE" smtClean="0"/>
              <a:t>‹#›</a:t>
            </a:fld>
            <a:endParaRPr lang="en-DE"/>
          </a:p>
        </p:txBody>
      </p:sp>
    </p:spTree>
    <p:extLst>
      <p:ext uri="{BB962C8B-B14F-4D97-AF65-F5344CB8AC3E}">
        <p14:creationId xmlns:p14="http://schemas.microsoft.com/office/powerpoint/2010/main" val="210417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7AB9A-E421-4A8E-B603-D4C036C212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Content Placeholder 2">
            <a:extLst>
              <a:ext uri="{FF2B5EF4-FFF2-40B4-BE49-F238E27FC236}">
                <a16:creationId xmlns:a16="http://schemas.microsoft.com/office/drawing/2014/main" id="{AB925545-B7E7-8756-2DD7-503A50BE32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Text Placeholder 3">
            <a:extLst>
              <a:ext uri="{FF2B5EF4-FFF2-40B4-BE49-F238E27FC236}">
                <a16:creationId xmlns:a16="http://schemas.microsoft.com/office/drawing/2014/main" id="{2C3D229B-1902-2EA6-0F93-4E89C6F00A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BDA476-6869-2F00-DBEB-5BAEDD84E7A1}"/>
              </a:ext>
            </a:extLst>
          </p:cNvPr>
          <p:cNvSpPr>
            <a:spLocks noGrp="1"/>
          </p:cNvSpPr>
          <p:nvPr>
            <p:ph type="dt" sz="half" idx="10"/>
          </p:nvPr>
        </p:nvSpPr>
        <p:spPr/>
        <p:txBody>
          <a:bodyPr/>
          <a:lstStyle/>
          <a:p>
            <a:fld id="{DED2D098-D69D-4C49-AD0F-C9F4E68AEFF7}" type="datetimeFigureOut">
              <a:rPr lang="en-DE" smtClean="0"/>
              <a:t>01.08.23</a:t>
            </a:fld>
            <a:endParaRPr lang="en-DE"/>
          </a:p>
        </p:txBody>
      </p:sp>
      <p:sp>
        <p:nvSpPr>
          <p:cNvPr id="6" name="Footer Placeholder 5">
            <a:extLst>
              <a:ext uri="{FF2B5EF4-FFF2-40B4-BE49-F238E27FC236}">
                <a16:creationId xmlns:a16="http://schemas.microsoft.com/office/drawing/2014/main" id="{608370CC-CCD2-F40A-6729-AA2FAC534930}"/>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E9D2680B-BE58-1F17-7381-7A47FB52C2EC}"/>
              </a:ext>
            </a:extLst>
          </p:cNvPr>
          <p:cNvSpPr>
            <a:spLocks noGrp="1"/>
          </p:cNvSpPr>
          <p:nvPr>
            <p:ph type="sldNum" sz="quarter" idx="12"/>
          </p:nvPr>
        </p:nvSpPr>
        <p:spPr/>
        <p:txBody>
          <a:bodyPr/>
          <a:lstStyle/>
          <a:p>
            <a:fld id="{AB04E7BB-4740-1C41-A8BF-A43010B5B182}" type="slidenum">
              <a:rPr lang="en-DE" smtClean="0"/>
              <a:t>‹#›</a:t>
            </a:fld>
            <a:endParaRPr lang="en-DE"/>
          </a:p>
        </p:txBody>
      </p:sp>
    </p:spTree>
    <p:extLst>
      <p:ext uri="{BB962C8B-B14F-4D97-AF65-F5344CB8AC3E}">
        <p14:creationId xmlns:p14="http://schemas.microsoft.com/office/powerpoint/2010/main" val="115899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D1647-449D-04F1-E4DE-94EDF541D4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Picture Placeholder 2">
            <a:extLst>
              <a:ext uri="{FF2B5EF4-FFF2-40B4-BE49-F238E27FC236}">
                <a16:creationId xmlns:a16="http://schemas.microsoft.com/office/drawing/2014/main" id="{1B3571CD-116C-DABA-C044-B53C2BBA8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15C91703-AF36-F3BD-A18C-341A1CB51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2BC96AE-2DB9-93B8-395A-290CE00E5CC1}"/>
              </a:ext>
            </a:extLst>
          </p:cNvPr>
          <p:cNvSpPr>
            <a:spLocks noGrp="1"/>
          </p:cNvSpPr>
          <p:nvPr>
            <p:ph type="dt" sz="half" idx="10"/>
          </p:nvPr>
        </p:nvSpPr>
        <p:spPr/>
        <p:txBody>
          <a:bodyPr/>
          <a:lstStyle/>
          <a:p>
            <a:fld id="{DED2D098-D69D-4C49-AD0F-C9F4E68AEFF7}" type="datetimeFigureOut">
              <a:rPr lang="en-DE" smtClean="0"/>
              <a:t>01.08.23</a:t>
            </a:fld>
            <a:endParaRPr lang="en-DE"/>
          </a:p>
        </p:txBody>
      </p:sp>
      <p:sp>
        <p:nvSpPr>
          <p:cNvPr id="6" name="Footer Placeholder 5">
            <a:extLst>
              <a:ext uri="{FF2B5EF4-FFF2-40B4-BE49-F238E27FC236}">
                <a16:creationId xmlns:a16="http://schemas.microsoft.com/office/drawing/2014/main" id="{B9F5FE4E-9D54-E04F-0F7B-A8C5BF1DBBB7}"/>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A85B4444-6363-BFA2-A9F4-481EC42CD86F}"/>
              </a:ext>
            </a:extLst>
          </p:cNvPr>
          <p:cNvSpPr>
            <a:spLocks noGrp="1"/>
          </p:cNvSpPr>
          <p:nvPr>
            <p:ph type="sldNum" sz="quarter" idx="12"/>
          </p:nvPr>
        </p:nvSpPr>
        <p:spPr/>
        <p:txBody>
          <a:bodyPr/>
          <a:lstStyle/>
          <a:p>
            <a:fld id="{AB04E7BB-4740-1C41-A8BF-A43010B5B182}" type="slidenum">
              <a:rPr lang="en-DE" smtClean="0"/>
              <a:t>‹#›</a:t>
            </a:fld>
            <a:endParaRPr lang="en-DE"/>
          </a:p>
        </p:txBody>
      </p:sp>
    </p:spTree>
    <p:extLst>
      <p:ext uri="{BB962C8B-B14F-4D97-AF65-F5344CB8AC3E}">
        <p14:creationId xmlns:p14="http://schemas.microsoft.com/office/powerpoint/2010/main" val="240207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DF0B52-E399-E716-3A5C-0881A1759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DE"/>
          </a:p>
        </p:txBody>
      </p:sp>
      <p:sp>
        <p:nvSpPr>
          <p:cNvPr id="3" name="Text Placeholder 2">
            <a:extLst>
              <a:ext uri="{FF2B5EF4-FFF2-40B4-BE49-F238E27FC236}">
                <a16:creationId xmlns:a16="http://schemas.microsoft.com/office/drawing/2014/main" id="{7B48B42A-887F-F240-CD9E-7B029CA6F3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E88F4626-0C2F-1B3B-9C60-B9A7A7F7FE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2D098-D69D-4C49-AD0F-C9F4E68AEFF7}" type="datetimeFigureOut">
              <a:rPr lang="en-DE" smtClean="0"/>
              <a:t>01.08.23</a:t>
            </a:fld>
            <a:endParaRPr lang="en-DE"/>
          </a:p>
        </p:txBody>
      </p:sp>
      <p:sp>
        <p:nvSpPr>
          <p:cNvPr id="5" name="Footer Placeholder 4">
            <a:extLst>
              <a:ext uri="{FF2B5EF4-FFF2-40B4-BE49-F238E27FC236}">
                <a16:creationId xmlns:a16="http://schemas.microsoft.com/office/drawing/2014/main" id="{6C20509F-FE2E-CBF0-359D-C22DD3AB3E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Slide Number Placeholder 5">
            <a:extLst>
              <a:ext uri="{FF2B5EF4-FFF2-40B4-BE49-F238E27FC236}">
                <a16:creationId xmlns:a16="http://schemas.microsoft.com/office/drawing/2014/main" id="{32817A71-9C99-94FF-ECC2-44F4C28FC3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4E7BB-4740-1C41-A8BF-A43010B5B182}" type="slidenum">
              <a:rPr lang="en-DE" smtClean="0"/>
              <a:t>‹#›</a:t>
            </a:fld>
            <a:endParaRPr lang="en-DE"/>
          </a:p>
        </p:txBody>
      </p:sp>
    </p:spTree>
    <p:extLst>
      <p:ext uri="{BB962C8B-B14F-4D97-AF65-F5344CB8AC3E}">
        <p14:creationId xmlns:p14="http://schemas.microsoft.com/office/powerpoint/2010/main" val="3825769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eb.stanford.edu/class/bios221/book/Chap-CountData.html#ref-Brooks2010"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hyperlink" Target="https://web.stanford.edu/class/bios221/book/Chap-CountData.html#sec:rnaseq:explore" TargetMode="External"/><Relationship Id="rId5" Type="http://schemas.openxmlformats.org/officeDocument/2006/relationships/hyperlink" Target="https://bioconductor.org/packages/pasilla/" TargetMode="External"/><Relationship Id="rId4" Type="http://schemas.openxmlformats.org/officeDocument/2006/relationships/hyperlink" Target="https://web.stanford.edu/class/bios221/book/Chap-CountData.html#rnaseq:sec:debasic"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CA8C-B63B-4148-1108-87048AA14227}"/>
              </a:ext>
            </a:extLst>
          </p:cNvPr>
          <p:cNvSpPr>
            <a:spLocks noGrp="1"/>
          </p:cNvSpPr>
          <p:nvPr>
            <p:ph type="ctrTitle"/>
          </p:nvPr>
        </p:nvSpPr>
        <p:spPr/>
        <p:txBody>
          <a:bodyPr>
            <a:normAutofit fontScale="90000"/>
          </a:bodyPr>
          <a:lstStyle/>
          <a:p>
            <a:r>
              <a:rPr lang="en-DE" dirty="0">
                <a:latin typeface="Arial" panose="020B0604020202020204" pitchFamily="34" charset="0"/>
                <a:cs typeface="Arial" panose="020B0604020202020204" pitchFamily="34" charset="0"/>
              </a:rPr>
              <a:t>Chapter8. </a:t>
            </a:r>
            <a:br>
              <a:rPr lang="en-DE" dirty="0">
                <a:latin typeface="Arial" panose="020B0604020202020204" pitchFamily="34" charset="0"/>
                <a:cs typeface="Arial" panose="020B0604020202020204" pitchFamily="34" charset="0"/>
              </a:rPr>
            </a:br>
            <a:r>
              <a:rPr lang="en-DE" dirty="0">
                <a:latin typeface="Arial" panose="020B0604020202020204" pitchFamily="34" charset="0"/>
                <a:cs typeface="Arial" panose="020B0604020202020204" pitchFamily="34" charset="0"/>
              </a:rPr>
              <a:t>High-Throughput Count Data</a:t>
            </a:r>
          </a:p>
        </p:txBody>
      </p:sp>
    </p:spTree>
    <p:extLst>
      <p:ext uri="{BB962C8B-B14F-4D97-AF65-F5344CB8AC3E}">
        <p14:creationId xmlns:p14="http://schemas.microsoft.com/office/powerpoint/2010/main" val="261033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E6098A-366F-549F-7020-93E756C972B0}"/>
              </a:ext>
            </a:extLst>
          </p:cNvPr>
          <p:cNvSpPr/>
          <p:nvPr/>
        </p:nvSpPr>
        <p:spPr>
          <a:xfrm>
            <a:off x="157840" y="215221"/>
            <a:ext cx="12034160" cy="461665"/>
          </a:xfrm>
          <a:prstGeom prst="rect">
            <a:avLst/>
          </a:prstGeom>
        </p:spPr>
        <p:txBody>
          <a:bodyPr wrap="square">
            <a:spAutoFit/>
          </a:bodyPr>
          <a:lstStyle/>
          <a:p>
            <a:r>
              <a:rPr lang="ko-KR" altLang="en-US" sz="2400" b="1" dirty="0">
                <a:solidFill>
                  <a:srgbClr val="000000"/>
                </a:solidFill>
                <a:latin typeface="Arial" panose="020B0604020202020204" pitchFamily="34" charset="0"/>
                <a:cs typeface="Arial" panose="020B0604020202020204" pitchFamily="34" charset="0"/>
              </a:rPr>
              <a:t>이번 챕터에서 다룰 용어 정리</a:t>
            </a:r>
            <a:endParaRPr lang="en-US" sz="24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1DB8263-CA30-0641-2D8F-1E0C2B02D3DF}"/>
              </a:ext>
            </a:extLst>
          </p:cNvPr>
          <p:cNvPicPr>
            <a:picLocks noChangeAspect="1"/>
          </p:cNvPicPr>
          <p:nvPr/>
        </p:nvPicPr>
        <p:blipFill>
          <a:blip r:embed="rId2"/>
          <a:stretch>
            <a:fillRect/>
          </a:stretch>
        </p:blipFill>
        <p:spPr>
          <a:xfrm>
            <a:off x="1339851" y="1286012"/>
            <a:ext cx="9512298" cy="4783483"/>
          </a:xfrm>
          <a:prstGeom prst="rect">
            <a:avLst/>
          </a:prstGeom>
        </p:spPr>
      </p:pic>
    </p:spTree>
    <p:extLst>
      <p:ext uri="{BB962C8B-B14F-4D97-AF65-F5344CB8AC3E}">
        <p14:creationId xmlns:p14="http://schemas.microsoft.com/office/powerpoint/2010/main" val="346971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CA8C-B63B-4148-1108-87048AA14227}"/>
              </a:ext>
            </a:extLst>
          </p:cNvPr>
          <p:cNvSpPr>
            <a:spLocks noGrp="1"/>
          </p:cNvSpPr>
          <p:nvPr>
            <p:ph type="ctrTitle"/>
          </p:nvPr>
        </p:nvSpPr>
        <p:spPr/>
        <p:txBody>
          <a:bodyPr>
            <a:normAutofit/>
          </a:bodyPr>
          <a:lstStyle/>
          <a:p>
            <a:r>
              <a:rPr lang="en-DE" sz="5400" dirty="0">
                <a:latin typeface="Arial" panose="020B0604020202020204" pitchFamily="34" charset="0"/>
                <a:cs typeface="Arial" panose="020B0604020202020204" pitchFamily="34" charset="0"/>
              </a:rPr>
              <a:t>Topic</a:t>
            </a:r>
            <a:r>
              <a:rPr lang="en-US" altLang="ko-KR" sz="5400" dirty="0">
                <a:latin typeface="Arial" panose="020B0604020202020204" pitchFamily="34" charset="0"/>
                <a:cs typeface="Arial" panose="020B0604020202020204" pitchFamily="34" charset="0"/>
              </a:rPr>
              <a:t>1</a:t>
            </a:r>
            <a:r>
              <a:rPr lang="en-DE" sz="5400" dirty="0">
                <a:latin typeface="Arial" panose="020B0604020202020204" pitchFamily="34" charset="0"/>
                <a:cs typeface="Arial" panose="020B0604020202020204" pitchFamily="34" charset="0"/>
              </a:rPr>
              <a:t>. Modeling </a:t>
            </a:r>
            <a:r>
              <a:rPr lang="en-US" sz="5400" dirty="0">
                <a:solidFill>
                  <a:srgbClr val="000000"/>
                </a:solidFill>
                <a:latin typeface="Arial" panose="020B0604020202020204" pitchFamily="34" charset="0"/>
                <a:cs typeface="Arial" panose="020B0604020202020204" pitchFamily="34" charset="0"/>
              </a:rPr>
              <a:t>count data</a:t>
            </a:r>
            <a:endParaRPr lang="en-DE" sz="5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D96106CF-A072-990E-9F95-67ACE5B2E095}"/>
              </a:ext>
            </a:extLst>
          </p:cNvPr>
          <p:cNvSpPr>
            <a:spLocks noGrp="1"/>
          </p:cNvSpPr>
          <p:nvPr>
            <p:ph type="subTitle" idx="1"/>
          </p:nvPr>
        </p:nvSpPr>
        <p:spPr/>
        <p:txBody>
          <a:bodyPr/>
          <a:lstStyle/>
          <a:p>
            <a:endParaRPr lang="en-DE" dirty="0"/>
          </a:p>
        </p:txBody>
      </p:sp>
    </p:spTree>
    <p:extLst>
      <p:ext uri="{BB962C8B-B14F-4D97-AF65-F5344CB8AC3E}">
        <p14:creationId xmlns:p14="http://schemas.microsoft.com/office/powerpoint/2010/main" val="369206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2C9B11-02D4-0006-A19D-09A010CDEED5}"/>
              </a:ext>
            </a:extLst>
          </p:cNvPr>
          <p:cNvSpPr/>
          <p:nvPr/>
        </p:nvSpPr>
        <p:spPr>
          <a:xfrm>
            <a:off x="157840" y="215221"/>
            <a:ext cx="12034160" cy="461665"/>
          </a:xfrm>
          <a:prstGeom prst="rect">
            <a:avLst/>
          </a:prstGeom>
        </p:spPr>
        <p:txBody>
          <a:bodyPr wrap="square">
            <a:spAutoFit/>
          </a:bodyPr>
          <a:lstStyle/>
          <a:p>
            <a:r>
              <a:rPr lang="en-US" altLang="ko-KR" sz="2400" b="1" dirty="0">
                <a:solidFill>
                  <a:srgbClr val="000000"/>
                </a:solidFill>
                <a:latin typeface="Arial" panose="020B0604020202020204" pitchFamily="34" charset="0"/>
                <a:cs typeface="Arial" panose="020B0604020202020204" pitchFamily="34" charset="0"/>
              </a:rPr>
              <a:t>Modeling count data : Which distribution do we need to use?</a:t>
            </a:r>
            <a:endParaRPr lang="en-US" sz="2400" b="1" dirty="0">
              <a:solidFill>
                <a:srgbClr val="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BCC93B0-55A9-7B68-E09D-ECD7AB908B16}"/>
              </a:ext>
            </a:extLst>
          </p:cNvPr>
          <p:cNvSpPr txBox="1"/>
          <p:nvPr/>
        </p:nvSpPr>
        <p:spPr>
          <a:xfrm>
            <a:off x="662609" y="1057654"/>
            <a:ext cx="11118574" cy="1323439"/>
          </a:xfrm>
          <a:prstGeom prst="rect">
            <a:avLst/>
          </a:prstGeom>
          <a:noFill/>
        </p:spPr>
        <p:txBody>
          <a:bodyPr wrap="square">
            <a:spAutoFit/>
          </a:bodyPr>
          <a:lstStyle/>
          <a:p>
            <a:r>
              <a:rPr lang="en-GB" sz="2000" b="0" i="0" dirty="0">
                <a:solidFill>
                  <a:srgbClr val="222222"/>
                </a:solidFill>
                <a:effectLst/>
                <a:latin typeface="Source Sans Pro" panose="020B0503030403020204" pitchFamily="34" charset="0"/>
              </a:rPr>
              <a:t>Distributions can be parameterized in various ways; often the parameters correspond to some measure of location and some measure of dispersion; </a:t>
            </a:r>
            <a:r>
              <a:rPr lang="en-GB" sz="2000" b="0" i="0" dirty="0">
                <a:solidFill>
                  <a:srgbClr val="FF0000"/>
                </a:solidFill>
                <a:effectLst/>
                <a:latin typeface="Source Sans Pro" panose="020B0503030403020204" pitchFamily="34" charset="0"/>
              </a:rPr>
              <a:t>a familiar measure of location is the mean</a:t>
            </a:r>
            <a:r>
              <a:rPr lang="en-GB" sz="2000" b="0" i="0" dirty="0">
                <a:solidFill>
                  <a:srgbClr val="222222"/>
                </a:solidFill>
                <a:effectLst/>
                <a:latin typeface="Source Sans Pro" panose="020B0503030403020204" pitchFamily="34" charset="0"/>
              </a:rPr>
              <a:t>, and </a:t>
            </a:r>
            <a:r>
              <a:rPr lang="en-GB" sz="2000" b="0" i="0" dirty="0">
                <a:solidFill>
                  <a:srgbClr val="FF0000"/>
                </a:solidFill>
                <a:effectLst/>
                <a:latin typeface="Source Sans Pro" panose="020B0503030403020204" pitchFamily="34" charset="0"/>
              </a:rPr>
              <a:t>a familiar measure of dispersion is the variance (or standard deviation)</a:t>
            </a:r>
            <a:r>
              <a:rPr lang="en-GB" sz="2000" b="0" i="0" dirty="0">
                <a:solidFill>
                  <a:srgbClr val="222222"/>
                </a:solidFill>
                <a:effectLst/>
                <a:latin typeface="Source Sans Pro" panose="020B0503030403020204" pitchFamily="34" charset="0"/>
              </a:rPr>
              <a:t>, but for some distributions other measures are also in use.</a:t>
            </a:r>
            <a:endParaRPr lang="en-DE" sz="2000" dirty="0"/>
          </a:p>
        </p:txBody>
      </p:sp>
      <p:pic>
        <p:nvPicPr>
          <p:cNvPr id="6" name="Picture 5">
            <a:extLst>
              <a:ext uri="{FF2B5EF4-FFF2-40B4-BE49-F238E27FC236}">
                <a16:creationId xmlns:a16="http://schemas.microsoft.com/office/drawing/2014/main" id="{0B5DCB47-51D3-C5CA-9423-CEC320897587}"/>
              </a:ext>
            </a:extLst>
          </p:cNvPr>
          <p:cNvPicPr>
            <a:picLocks noChangeAspect="1"/>
          </p:cNvPicPr>
          <p:nvPr/>
        </p:nvPicPr>
        <p:blipFill>
          <a:blip r:embed="rId2"/>
          <a:stretch>
            <a:fillRect/>
          </a:stretch>
        </p:blipFill>
        <p:spPr>
          <a:xfrm>
            <a:off x="157840" y="3001537"/>
            <a:ext cx="6972852" cy="2083352"/>
          </a:xfrm>
          <a:prstGeom prst="rect">
            <a:avLst/>
          </a:prstGeom>
        </p:spPr>
      </p:pic>
      <p:sp>
        <p:nvSpPr>
          <p:cNvPr id="7" name="Right Arrow 6">
            <a:extLst>
              <a:ext uri="{FF2B5EF4-FFF2-40B4-BE49-F238E27FC236}">
                <a16:creationId xmlns:a16="http://schemas.microsoft.com/office/drawing/2014/main" id="{ED586C95-99A5-EBDA-C521-31FA98F1B612}"/>
              </a:ext>
            </a:extLst>
          </p:cNvPr>
          <p:cNvSpPr/>
          <p:nvPr/>
        </p:nvSpPr>
        <p:spPr>
          <a:xfrm>
            <a:off x="7163310" y="3836756"/>
            <a:ext cx="410818" cy="331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tangle 7">
            <a:extLst>
              <a:ext uri="{FF2B5EF4-FFF2-40B4-BE49-F238E27FC236}">
                <a16:creationId xmlns:a16="http://schemas.microsoft.com/office/drawing/2014/main" id="{52AB58CA-2839-B152-C954-39522D22FB6A}"/>
              </a:ext>
            </a:extLst>
          </p:cNvPr>
          <p:cNvSpPr/>
          <p:nvPr/>
        </p:nvSpPr>
        <p:spPr>
          <a:xfrm>
            <a:off x="0" y="6363804"/>
            <a:ext cx="12034160" cy="400110"/>
          </a:xfrm>
          <a:prstGeom prst="rect">
            <a:avLst/>
          </a:prstGeom>
        </p:spPr>
        <p:txBody>
          <a:bodyPr wrap="square">
            <a:spAutoFit/>
          </a:bodyPr>
          <a:lstStyle/>
          <a:p>
            <a:pPr algn="ctr"/>
            <a:r>
              <a:rPr lang="en-US" altLang="ko-KR" sz="2000" b="1" i="1" dirty="0">
                <a:solidFill>
                  <a:schemeClr val="accent5"/>
                </a:solidFill>
                <a:latin typeface="Arial" panose="020B0604020202020204" pitchFamily="34" charset="0"/>
                <a:cs typeface="Arial" panose="020B0604020202020204" pitchFamily="34" charset="0"/>
              </a:rPr>
              <a:t>Would this be really the best choice for modeling RNA-seq data?</a:t>
            </a:r>
            <a:endParaRPr lang="en-US" sz="2000" b="1" i="1" dirty="0">
              <a:solidFill>
                <a:schemeClr val="accent5"/>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F034F04-8B53-F258-F8F2-8661072C0063}"/>
              </a:ext>
            </a:extLst>
          </p:cNvPr>
          <p:cNvPicPr>
            <a:picLocks noChangeAspect="1"/>
          </p:cNvPicPr>
          <p:nvPr/>
        </p:nvPicPr>
        <p:blipFill>
          <a:blip r:embed="rId3"/>
          <a:stretch>
            <a:fillRect/>
          </a:stretch>
        </p:blipFill>
        <p:spPr>
          <a:xfrm>
            <a:off x="7779026" y="2539835"/>
            <a:ext cx="4331528" cy="2661643"/>
          </a:xfrm>
          <a:prstGeom prst="rect">
            <a:avLst/>
          </a:prstGeom>
        </p:spPr>
      </p:pic>
    </p:spTree>
    <p:extLst>
      <p:ext uri="{BB962C8B-B14F-4D97-AF65-F5344CB8AC3E}">
        <p14:creationId xmlns:p14="http://schemas.microsoft.com/office/powerpoint/2010/main" val="1707100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464DE9-2487-5F2F-1620-FC25B2268731}"/>
              </a:ext>
            </a:extLst>
          </p:cNvPr>
          <p:cNvSpPr/>
          <p:nvPr/>
        </p:nvSpPr>
        <p:spPr>
          <a:xfrm>
            <a:off x="157840" y="215221"/>
            <a:ext cx="12034160" cy="461665"/>
          </a:xfrm>
          <a:prstGeom prst="rect">
            <a:avLst/>
          </a:prstGeom>
        </p:spPr>
        <p:txBody>
          <a:bodyPr wrap="square">
            <a:spAutoFit/>
          </a:bodyPr>
          <a:lstStyle/>
          <a:p>
            <a:r>
              <a:rPr lang="en-US" altLang="ko-KR" sz="2400" b="1" dirty="0">
                <a:solidFill>
                  <a:srgbClr val="000000"/>
                </a:solidFill>
                <a:latin typeface="Arial" panose="020B0604020202020204" pitchFamily="34" charset="0"/>
                <a:cs typeface="Arial" panose="020B0604020202020204" pitchFamily="34" charset="0"/>
              </a:rPr>
              <a:t>Modeling count data : Which distribution do we need to use?</a:t>
            </a:r>
            <a:endParaRPr lang="en-US" sz="2400" b="1" dirty="0">
              <a:solidFill>
                <a:srgbClr val="0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9F78D7C-57C7-5E36-160B-B5855BDD8FB7}"/>
              </a:ext>
            </a:extLst>
          </p:cNvPr>
          <p:cNvSpPr txBox="1"/>
          <p:nvPr/>
        </p:nvSpPr>
        <p:spPr>
          <a:xfrm>
            <a:off x="662609" y="1057654"/>
            <a:ext cx="11118574" cy="707886"/>
          </a:xfrm>
          <a:prstGeom prst="rect">
            <a:avLst/>
          </a:prstGeom>
          <a:noFill/>
        </p:spPr>
        <p:txBody>
          <a:bodyPr wrap="square">
            <a:spAutoFit/>
          </a:bodyPr>
          <a:lstStyle/>
          <a:p>
            <a:r>
              <a:rPr lang="en-GB" sz="2000" b="0" i="0" dirty="0">
                <a:solidFill>
                  <a:srgbClr val="222222"/>
                </a:solidFill>
                <a:effectLst/>
                <a:latin typeface="Source Sans Pro" panose="020B0503030403020204" pitchFamily="34" charset="0"/>
              </a:rPr>
              <a:t>In practice, we are usually not interested in modelling the read counts within a single library, but in comparing the counts between libraries!</a:t>
            </a:r>
            <a:endParaRPr lang="en-DE" sz="2000" dirty="0"/>
          </a:p>
        </p:txBody>
      </p:sp>
      <p:sp>
        <p:nvSpPr>
          <p:cNvPr id="5" name="TextBox 4">
            <a:extLst>
              <a:ext uri="{FF2B5EF4-FFF2-40B4-BE49-F238E27FC236}">
                <a16:creationId xmlns:a16="http://schemas.microsoft.com/office/drawing/2014/main" id="{84B1EA48-46D4-C474-047C-E61CF329B58B}"/>
              </a:ext>
            </a:extLst>
          </p:cNvPr>
          <p:cNvSpPr txBox="1"/>
          <p:nvPr/>
        </p:nvSpPr>
        <p:spPr>
          <a:xfrm>
            <a:off x="5685183" y="2621055"/>
            <a:ext cx="6096000" cy="2554545"/>
          </a:xfrm>
          <a:prstGeom prst="rect">
            <a:avLst/>
          </a:prstGeom>
          <a:noFill/>
        </p:spPr>
        <p:txBody>
          <a:bodyPr wrap="square">
            <a:spAutoFit/>
          </a:bodyPr>
          <a:lstStyle/>
          <a:p>
            <a:r>
              <a:rPr lang="en-GB" sz="2000" b="0" i="0" dirty="0">
                <a:solidFill>
                  <a:srgbClr val="222222"/>
                </a:solidFill>
                <a:effectLst/>
                <a:latin typeface="Source Sans Pro" panose="020B0503030403020204" pitchFamily="34" charset="0"/>
              </a:rPr>
              <a:t>Empirically, it turns out that replicate experiments vary more than what the Poisson distribution predicts. Intuitively, what happens is that </a:t>
            </a:r>
            <a:r>
              <a:rPr lang="en-GB" sz="2000" b="0" i="0" dirty="0">
                <a:solidFill>
                  <a:srgbClr val="222222"/>
                </a:solidFill>
                <a:effectLst/>
                <a:latin typeface="MJXc-TeX-math-I"/>
              </a:rPr>
              <a:t>pi</a:t>
            </a:r>
            <a:r>
              <a:rPr lang="en-GB" sz="2000" b="0" i="0" dirty="0">
                <a:solidFill>
                  <a:srgbClr val="222222"/>
                </a:solidFill>
                <a:effectLst/>
                <a:latin typeface="Source Sans Pro" panose="020B0503030403020204" pitchFamily="34" charset="0"/>
              </a:rPr>
              <a:t>pi and therefore also </a:t>
            </a:r>
            <a:r>
              <a:rPr lang="el-GR" sz="2000" b="0" i="0" dirty="0">
                <a:solidFill>
                  <a:srgbClr val="222222"/>
                </a:solidFill>
                <a:effectLst/>
                <a:latin typeface="MJXc-TeX-math-I"/>
              </a:rPr>
              <a:t>λ</a:t>
            </a:r>
            <a:r>
              <a:rPr lang="en-GB" sz="2000" b="0" i="0" dirty="0" err="1">
                <a:solidFill>
                  <a:srgbClr val="222222"/>
                </a:solidFill>
                <a:effectLst/>
                <a:latin typeface="MJXc-TeX-math-I"/>
              </a:rPr>
              <a:t>i</a:t>
            </a:r>
            <a:r>
              <a:rPr lang="el-GR" sz="2000" b="0" i="0" dirty="0">
                <a:solidFill>
                  <a:srgbClr val="222222"/>
                </a:solidFill>
                <a:effectLst/>
                <a:latin typeface="Source Sans Pro" panose="020B0503030403020204" pitchFamily="34" charset="0"/>
              </a:rPr>
              <a:t>λ</a:t>
            </a:r>
            <a:r>
              <a:rPr lang="en-GB" sz="2000" b="0" i="0" dirty="0" err="1">
                <a:solidFill>
                  <a:srgbClr val="222222"/>
                </a:solidFill>
                <a:effectLst/>
                <a:latin typeface="Source Sans Pro" panose="020B0503030403020204" pitchFamily="34" charset="0"/>
              </a:rPr>
              <a:t>i</a:t>
            </a:r>
            <a:r>
              <a:rPr lang="en-GB" sz="2000" b="0" i="0" dirty="0">
                <a:solidFill>
                  <a:srgbClr val="222222"/>
                </a:solidFill>
                <a:effectLst/>
                <a:latin typeface="Source Sans Pro" panose="020B0503030403020204" pitchFamily="34" charset="0"/>
              </a:rPr>
              <a:t> vary even between biological replicates; perhaps the temperature at which the cells grew was slightly different, or the amount of drug added varied by a few percent, or the incubation time was slightly longer.</a:t>
            </a:r>
            <a:endParaRPr lang="en-DE" sz="2000" dirty="0"/>
          </a:p>
        </p:txBody>
      </p:sp>
      <p:sp>
        <p:nvSpPr>
          <p:cNvPr id="6" name="Rectangle 5">
            <a:extLst>
              <a:ext uri="{FF2B5EF4-FFF2-40B4-BE49-F238E27FC236}">
                <a16:creationId xmlns:a16="http://schemas.microsoft.com/office/drawing/2014/main" id="{ABC542FF-C38D-5E7C-8EC8-BAB31E965566}"/>
              </a:ext>
            </a:extLst>
          </p:cNvPr>
          <p:cNvSpPr/>
          <p:nvPr/>
        </p:nvSpPr>
        <p:spPr>
          <a:xfrm>
            <a:off x="662609" y="2743200"/>
            <a:ext cx="2199861" cy="209384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tangle 6">
            <a:extLst>
              <a:ext uri="{FF2B5EF4-FFF2-40B4-BE49-F238E27FC236}">
                <a16:creationId xmlns:a16="http://schemas.microsoft.com/office/drawing/2014/main" id="{852CF94A-A6E8-7D57-AE70-6D82CAF661DE}"/>
              </a:ext>
            </a:extLst>
          </p:cNvPr>
          <p:cNvSpPr/>
          <p:nvPr/>
        </p:nvSpPr>
        <p:spPr>
          <a:xfrm>
            <a:off x="974035" y="2998618"/>
            <a:ext cx="2199861" cy="20938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tangle 7">
            <a:extLst>
              <a:ext uri="{FF2B5EF4-FFF2-40B4-BE49-F238E27FC236}">
                <a16:creationId xmlns:a16="http://schemas.microsoft.com/office/drawing/2014/main" id="{B6EA376B-6DA6-7F1B-7E50-C4D69D57232C}"/>
              </a:ext>
            </a:extLst>
          </p:cNvPr>
          <p:cNvSpPr/>
          <p:nvPr/>
        </p:nvSpPr>
        <p:spPr>
          <a:xfrm>
            <a:off x="1285461" y="3254036"/>
            <a:ext cx="2199861" cy="209384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tangle 8">
            <a:extLst>
              <a:ext uri="{FF2B5EF4-FFF2-40B4-BE49-F238E27FC236}">
                <a16:creationId xmlns:a16="http://schemas.microsoft.com/office/drawing/2014/main" id="{9DBB126E-989E-197F-B496-7B4F155B90FC}"/>
              </a:ext>
            </a:extLst>
          </p:cNvPr>
          <p:cNvSpPr/>
          <p:nvPr/>
        </p:nvSpPr>
        <p:spPr>
          <a:xfrm>
            <a:off x="1596887" y="3509454"/>
            <a:ext cx="2199861" cy="209384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TextBox 10">
            <a:extLst>
              <a:ext uri="{FF2B5EF4-FFF2-40B4-BE49-F238E27FC236}">
                <a16:creationId xmlns:a16="http://schemas.microsoft.com/office/drawing/2014/main" id="{600BA074-E355-A220-D596-9AE38495D044}"/>
              </a:ext>
            </a:extLst>
          </p:cNvPr>
          <p:cNvSpPr txBox="1"/>
          <p:nvPr/>
        </p:nvSpPr>
        <p:spPr>
          <a:xfrm>
            <a:off x="2163419" y="4300957"/>
            <a:ext cx="1199321" cy="400110"/>
          </a:xfrm>
          <a:prstGeom prst="rect">
            <a:avLst/>
          </a:prstGeom>
          <a:noFill/>
        </p:spPr>
        <p:txBody>
          <a:bodyPr wrap="square">
            <a:spAutoFit/>
          </a:bodyPr>
          <a:lstStyle/>
          <a:p>
            <a:r>
              <a:rPr lang="en-GB" sz="2000" b="0" i="0" dirty="0">
                <a:solidFill>
                  <a:srgbClr val="222222"/>
                </a:solidFill>
                <a:effectLst/>
                <a:latin typeface="Source Sans Pro" panose="020B0503030403020204" pitchFamily="34" charset="0"/>
              </a:rPr>
              <a:t>Library1</a:t>
            </a:r>
            <a:endParaRPr lang="en-DE" sz="2000" dirty="0"/>
          </a:p>
        </p:txBody>
      </p:sp>
      <p:sp>
        <p:nvSpPr>
          <p:cNvPr id="12" name="TextBox 11">
            <a:extLst>
              <a:ext uri="{FF2B5EF4-FFF2-40B4-BE49-F238E27FC236}">
                <a16:creationId xmlns:a16="http://schemas.microsoft.com/office/drawing/2014/main" id="{A4D47712-A442-7ED5-251A-53E3A6211072}"/>
              </a:ext>
            </a:extLst>
          </p:cNvPr>
          <p:cNvSpPr txBox="1"/>
          <p:nvPr/>
        </p:nvSpPr>
        <p:spPr>
          <a:xfrm>
            <a:off x="1285461" y="2182024"/>
            <a:ext cx="2199861" cy="400110"/>
          </a:xfrm>
          <a:prstGeom prst="rect">
            <a:avLst/>
          </a:prstGeom>
          <a:noFill/>
        </p:spPr>
        <p:txBody>
          <a:bodyPr wrap="square">
            <a:spAutoFit/>
          </a:bodyPr>
          <a:lstStyle/>
          <a:p>
            <a:r>
              <a:rPr lang="en-GB" sz="2000" b="1" i="0" dirty="0">
                <a:solidFill>
                  <a:srgbClr val="222222"/>
                </a:solidFill>
                <a:effectLst/>
                <a:latin typeface="Source Sans Pro" panose="020B0503030403020204" pitchFamily="34" charset="0"/>
              </a:rPr>
              <a:t>Multiple libraries</a:t>
            </a:r>
            <a:endParaRPr lang="en-DE" sz="2000" b="1" dirty="0"/>
          </a:p>
        </p:txBody>
      </p:sp>
      <p:sp>
        <p:nvSpPr>
          <p:cNvPr id="14" name="TextBox 13">
            <a:extLst>
              <a:ext uri="{FF2B5EF4-FFF2-40B4-BE49-F238E27FC236}">
                <a16:creationId xmlns:a16="http://schemas.microsoft.com/office/drawing/2014/main" id="{08A2E1CA-F89B-6E00-EC69-225A65F06F08}"/>
              </a:ext>
            </a:extLst>
          </p:cNvPr>
          <p:cNvSpPr txBox="1"/>
          <p:nvPr/>
        </p:nvSpPr>
        <p:spPr>
          <a:xfrm>
            <a:off x="5685183" y="5376361"/>
            <a:ext cx="6096000" cy="1323439"/>
          </a:xfrm>
          <a:prstGeom prst="rect">
            <a:avLst/>
          </a:prstGeom>
          <a:noFill/>
        </p:spPr>
        <p:txBody>
          <a:bodyPr wrap="square">
            <a:spAutoFit/>
          </a:bodyPr>
          <a:lstStyle/>
          <a:p>
            <a:r>
              <a:rPr lang="en-GB" sz="2000" b="1" i="1" dirty="0">
                <a:solidFill>
                  <a:srgbClr val="FF0000"/>
                </a:solidFill>
                <a:effectLst/>
                <a:latin typeface="Source Sans Pro" panose="020B0503030403020204" pitchFamily="34" charset="0"/>
              </a:rPr>
              <a:t>gamma-Poisson</a:t>
            </a:r>
            <a:r>
              <a:rPr lang="en-GB" sz="2000" b="1" i="1" dirty="0">
                <a:solidFill>
                  <a:schemeClr val="accent1"/>
                </a:solidFill>
                <a:effectLst/>
                <a:latin typeface="Source Sans Pro" panose="020B0503030403020204" pitchFamily="34" charset="0"/>
              </a:rPr>
              <a:t> (a.k.a. </a:t>
            </a:r>
            <a:r>
              <a:rPr lang="en-GB" sz="2000" b="1" i="1" dirty="0">
                <a:solidFill>
                  <a:srgbClr val="FF0000"/>
                </a:solidFill>
                <a:effectLst/>
                <a:latin typeface="Source Sans Pro" panose="020B0503030403020204" pitchFamily="34" charset="0"/>
              </a:rPr>
              <a:t>negative binomial</a:t>
            </a:r>
            <a:r>
              <a:rPr lang="en-GB" sz="2000" b="1" i="1" dirty="0">
                <a:solidFill>
                  <a:schemeClr val="accent1"/>
                </a:solidFill>
                <a:effectLst/>
                <a:latin typeface="Source Sans Pro" panose="020B0503030403020204" pitchFamily="34" charset="0"/>
              </a:rPr>
              <a:t>) distribution suits our </a:t>
            </a:r>
            <a:r>
              <a:rPr lang="en-GB" sz="2000" b="1" i="1" dirty="0" err="1">
                <a:solidFill>
                  <a:schemeClr val="accent1"/>
                </a:solidFill>
                <a:effectLst/>
                <a:latin typeface="Source Sans Pro" panose="020B0503030403020204" pitchFamily="34" charset="0"/>
              </a:rPr>
              <a:t>modeling</a:t>
            </a:r>
            <a:r>
              <a:rPr lang="en-GB" sz="2000" b="1" i="1" dirty="0">
                <a:solidFill>
                  <a:schemeClr val="accent1"/>
                </a:solidFill>
                <a:effectLst/>
                <a:latin typeface="Source Sans Pro" panose="020B0503030403020204" pitchFamily="34" charset="0"/>
              </a:rPr>
              <a:t> needs. Instead of a single </a:t>
            </a:r>
            <a:r>
              <a:rPr lang="el-GR" sz="2000" b="1" i="1" dirty="0">
                <a:solidFill>
                  <a:schemeClr val="accent1"/>
                </a:solidFill>
                <a:effectLst/>
                <a:latin typeface="MJXc-TeX-math-I"/>
              </a:rPr>
              <a:t>λ</a:t>
            </a:r>
            <a:r>
              <a:rPr lang="el-GR" sz="2000" b="1" i="1" dirty="0">
                <a:solidFill>
                  <a:schemeClr val="accent1"/>
                </a:solidFill>
                <a:effectLst/>
                <a:latin typeface="Source Sans Pro" panose="020B0503030403020204" pitchFamily="34" charset="0"/>
              </a:rPr>
              <a:t> – </a:t>
            </a:r>
            <a:r>
              <a:rPr lang="en-GB" sz="2000" b="1" i="1" dirty="0">
                <a:solidFill>
                  <a:schemeClr val="accent1"/>
                </a:solidFill>
                <a:effectLst/>
                <a:latin typeface="Source Sans Pro" panose="020B0503030403020204" pitchFamily="34" charset="0"/>
              </a:rPr>
              <a:t>which represents both mean and variance –, this distribution has two parameters.</a:t>
            </a:r>
            <a:endParaRPr lang="en-DE" sz="2000" b="1" i="1" dirty="0">
              <a:solidFill>
                <a:schemeClr val="accent1"/>
              </a:solidFill>
            </a:endParaRPr>
          </a:p>
        </p:txBody>
      </p:sp>
    </p:spTree>
    <p:extLst>
      <p:ext uri="{BB962C8B-B14F-4D97-AF65-F5344CB8AC3E}">
        <p14:creationId xmlns:p14="http://schemas.microsoft.com/office/powerpoint/2010/main" val="2559397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B6453D-4667-4C55-5A98-8E589B30DB20}"/>
              </a:ext>
            </a:extLst>
          </p:cNvPr>
          <p:cNvSpPr/>
          <p:nvPr/>
        </p:nvSpPr>
        <p:spPr>
          <a:xfrm>
            <a:off x="157840" y="215221"/>
            <a:ext cx="12034160" cy="461665"/>
          </a:xfrm>
          <a:prstGeom prst="rect">
            <a:avLst/>
          </a:prstGeom>
        </p:spPr>
        <p:txBody>
          <a:bodyPr wrap="square">
            <a:spAutoFit/>
          </a:bodyPr>
          <a:lstStyle/>
          <a:p>
            <a:r>
              <a:rPr lang="en-US" altLang="ko-KR" sz="2400" b="1" dirty="0">
                <a:solidFill>
                  <a:srgbClr val="000000"/>
                </a:solidFill>
                <a:latin typeface="Arial" panose="020B0604020202020204" pitchFamily="34" charset="0"/>
                <a:cs typeface="Arial" panose="020B0604020202020204" pitchFamily="34" charset="0"/>
              </a:rPr>
              <a:t>The Gamma-Poisson (a.k.a. Negative Binomial) distribution</a:t>
            </a:r>
            <a:endParaRPr lang="en-US" sz="24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00263AB-ED23-9D60-62E7-377E7A95E92F}"/>
              </a:ext>
            </a:extLst>
          </p:cNvPr>
          <p:cNvPicPr>
            <a:picLocks noChangeAspect="1"/>
          </p:cNvPicPr>
          <p:nvPr/>
        </p:nvPicPr>
        <p:blipFill>
          <a:blip r:embed="rId2"/>
          <a:stretch>
            <a:fillRect/>
          </a:stretch>
        </p:blipFill>
        <p:spPr>
          <a:xfrm>
            <a:off x="1586488" y="1008184"/>
            <a:ext cx="8706374" cy="5468714"/>
          </a:xfrm>
          <a:prstGeom prst="rect">
            <a:avLst/>
          </a:prstGeom>
        </p:spPr>
      </p:pic>
      <p:sp>
        <p:nvSpPr>
          <p:cNvPr id="5" name="TextBox 4">
            <a:extLst>
              <a:ext uri="{FF2B5EF4-FFF2-40B4-BE49-F238E27FC236}">
                <a16:creationId xmlns:a16="http://schemas.microsoft.com/office/drawing/2014/main" id="{144F1411-F9AD-63D3-FC17-3A599E2D4FE8}"/>
              </a:ext>
            </a:extLst>
          </p:cNvPr>
          <p:cNvSpPr txBox="1"/>
          <p:nvPr/>
        </p:nvSpPr>
        <p:spPr>
          <a:xfrm>
            <a:off x="8006862" y="5473228"/>
            <a:ext cx="4084654" cy="1169551"/>
          </a:xfrm>
          <a:prstGeom prst="rect">
            <a:avLst/>
          </a:prstGeom>
          <a:solidFill>
            <a:schemeClr val="accent6">
              <a:lumMod val="20000"/>
              <a:lumOff val="80000"/>
            </a:schemeClr>
          </a:solidFill>
        </p:spPr>
        <p:txBody>
          <a:bodyPr wrap="square">
            <a:spAutoFit/>
          </a:bodyPr>
          <a:lstStyle/>
          <a:p>
            <a:r>
              <a:rPr lang="en-GB" sz="1400" b="0" i="1" dirty="0">
                <a:solidFill>
                  <a:srgbClr val="000000"/>
                </a:solidFill>
                <a:effectLst/>
                <a:latin typeface="Arial" panose="020B0604020202020204" pitchFamily="34" charset="0"/>
              </a:rPr>
              <a:t>p</a:t>
            </a:r>
            <a:r>
              <a:rPr lang="en-GB" sz="1400" b="0" i="0" dirty="0">
                <a:solidFill>
                  <a:srgbClr val="000000"/>
                </a:solidFill>
                <a:effectLst/>
                <a:latin typeface="Arial" panose="020B0604020202020204" pitchFamily="34" charset="0"/>
              </a:rPr>
              <a:t> denotes the probability of a success </a:t>
            </a:r>
            <a:r>
              <a:rPr lang="en-GB" sz="1400" b="0" i="1" dirty="0">
                <a:solidFill>
                  <a:srgbClr val="000000"/>
                </a:solidFill>
                <a:effectLst/>
                <a:latin typeface="Arial" panose="020B0604020202020204" pitchFamily="34" charset="0"/>
              </a:rPr>
              <a:t>r</a:t>
            </a:r>
            <a:r>
              <a:rPr lang="en-GB" sz="1400" b="0" i="0" dirty="0">
                <a:solidFill>
                  <a:srgbClr val="000000"/>
                </a:solidFill>
                <a:effectLst/>
                <a:latin typeface="Arial" panose="020B0604020202020204" pitchFamily="34" charset="0"/>
              </a:rPr>
              <a:t> represents target for number of successful trials, or dispersion parameter</a:t>
            </a:r>
          </a:p>
          <a:p>
            <a:r>
              <a:rPr lang="en-DE" sz="1400" dirty="0">
                <a:sym typeface="Wingdings" pitchFamily="2" charset="2"/>
              </a:rPr>
              <a:t> Then the random number of observed failures, X follows the negative binomial distribution</a:t>
            </a:r>
            <a:endParaRPr lang="en-DE" sz="1400" dirty="0"/>
          </a:p>
        </p:txBody>
      </p:sp>
      <p:sp>
        <p:nvSpPr>
          <p:cNvPr id="7" name="AutoShape 2" descr="X">
            <a:extLst>
              <a:ext uri="{FF2B5EF4-FFF2-40B4-BE49-F238E27FC236}">
                <a16:creationId xmlns:a16="http://schemas.microsoft.com/office/drawing/2014/main" id="{2D9A7AA6-047E-D215-A1CE-CCFCE9BA6474}"/>
              </a:ext>
            </a:extLst>
          </p:cNvPr>
          <p:cNvSpPr>
            <a:spLocks noChangeAspect="1" noChangeArrowheads="1"/>
          </p:cNvSpPr>
          <p:nvPr/>
        </p:nvSpPr>
        <p:spPr bwMode="auto">
          <a:xfrm>
            <a:off x="2700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DE"/>
          </a:p>
        </p:txBody>
      </p:sp>
    </p:spTree>
    <p:extLst>
      <p:ext uri="{BB962C8B-B14F-4D97-AF65-F5344CB8AC3E}">
        <p14:creationId xmlns:p14="http://schemas.microsoft.com/office/powerpoint/2010/main" val="2429680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F49373-622D-AFD3-452D-52022173C609}"/>
              </a:ext>
            </a:extLst>
          </p:cNvPr>
          <p:cNvSpPr/>
          <p:nvPr/>
        </p:nvSpPr>
        <p:spPr>
          <a:xfrm>
            <a:off x="157840" y="215221"/>
            <a:ext cx="12034160" cy="461665"/>
          </a:xfrm>
          <a:prstGeom prst="rect">
            <a:avLst/>
          </a:prstGeom>
        </p:spPr>
        <p:txBody>
          <a:bodyPr wrap="square">
            <a:spAutoFit/>
          </a:bodyPr>
          <a:lstStyle/>
          <a:p>
            <a:r>
              <a:rPr lang="en-US" altLang="ko-KR" sz="2400" b="1" dirty="0">
                <a:solidFill>
                  <a:srgbClr val="000000"/>
                </a:solidFill>
                <a:latin typeface="Arial" panose="020B0604020202020204" pitchFamily="34" charset="0"/>
                <a:cs typeface="Arial" panose="020B0604020202020204" pitchFamily="34" charset="0"/>
              </a:rPr>
              <a:t>Two component noise model</a:t>
            </a:r>
            <a:endParaRPr lang="en-US" sz="24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51225F6-F17E-3164-1BD1-B80539E84BA3}"/>
              </a:ext>
            </a:extLst>
          </p:cNvPr>
          <p:cNvPicPr>
            <a:picLocks noChangeAspect="1"/>
          </p:cNvPicPr>
          <p:nvPr/>
        </p:nvPicPr>
        <p:blipFill>
          <a:blip r:embed="rId2"/>
          <a:stretch>
            <a:fillRect/>
          </a:stretch>
        </p:blipFill>
        <p:spPr>
          <a:xfrm>
            <a:off x="1440738" y="686308"/>
            <a:ext cx="9310524" cy="5956471"/>
          </a:xfrm>
          <a:prstGeom prst="rect">
            <a:avLst/>
          </a:prstGeom>
        </p:spPr>
      </p:pic>
    </p:spTree>
    <p:extLst>
      <p:ext uri="{BB962C8B-B14F-4D97-AF65-F5344CB8AC3E}">
        <p14:creationId xmlns:p14="http://schemas.microsoft.com/office/powerpoint/2010/main" val="305500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9B757D-299F-9671-1A05-BD05D99CD575}"/>
              </a:ext>
            </a:extLst>
          </p:cNvPr>
          <p:cNvSpPr/>
          <p:nvPr/>
        </p:nvSpPr>
        <p:spPr>
          <a:xfrm>
            <a:off x="157840" y="215221"/>
            <a:ext cx="12034160" cy="461665"/>
          </a:xfrm>
          <a:prstGeom prst="rect">
            <a:avLst/>
          </a:prstGeom>
        </p:spPr>
        <p:txBody>
          <a:bodyPr wrap="square">
            <a:spAutoFit/>
          </a:bodyPr>
          <a:lstStyle/>
          <a:p>
            <a:r>
              <a:rPr lang="en-US" altLang="ko-KR" sz="2400" b="1" dirty="0">
                <a:solidFill>
                  <a:srgbClr val="000000"/>
                </a:solidFill>
                <a:latin typeface="Arial" panose="020B0604020202020204" pitchFamily="34" charset="0"/>
                <a:cs typeface="Arial" panose="020B0604020202020204" pitchFamily="34" charset="0"/>
              </a:rPr>
              <a:t>Gamma-Poisson</a:t>
            </a:r>
            <a:endParaRPr lang="en-US" sz="24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E31FA0A-2E24-DF2A-20BD-082E7C2C5B7B}"/>
              </a:ext>
            </a:extLst>
          </p:cNvPr>
          <p:cNvPicPr>
            <a:picLocks noChangeAspect="1"/>
          </p:cNvPicPr>
          <p:nvPr/>
        </p:nvPicPr>
        <p:blipFill>
          <a:blip r:embed="rId2"/>
          <a:stretch>
            <a:fillRect/>
          </a:stretch>
        </p:blipFill>
        <p:spPr>
          <a:xfrm>
            <a:off x="926123" y="1060010"/>
            <a:ext cx="9777046" cy="5266052"/>
          </a:xfrm>
          <a:prstGeom prst="rect">
            <a:avLst/>
          </a:prstGeom>
        </p:spPr>
      </p:pic>
    </p:spTree>
    <p:extLst>
      <p:ext uri="{BB962C8B-B14F-4D97-AF65-F5344CB8AC3E}">
        <p14:creationId xmlns:p14="http://schemas.microsoft.com/office/powerpoint/2010/main" val="1642415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9E23E2-EF72-C8D0-BA22-0CCA5B7EAFB3}"/>
              </a:ext>
            </a:extLst>
          </p:cNvPr>
          <p:cNvSpPr/>
          <p:nvPr/>
        </p:nvSpPr>
        <p:spPr>
          <a:xfrm>
            <a:off x="157840" y="215221"/>
            <a:ext cx="12034160" cy="461665"/>
          </a:xfrm>
          <a:prstGeom prst="rect">
            <a:avLst/>
          </a:prstGeom>
        </p:spPr>
        <p:txBody>
          <a:bodyPr wrap="square">
            <a:spAutoFit/>
          </a:bodyPr>
          <a:lstStyle/>
          <a:p>
            <a:r>
              <a:rPr lang="en-US" altLang="ko-KR" sz="2400" b="1" dirty="0">
                <a:solidFill>
                  <a:srgbClr val="000000"/>
                </a:solidFill>
                <a:latin typeface="Arial" panose="020B0604020202020204" pitchFamily="34" charset="0"/>
                <a:cs typeface="Arial" panose="020B0604020202020204" pitchFamily="34" charset="0"/>
              </a:rPr>
              <a:t>Challenges of modeling count data : Systematic biases</a:t>
            </a:r>
            <a:endParaRPr lang="en-US" sz="24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16C7413-A334-5284-A536-A9DAA57CB416}"/>
              </a:ext>
            </a:extLst>
          </p:cNvPr>
          <p:cNvPicPr>
            <a:picLocks noChangeAspect="1"/>
          </p:cNvPicPr>
          <p:nvPr/>
        </p:nvPicPr>
        <p:blipFill>
          <a:blip r:embed="rId2"/>
          <a:stretch>
            <a:fillRect/>
          </a:stretch>
        </p:blipFill>
        <p:spPr>
          <a:xfrm>
            <a:off x="1456838" y="855785"/>
            <a:ext cx="8671900" cy="5399986"/>
          </a:xfrm>
          <a:prstGeom prst="rect">
            <a:avLst/>
          </a:prstGeom>
        </p:spPr>
      </p:pic>
    </p:spTree>
    <p:extLst>
      <p:ext uri="{BB962C8B-B14F-4D97-AF65-F5344CB8AC3E}">
        <p14:creationId xmlns:p14="http://schemas.microsoft.com/office/powerpoint/2010/main" val="2968060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421EC0-20D4-D266-9A3C-692953C92809}"/>
              </a:ext>
            </a:extLst>
          </p:cNvPr>
          <p:cNvSpPr/>
          <p:nvPr/>
        </p:nvSpPr>
        <p:spPr>
          <a:xfrm>
            <a:off x="157840" y="215221"/>
            <a:ext cx="12034160" cy="461665"/>
          </a:xfrm>
          <a:prstGeom prst="rect">
            <a:avLst/>
          </a:prstGeom>
        </p:spPr>
        <p:txBody>
          <a:bodyPr wrap="square">
            <a:spAutoFit/>
          </a:bodyPr>
          <a:lstStyle/>
          <a:p>
            <a:r>
              <a:rPr lang="en-US" altLang="ko-KR" sz="2400" b="1" dirty="0">
                <a:solidFill>
                  <a:srgbClr val="000000"/>
                </a:solidFill>
                <a:latin typeface="Arial" panose="020B0604020202020204" pitchFamily="34" charset="0"/>
                <a:cs typeface="Arial" panose="020B0604020202020204" pitchFamily="34" charset="0"/>
              </a:rPr>
              <a:t>Modeling count data : Normalization</a:t>
            </a:r>
            <a:endParaRPr lang="en-US" sz="24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860C9E1-AFB6-EB71-2AD1-30458E727E4B}"/>
              </a:ext>
            </a:extLst>
          </p:cNvPr>
          <p:cNvPicPr>
            <a:picLocks noChangeAspect="1"/>
          </p:cNvPicPr>
          <p:nvPr/>
        </p:nvPicPr>
        <p:blipFill>
          <a:blip r:embed="rId2"/>
          <a:stretch>
            <a:fillRect/>
          </a:stretch>
        </p:blipFill>
        <p:spPr>
          <a:xfrm>
            <a:off x="569315" y="968600"/>
            <a:ext cx="4207091" cy="5674179"/>
          </a:xfrm>
          <a:prstGeom prst="rect">
            <a:avLst/>
          </a:prstGeom>
        </p:spPr>
      </p:pic>
      <p:sp>
        <p:nvSpPr>
          <p:cNvPr id="5" name="Rectangle 4">
            <a:extLst>
              <a:ext uri="{FF2B5EF4-FFF2-40B4-BE49-F238E27FC236}">
                <a16:creationId xmlns:a16="http://schemas.microsoft.com/office/drawing/2014/main" id="{E781D8FB-1383-C123-B118-BBC3B9D57C89}"/>
              </a:ext>
            </a:extLst>
          </p:cNvPr>
          <p:cNvSpPr/>
          <p:nvPr/>
        </p:nvSpPr>
        <p:spPr>
          <a:xfrm>
            <a:off x="5779477" y="2721114"/>
            <a:ext cx="5680252" cy="1015663"/>
          </a:xfrm>
          <a:prstGeom prst="rect">
            <a:avLst/>
          </a:prstGeom>
        </p:spPr>
        <p:txBody>
          <a:bodyPr wrap="square">
            <a:spAutoFit/>
          </a:bodyPr>
          <a:lstStyle/>
          <a:p>
            <a:pPr algn="ctr"/>
            <a:r>
              <a:rPr lang="en-US" altLang="ko-KR" sz="2000" b="1" i="1" dirty="0">
                <a:solidFill>
                  <a:schemeClr val="accent5"/>
                </a:solidFill>
                <a:latin typeface="Arial" panose="020B0604020202020204" pitchFamily="34" charset="0"/>
                <a:cs typeface="Arial" panose="020B0604020202020204" pitchFamily="34" charset="0"/>
              </a:rPr>
              <a:t>Which points do we need to include to find size factors for normalization?</a:t>
            </a:r>
          </a:p>
          <a:p>
            <a:pPr algn="ctr"/>
            <a:endParaRPr lang="en-US" sz="2000" b="1" i="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575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908D5A-EACC-49DF-976F-16AF57EC86D2}"/>
              </a:ext>
            </a:extLst>
          </p:cNvPr>
          <p:cNvSpPr/>
          <p:nvPr/>
        </p:nvSpPr>
        <p:spPr>
          <a:xfrm>
            <a:off x="157840" y="215221"/>
            <a:ext cx="12034160" cy="461665"/>
          </a:xfrm>
          <a:prstGeom prst="rect">
            <a:avLst/>
          </a:prstGeom>
        </p:spPr>
        <p:txBody>
          <a:bodyPr wrap="square">
            <a:spAutoFit/>
          </a:bodyPr>
          <a:lstStyle/>
          <a:p>
            <a:r>
              <a:rPr lang="en-US" altLang="ko-KR" sz="2400" b="1" dirty="0">
                <a:solidFill>
                  <a:srgbClr val="000000"/>
                </a:solidFill>
                <a:latin typeface="Arial" panose="020B0604020202020204" pitchFamily="34" charset="0"/>
                <a:cs typeface="Arial" panose="020B0604020202020204" pitchFamily="34" charset="0"/>
              </a:rPr>
              <a:t>Modeling count data : Normalization</a:t>
            </a:r>
            <a:endParaRPr lang="en-US" sz="24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5A1FC0A-B176-7F12-929E-78E88C387B32}"/>
              </a:ext>
            </a:extLst>
          </p:cNvPr>
          <p:cNvPicPr>
            <a:picLocks noChangeAspect="1"/>
          </p:cNvPicPr>
          <p:nvPr/>
        </p:nvPicPr>
        <p:blipFill>
          <a:blip r:embed="rId2"/>
          <a:stretch>
            <a:fillRect/>
          </a:stretch>
        </p:blipFill>
        <p:spPr>
          <a:xfrm>
            <a:off x="6553202" y="2215662"/>
            <a:ext cx="4478865" cy="2743199"/>
          </a:xfrm>
          <a:prstGeom prst="rect">
            <a:avLst/>
          </a:prstGeom>
        </p:spPr>
      </p:pic>
      <p:pic>
        <p:nvPicPr>
          <p:cNvPr id="6" name="Picture 5">
            <a:extLst>
              <a:ext uri="{FF2B5EF4-FFF2-40B4-BE49-F238E27FC236}">
                <a16:creationId xmlns:a16="http://schemas.microsoft.com/office/drawing/2014/main" id="{C206EBC3-A952-07A3-39A3-715BD229FEA7}"/>
              </a:ext>
            </a:extLst>
          </p:cNvPr>
          <p:cNvPicPr>
            <a:picLocks noChangeAspect="1"/>
          </p:cNvPicPr>
          <p:nvPr/>
        </p:nvPicPr>
        <p:blipFill>
          <a:blip r:embed="rId3"/>
          <a:stretch>
            <a:fillRect/>
          </a:stretch>
        </p:blipFill>
        <p:spPr>
          <a:xfrm>
            <a:off x="718772" y="984830"/>
            <a:ext cx="4920028" cy="5416545"/>
          </a:xfrm>
          <a:prstGeom prst="rect">
            <a:avLst/>
          </a:prstGeom>
        </p:spPr>
      </p:pic>
    </p:spTree>
    <p:extLst>
      <p:ext uri="{BB962C8B-B14F-4D97-AF65-F5344CB8AC3E}">
        <p14:creationId xmlns:p14="http://schemas.microsoft.com/office/powerpoint/2010/main" val="203803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16C7D2-9D57-3724-E00A-54952ACA04CA}"/>
              </a:ext>
            </a:extLst>
          </p:cNvPr>
          <p:cNvSpPr/>
          <p:nvPr/>
        </p:nvSpPr>
        <p:spPr>
          <a:xfrm>
            <a:off x="157840" y="215221"/>
            <a:ext cx="12034160" cy="461665"/>
          </a:xfrm>
          <a:prstGeom prst="rect">
            <a:avLst/>
          </a:prstGeom>
        </p:spPr>
        <p:txBody>
          <a:bodyPr wrap="square">
            <a:spAutoFit/>
          </a:bodyPr>
          <a:lstStyle/>
          <a:p>
            <a:r>
              <a:rPr lang="ko-KR" altLang="en-US" sz="2400" b="1" dirty="0" err="1">
                <a:solidFill>
                  <a:srgbClr val="000000"/>
                </a:solidFill>
                <a:latin typeface="Arial" panose="020B0604020202020204" pitchFamily="34" charset="0"/>
                <a:cs typeface="Arial" panose="020B0604020202020204" pitchFamily="34" charset="0"/>
              </a:rPr>
              <a:t>바이오데이터의</a:t>
            </a:r>
            <a:r>
              <a:rPr lang="ko-KR" altLang="en-US" sz="2400" b="1" dirty="0">
                <a:solidFill>
                  <a:srgbClr val="000000"/>
                </a:solidFill>
                <a:latin typeface="Arial" panose="020B0604020202020204" pitchFamily="34" charset="0"/>
                <a:cs typeface="Arial" panose="020B0604020202020204" pitchFamily="34" charset="0"/>
              </a:rPr>
              <a:t> 상당 부분은 </a:t>
            </a:r>
            <a:r>
              <a:rPr lang="en-US" altLang="ko-KR" sz="2400" b="1" dirty="0">
                <a:solidFill>
                  <a:srgbClr val="000000"/>
                </a:solidFill>
                <a:latin typeface="Arial" panose="020B0604020202020204" pitchFamily="34" charset="0"/>
                <a:cs typeface="Arial" panose="020B0604020202020204" pitchFamily="34" charset="0"/>
              </a:rPr>
              <a:t>High-throughput count data</a:t>
            </a:r>
            <a:r>
              <a:rPr lang="ko-KR" altLang="en-US" sz="2400" b="1" dirty="0">
                <a:solidFill>
                  <a:srgbClr val="000000"/>
                </a:solidFill>
                <a:latin typeface="Arial" panose="020B0604020202020204" pitchFamily="34" charset="0"/>
                <a:cs typeface="Arial" panose="020B0604020202020204" pitchFamily="34" charset="0"/>
              </a:rPr>
              <a:t>로 되어 있다</a:t>
            </a:r>
            <a:r>
              <a:rPr lang="en-US" altLang="ko-KR" sz="2400" b="1" dirty="0">
                <a:solidFill>
                  <a:srgbClr val="000000"/>
                </a:solidFill>
                <a:latin typeface="Arial" panose="020B0604020202020204" pitchFamily="34" charset="0"/>
                <a:cs typeface="Arial" panose="020B0604020202020204" pitchFamily="34" charset="0"/>
              </a:rPr>
              <a:t>.</a:t>
            </a:r>
            <a:endParaRPr lang="en-US" sz="2400" b="1" dirty="0">
              <a:solidFill>
                <a:srgbClr val="000000"/>
              </a:solidFill>
              <a:latin typeface="Arial" panose="020B0604020202020204" pitchFamily="34" charset="0"/>
              <a:cs typeface="Arial" panose="020B0604020202020204" pitchFamily="34" charset="0"/>
            </a:endParaRPr>
          </a:p>
        </p:txBody>
      </p:sp>
      <p:pic>
        <p:nvPicPr>
          <p:cNvPr id="2050" name="Picture 2" descr="High-throughput Screening Facility | School of Chemical Sciences at Illinois">
            <a:extLst>
              <a:ext uri="{FF2B5EF4-FFF2-40B4-BE49-F238E27FC236}">
                <a16:creationId xmlns:a16="http://schemas.microsoft.com/office/drawing/2014/main" id="{C7F1E53E-9195-5701-F851-5A0DF5395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40" y="1027416"/>
            <a:ext cx="6104001" cy="51422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C84EB6-753F-1777-4658-A112AF6EC159}"/>
              </a:ext>
            </a:extLst>
          </p:cNvPr>
          <p:cNvSpPr txBox="1"/>
          <p:nvPr/>
        </p:nvSpPr>
        <p:spPr>
          <a:xfrm>
            <a:off x="6526882" y="1448657"/>
            <a:ext cx="5380867" cy="372813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ko-KR" altLang="en-US" sz="2000" dirty="0">
                <a:latin typeface="Arial" panose="020B0604020202020204" pitchFamily="34" charset="0"/>
                <a:cs typeface="Arial" panose="020B0604020202020204" pitchFamily="34" charset="0"/>
              </a:rPr>
              <a:t>바이오 데이터 중에서 </a:t>
            </a:r>
            <a:r>
              <a:rPr lang="en-US" sz="2000" dirty="0">
                <a:latin typeface="Arial" panose="020B0604020202020204" pitchFamily="34" charset="0"/>
                <a:cs typeface="Arial" panose="020B0604020202020204" pitchFamily="34" charset="0"/>
              </a:rPr>
              <a:t>High-throughput count data</a:t>
            </a:r>
            <a:r>
              <a:rPr lang="ko-KR" altLang="en-US" sz="2000" dirty="0">
                <a:latin typeface="Arial" panose="020B0604020202020204" pitchFamily="34" charset="0"/>
                <a:cs typeface="Arial" panose="020B0604020202020204" pitchFamily="34" charset="0"/>
              </a:rPr>
              <a:t>에는 어떤 것들이 있을까</a:t>
            </a:r>
            <a:r>
              <a:rPr lang="en-US" altLang="ko-KR" sz="20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ko-KR" altLang="en-US" sz="2000" dirty="0">
                <a:latin typeface="Arial" panose="020B0604020202020204" pitchFamily="34" charset="0"/>
                <a:cs typeface="Arial" panose="020B0604020202020204" pitchFamily="34" charset="0"/>
              </a:rPr>
              <a:t>우리가 이미 </a:t>
            </a:r>
            <a:r>
              <a:rPr lang="en-US" altLang="ko-KR" sz="2000" dirty="0">
                <a:latin typeface="Arial" panose="020B0604020202020204" pitchFamily="34" charset="0"/>
                <a:cs typeface="Arial" panose="020B0604020202020204" pitchFamily="34" charset="0"/>
              </a:rPr>
              <a:t>Hypothesis testing</a:t>
            </a:r>
            <a:r>
              <a:rPr lang="ko-KR" altLang="en-US" sz="2000" dirty="0">
                <a:latin typeface="Arial" panose="020B0604020202020204" pitchFamily="34" charset="0"/>
                <a:cs typeface="Arial" panose="020B0604020202020204" pitchFamily="34" charset="0"/>
              </a:rPr>
              <a:t>을 알고 있지만 </a:t>
            </a:r>
            <a:r>
              <a:rPr lang="en-US" altLang="ko-KR" sz="2000" dirty="0">
                <a:latin typeface="Arial" panose="020B0604020202020204" pitchFamily="34" charset="0"/>
                <a:cs typeface="Arial" panose="020B0604020202020204" pitchFamily="34" charset="0"/>
              </a:rPr>
              <a:t>High-throughput count data</a:t>
            </a:r>
            <a:r>
              <a:rPr lang="ko-KR" altLang="en-US" sz="2000" dirty="0">
                <a:latin typeface="Arial" panose="020B0604020202020204" pitchFamily="34" charset="0"/>
                <a:cs typeface="Arial" panose="020B0604020202020204" pitchFamily="34" charset="0"/>
              </a:rPr>
              <a:t>의 분석을 위해 추가적으로 고려해 주어야 할 것은 무엇인가</a:t>
            </a:r>
            <a:r>
              <a:rPr lang="en-US" altLang="ko-KR" sz="20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ko-KR" altLang="en-US" sz="2000" dirty="0">
                <a:latin typeface="Arial" panose="020B0604020202020204" pitchFamily="34" charset="0"/>
                <a:cs typeface="Arial" panose="020B0604020202020204" pitchFamily="34" charset="0"/>
              </a:rPr>
              <a:t>실제로 </a:t>
            </a:r>
            <a:r>
              <a:rPr lang="en-US" altLang="ko-KR" sz="2000" dirty="0">
                <a:latin typeface="Arial" panose="020B0604020202020204" pitchFamily="34" charset="0"/>
                <a:cs typeface="Arial" panose="020B0604020202020204" pitchFamily="34" charset="0"/>
              </a:rPr>
              <a:t>R </a:t>
            </a:r>
            <a:r>
              <a:rPr lang="ko-KR" altLang="en-US" sz="2000" dirty="0">
                <a:latin typeface="Arial" panose="020B0604020202020204" pitchFamily="34" charset="0"/>
                <a:cs typeface="Arial" panose="020B0604020202020204" pitchFamily="34" charset="0"/>
              </a:rPr>
              <a:t>을 이용해서 이러한 문제를 어떻게 해결할 수 있을까</a:t>
            </a:r>
            <a:r>
              <a:rPr lang="en-US" altLang="ko-KR"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042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CA8C-B63B-4148-1108-87048AA14227}"/>
              </a:ext>
            </a:extLst>
          </p:cNvPr>
          <p:cNvSpPr>
            <a:spLocks noGrp="1"/>
          </p:cNvSpPr>
          <p:nvPr>
            <p:ph type="ctrTitle"/>
          </p:nvPr>
        </p:nvSpPr>
        <p:spPr/>
        <p:txBody>
          <a:bodyPr>
            <a:normAutofit/>
          </a:bodyPr>
          <a:lstStyle/>
          <a:p>
            <a:r>
              <a:rPr lang="en-DE" sz="5400" dirty="0">
                <a:latin typeface="Arial" panose="020B0604020202020204" pitchFamily="34" charset="0"/>
                <a:cs typeface="Arial" panose="020B0604020202020204" pitchFamily="34" charset="0"/>
              </a:rPr>
              <a:t>Topic</a:t>
            </a:r>
            <a:r>
              <a:rPr lang="en-US" altLang="ko-KR" sz="5400" dirty="0">
                <a:latin typeface="Arial" panose="020B0604020202020204" pitchFamily="34" charset="0"/>
                <a:cs typeface="Arial" panose="020B0604020202020204" pitchFamily="34" charset="0"/>
              </a:rPr>
              <a:t>2</a:t>
            </a:r>
            <a:r>
              <a:rPr lang="en-DE" sz="5400" dirty="0">
                <a:latin typeface="Arial" panose="020B0604020202020204" pitchFamily="34" charset="0"/>
                <a:cs typeface="Arial" panose="020B0604020202020204" pitchFamily="34" charset="0"/>
              </a:rPr>
              <a:t>. </a:t>
            </a:r>
            <a:r>
              <a:rPr lang="en-US" sz="5400" dirty="0">
                <a:latin typeface="Arial" panose="020B0604020202020204" pitchFamily="34" charset="0"/>
                <a:cs typeface="Arial" panose="020B0604020202020204" pitchFamily="34" charset="0"/>
              </a:rPr>
              <a:t>Basic analysis using DESeq2</a:t>
            </a:r>
            <a:endParaRPr lang="en-DE" sz="5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D96106CF-A072-990E-9F95-67ACE5B2E095}"/>
              </a:ext>
            </a:extLst>
          </p:cNvPr>
          <p:cNvSpPr>
            <a:spLocks noGrp="1"/>
          </p:cNvSpPr>
          <p:nvPr>
            <p:ph type="subTitle" idx="1"/>
          </p:nvPr>
        </p:nvSpPr>
        <p:spPr/>
        <p:txBody>
          <a:bodyPr/>
          <a:lstStyle/>
          <a:p>
            <a:endParaRPr lang="en-DE" dirty="0"/>
          </a:p>
        </p:txBody>
      </p:sp>
    </p:spTree>
    <p:extLst>
      <p:ext uri="{BB962C8B-B14F-4D97-AF65-F5344CB8AC3E}">
        <p14:creationId xmlns:p14="http://schemas.microsoft.com/office/powerpoint/2010/main" val="4007653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35B3F0-4E8A-A72A-F41E-B6BA593F7413}"/>
              </a:ext>
            </a:extLst>
          </p:cNvPr>
          <p:cNvSpPr/>
          <p:nvPr/>
        </p:nvSpPr>
        <p:spPr>
          <a:xfrm>
            <a:off x="157840" y="215221"/>
            <a:ext cx="12034160" cy="461665"/>
          </a:xfrm>
          <a:prstGeom prst="rect">
            <a:avLst/>
          </a:prstGeom>
        </p:spPr>
        <p:txBody>
          <a:bodyPr wrap="square">
            <a:spAutoFit/>
          </a:bodyPr>
          <a:lstStyle/>
          <a:p>
            <a:r>
              <a:rPr lang="en-US" altLang="ko-KR" sz="2400" b="1" dirty="0">
                <a:solidFill>
                  <a:srgbClr val="000000"/>
                </a:solidFill>
                <a:latin typeface="Arial" panose="020B0604020202020204" pitchFamily="34" charset="0"/>
                <a:cs typeface="Arial" panose="020B0604020202020204" pitchFamily="34" charset="0"/>
              </a:rPr>
              <a:t>Example dataset: the </a:t>
            </a:r>
            <a:r>
              <a:rPr lang="en-US" altLang="ko-KR" sz="2400" b="1" dirty="0" err="1">
                <a:solidFill>
                  <a:srgbClr val="000000"/>
                </a:solidFill>
                <a:latin typeface="Arial" panose="020B0604020202020204" pitchFamily="34" charset="0"/>
                <a:cs typeface="Arial" panose="020B0604020202020204" pitchFamily="34" charset="0"/>
              </a:rPr>
              <a:t>pasilla</a:t>
            </a:r>
            <a:r>
              <a:rPr lang="en-US" altLang="ko-KR" sz="2400" b="1" dirty="0">
                <a:solidFill>
                  <a:srgbClr val="000000"/>
                </a:solidFill>
                <a:latin typeface="Arial" panose="020B0604020202020204" pitchFamily="34" charset="0"/>
                <a:cs typeface="Arial" panose="020B0604020202020204" pitchFamily="34" charset="0"/>
              </a:rPr>
              <a:t> data</a:t>
            </a:r>
            <a:endParaRPr lang="en-US" sz="2400" b="1" dirty="0">
              <a:solidFill>
                <a:srgbClr val="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C85BDCF-4C72-42E9-8D97-05929211787A}"/>
              </a:ext>
            </a:extLst>
          </p:cNvPr>
          <p:cNvSpPr txBox="1"/>
          <p:nvPr/>
        </p:nvSpPr>
        <p:spPr>
          <a:xfrm>
            <a:off x="1152939" y="990097"/>
            <a:ext cx="9886122" cy="1200329"/>
          </a:xfrm>
          <a:prstGeom prst="rect">
            <a:avLst/>
          </a:prstGeom>
          <a:noFill/>
        </p:spPr>
        <p:txBody>
          <a:bodyPr wrap="square">
            <a:spAutoFit/>
          </a:bodyPr>
          <a:lstStyle/>
          <a:p>
            <a:r>
              <a:rPr lang="en-GB" sz="2400" b="0" i="0" dirty="0">
                <a:solidFill>
                  <a:srgbClr val="222222"/>
                </a:solidFill>
                <a:effectLst/>
                <a:latin typeface="Source Sans Pro" panose="020B0503030403020204" pitchFamily="34" charset="0"/>
              </a:rPr>
              <a:t>These data are from an experiment on </a:t>
            </a:r>
            <a:r>
              <a:rPr lang="en-GB" sz="2400" b="0" i="1" dirty="0">
                <a:solidFill>
                  <a:srgbClr val="222222"/>
                </a:solidFill>
                <a:effectLst/>
                <a:latin typeface="Source Sans Pro" panose="020B0503030403020204" pitchFamily="34" charset="0"/>
              </a:rPr>
              <a:t>Drosophila melanogaster</a:t>
            </a:r>
            <a:r>
              <a:rPr lang="en-GB" sz="2400" b="0" i="0" dirty="0">
                <a:solidFill>
                  <a:srgbClr val="222222"/>
                </a:solidFill>
                <a:effectLst/>
                <a:latin typeface="Source Sans Pro" panose="020B0503030403020204" pitchFamily="34" charset="0"/>
              </a:rPr>
              <a:t> cell cultures that investigated the effect of RNAi knock-down of the splicing factor </a:t>
            </a:r>
            <a:r>
              <a:rPr lang="en-GB" sz="2400" b="0" i="1" dirty="0" err="1">
                <a:solidFill>
                  <a:srgbClr val="222222"/>
                </a:solidFill>
                <a:effectLst/>
                <a:latin typeface="Source Sans Pro" panose="020B0503030403020204" pitchFamily="34" charset="0"/>
              </a:rPr>
              <a:t>pasilla</a:t>
            </a:r>
            <a:r>
              <a:rPr lang="en-GB" sz="2400" b="0" i="0" dirty="0">
                <a:solidFill>
                  <a:srgbClr val="222222"/>
                </a:solidFill>
                <a:effectLst/>
                <a:latin typeface="Source Sans Pro" panose="020B0503030403020204" pitchFamily="34" charset="0"/>
              </a:rPr>
              <a:t> (Brooks et al. </a:t>
            </a:r>
            <a:r>
              <a:rPr lang="en-GB" sz="2400" b="0" i="0" u="none" strike="noStrike" dirty="0">
                <a:solidFill>
                  <a:srgbClr val="222222"/>
                </a:solidFill>
                <a:effectLst/>
                <a:latin typeface="Source Sans Pro" panose="020B0503030403020204" pitchFamily="34" charset="0"/>
                <a:hlinkClick r:id="rId2"/>
              </a:rPr>
              <a:t>2011</a:t>
            </a:r>
            <a:r>
              <a:rPr lang="en-GB" sz="2400" b="0" i="0" dirty="0">
                <a:solidFill>
                  <a:srgbClr val="222222"/>
                </a:solidFill>
                <a:effectLst/>
                <a:latin typeface="Source Sans Pro" panose="020B0503030403020204" pitchFamily="34" charset="0"/>
              </a:rPr>
              <a:t>) on the cells’ transcriptome</a:t>
            </a:r>
            <a:endParaRPr lang="en-DE" sz="2400" dirty="0"/>
          </a:p>
        </p:txBody>
      </p:sp>
      <p:pic>
        <p:nvPicPr>
          <p:cNvPr id="6" name="Picture 5">
            <a:extLst>
              <a:ext uri="{FF2B5EF4-FFF2-40B4-BE49-F238E27FC236}">
                <a16:creationId xmlns:a16="http://schemas.microsoft.com/office/drawing/2014/main" id="{7588E622-CCE5-0000-91CE-5D64DDC7EFF7}"/>
              </a:ext>
            </a:extLst>
          </p:cNvPr>
          <p:cNvPicPr>
            <a:picLocks noChangeAspect="1"/>
          </p:cNvPicPr>
          <p:nvPr/>
        </p:nvPicPr>
        <p:blipFill>
          <a:blip r:embed="rId3"/>
          <a:stretch>
            <a:fillRect/>
          </a:stretch>
        </p:blipFill>
        <p:spPr>
          <a:xfrm>
            <a:off x="2829062" y="2235421"/>
            <a:ext cx="6023389" cy="4407358"/>
          </a:xfrm>
          <a:prstGeom prst="rect">
            <a:avLst/>
          </a:prstGeom>
        </p:spPr>
      </p:pic>
    </p:spTree>
    <p:extLst>
      <p:ext uri="{BB962C8B-B14F-4D97-AF65-F5344CB8AC3E}">
        <p14:creationId xmlns:p14="http://schemas.microsoft.com/office/powerpoint/2010/main" val="3656462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D6E546-4F4F-7A17-079A-81C776F87936}"/>
              </a:ext>
            </a:extLst>
          </p:cNvPr>
          <p:cNvSpPr/>
          <p:nvPr/>
        </p:nvSpPr>
        <p:spPr>
          <a:xfrm>
            <a:off x="157840" y="215221"/>
            <a:ext cx="12034160" cy="461665"/>
          </a:xfrm>
          <a:prstGeom prst="rect">
            <a:avLst/>
          </a:prstGeom>
        </p:spPr>
        <p:txBody>
          <a:bodyPr wrap="square">
            <a:spAutoFit/>
          </a:bodyPr>
          <a:lstStyle/>
          <a:p>
            <a:r>
              <a:rPr lang="en-US" altLang="ko-KR" sz="2400" b="1" dirty="0">
                <a:solidFill>
                  <a:srgbClr val="000000"/>
                </a:solidFill>
                <a:latin typeface="Arial" panose="020B0604020202020204" pitchFamily="34" charset="0"/>
                <a:cs typeface="Arial" panose="020B0604020202020204" pitchFamily="34" charset="0"/>
              </a:rPr>
              <a:t>R package to use : DESeq2</a:t>
            </a:r>
            <a:endParaRPr lang="en-US" sz="2400" b="1" dirty="0">
              <a:solidFill>
                <a:srgbClr val="000000"/>
              </a:solidFill>
              <a:latin typeface="Arial" panose="020B0604020202020204" pitchFamily="34" charset="0"/>
              <a:cs typeface="Arial" panose="020B0604020202020204" pitchFamily="34" charset="0"/>
            </a:endParaRPr>
          </a:p>
        </p:txBody>
      </p:sp>
      <p:pic>
        <p:nvPicPr>
          <p:cNvPr id="1026" name="Picture 2" descr="Data Scientist in EMBL - Germany - iLovePhD">
            <a:extLst>
              <a:ext uri="{FF2B5EF4-FFF2-40B4-BE49-F238E27FC236}">
                <a16:creationId xmlns:a16="http://schemas.microsoft.com/office/drawing/2014/main" id="{11A7F1CC-5C40-EBDE-7FFC-E8DC4AF87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913" y="1066055"/>
            <a:ext cx="5042244" cy="33583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lfgang Huber becomes ISCB Fellow | EMBL">
            <a:extLst>
              <a:ext uri="{FF2B5EF4-FFF2-40B4-BE49-F238E27FC236}">
                <a16:creationId xmlns:a16="http://schemas.microsoft.com/office/drawing/2014/main" id="{A89C3840-7BAD-DE37-8A9F-FD3BF9C2F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913" y="4760436"/>
            <a:ext cx="2683565" cy="16101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FFDBE00-55CD-6A83-1870-01A5E55E1E1C}"/>
              </a:ext>
            </a:extLst>
          </p:cNvPr>
          <p:cNvPicPr>
            <a:picLocks noChangeAspect="1"/>
          </p:cNvPicPr>
          <p:nvPr/>
        </p:nvPicPr>
        <p:blipFill>
          <a:blip r:embed="rId4"/>
          <a:stretch>
            <a:fillRect/>
          </a:stretch>
        </p:blipFill>
        <p:spPr>
          <a:xfrm>
            <a:off x="6031869" y="1066055"/>
            <a:ext cx="5495389" cy="3877006"/>
          </a:xfrm>
          <a:prstGeom prst="rect">
            <a:avLst/>
          </a:prstGeom>
        </p:spPr>
      </p:pic>
      <p:sp>
        <p:nvSpPr>
          <p:cNvPr id="7" name="TextBox 6">
            <a:extLst>
              <a:ext uri="{FF2B5EF4-FFF2-40B4-BE49-F238E27FC236}">
                <a16:creationId xmlns:a16="http://schemas.microsoft.com/office/drawing/2014/main" id="{E2A6CD5E-46A2-A43B-9D72-C973F8C665F5}"/>
              </a:ext>
            </a:extLst>
          </p:cNvPr>
          <p:cNvSpPr txBox="1"/>
          <p:nvPr/>
        </p:nvSpPr>
        <p:spPr>
          <a:xfrm>
            <a:off x="3313043" y="5994400"/>
            <a:ext cx="4784034" cy="400110"/>
          </a:xfrm>
          <a:prstGeom prst="rect">
            <a:avLst/>
          </a:prstGeom>
          <a:noFill/>
        </p:spPr>
        <p:txBody>
          <a:bodyPr wrap="square">
            <a:spAutoFit/>
          </a:bodyPr>
          <a:lstStyle/>
          <a:p>
            <a:r>
              <a:rPr lang="en-GB" sz="2000" b="0" i="1" dirty="0" err="1">
                <a:solidFill>
                  <a:srgbClr val="222222"/>
                </a:solidFill>
                <a:effectLst/>
                <a:latin typeface="Source Sans Pro" panose="020B0503030403020204" pitchFamily="34" charset="0"/>
              </a:rPr>
              <a:t>Dr.</a:t>
            </a:r>
            <a:r>
              <a:rPr lang="en-GB" sz="2000" b="0" i="1" dirty="0">
                <a:solidFill>
                  <a:srgbClr val="222222"/>
                </a:solidFill>
                <a:effectLst/>
                <a:latin typeface="Source Sans Pro" panose="020B0503030403020204" pitchFamily="34" charset="0"/>
              </a:rPr>
              <a:t> Wolfgang Huber at EMBL, Heidelberg</a:t>
            </a:r>
            <a:endParaRPr lang="en-DE" sz="2000" i="1" dirty="0"/>
          </a:p>
        </p:txBody>
      </p:sp>
    </p:spTree>
    <p:extLst>
      <p:ext uri="{BB962C8B-B14F-4D97-AF65-F5344CB8AC3E}">
        <p14:creationId xmlns:p14="http://schemas.microsoft.com/office/powerpoint/2010/main" val="2582542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143EAB-2A78-F17E-8BB7-5801B0C3892A}"/>
              </a:ext>
            </a:extLst>
          </p:cNvPr>
          <p:cNvSpPr/>
          <p:nvPr/>
        </p:nvSpPr>
        <p:spPr>
          <a:xfrm>
            <a:off x="157840" y="215221"/>
            <a:ext cx="12034160" cy="461665"/>
          </a:xfrm>
          <a:prstGeom prst="rect">
            <a:avLst/>
          </a:prstGeom>
        </p:spPr>
        <p:txBody>
          <a:bodyPr wrap="square">
            <a:spAutoFit/>
          </a:bodyPr>
          <a:lstStyle/>
          <a:p>
            <a:r>
              <a:rPr lang="en-US" sz="2400" b="1" dirty="0">
                <a:solidFill>
                  <a:srgbClr val="000000"/>
                </a:solidFill>
                <a:latin typeface="Arial" panose="020B0604020202020204" pitchFamily="34" charset="0"/>
                <a:cs typeface="Arial" panose="020B0604020202020204" pitchFamily="34" charset="0"/>
              </a:rPr>
              <a:t>Load the data and create a </a:t>
            </a:r>
            <a:r>
              <a:rPr lang="en-US" sz="2400" b="1" dirty="0" err="1">
                <a:solidFill>
                  <a:srgbClr val="000000"/>
                </a:solidFill>
                <a:latin typeface="Arial" panose="020B0604020202020204" pitchFamily="34" charset="0"/>
                <a:cs typeface="Arial" panose="020B0604020202020204" pitchFamily="34" charset="0"/>
              </a:rPr>
              <a:t>DESeqDataSet</a:t>
            </a:r>
            <a:endParaRPr lang="en-US" sz="2400" b="1" dirty="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95029D4-41D6-F1E9-0810-8698AF019F58}"/>
              </a:ext>
            </a:extLst>
          </p:cNvPr>
          <p:cNvPicPr>
            <a:picLocks noChangeAspect="1"/>
          </p:cNvPicPr>
          <p:nvPr/>
        </p:nvPicPr>
        <p:blipFill>
          <a:blip r:embed="rId2"/>
          <a:stretch>
            <a:fillRect/>
          </a:stretch>
        </p:blipFill>
        <p:spPr>
          <a:xfrm>
            <a:off x="6209077" y="1845124"/>
            <a:ext cx="5492593" cy="4335989"/>
          </a:xfrm>
          <a:prstGeom prst="rect">
            <a:avLst/>
          </a:prstGeom>
        </p:spPr>
      </p:pic>
      <p:sp>
        <p:nvSpPr>
          <p:cNvPr id="4" name="TextBox 3">
            <a:extLst>
              <a:ext uri="{FF2B5EF4-FFF2-40B4-BE49-F238E27FC236}">
                <a16:creationId xmlns:a16="http://schemas.microsoft.com/office/drawing/2014/main" id="{FAAACC4C-8545-075B-7102-DD62551765AB}"/>
              </a:ext>
            </a:extLst>
          </p:cNvPr>
          <p:cNvSpPr txBox="1"/>
          <p:nvPr/>
        </p:nvSpPr>
        <p:spPr>
          <a:xfrm>
            <a:off x="6957393" y="1320632"/>
            <a:ext cx="3551582" cy="400110"/>
          </a:xfrm>
          <a:prstGeom prst="rect">
            <a:avLst/>
          </a:prstGeom>
          <a:noFill/>
        </p:spPr>
        <p:txBody>
          <a:bodyPr wrap="square">
            <a:spAutoFit/>
          </a:bodyPr>
          <a:lstStyle/>
          <a:p>
            <a:r>
              <a:rPr lang="en-GB" sz="2000" b="1" i="0" dirty="0" err="1">
                <a:solidFill>
                  <a:srgbClr val="222222"/>
                </a:solidFill>
                <a:effectLst/>
                <a:latin typeface="Source Sans Pro" panose="020B0503030403020204" pitchFamily="34" charset="0"/>
              </a:rPr>
              <a:t>SummarizedExperiment</a:t>
            </a:r>
            <a:r>
              <a:rPr lang="en-GB" sz="2000" b="1" i="0" dirty="0">
                <a:solidFill>
                  <a:srgbClr val="222222"/>
                </a:solidFill>
                <a:effectLst/>
                <a:latin typeface="Source Sans Pro" panose="020B0503030403020204" pitchFamily="34" charset="0"/>
              </a:rPr>
              <a:t> class</a:t>
            </a:r>
            <a:endParaRPr lang="en-DE" sz="2000" b="1" dirty="0"/>
          </a:p>
        </p:txBody>
      </p:sp>
      <p:pic>
        <p:nvPicPr>
          <p:cNvPr id="6" name="Picture 5">
            <a:extLst>
              <a:ext uri="{FF2B5EF4-FFF2-40B4-BE49-F238E27FC236}">
                <a16:creationId xmlns:a16="http://schemas.microsoft.com/office/drawing/2014/main" id="{9283D0FB-6201-93DB-64CD-55411DD7B0A9}"/>
              </a:ext>
            </a:extLst>
          </p:cNvPr>
          <p:cNvPicPr>
            <a:picLocks noChangeAspect="1"/>
          </p:cNvPicPr>
          <p:nvPr/>
        </p:nvPicPr>
        <p:blipFill>
          <a:blip r:embed="rId3"/>
          <a:stretch>
            <a:fillRect/>
          </a:stretch>
        </p:blipFill>
        <p:spPr>
          <a:xfrm>
            <a:off x="490330" y="1720742"/>
            <a:ext cx="5491471" cy="3489907"/>
          </a:xfrm>
          <a:prstGeom prst="rect">
            <a:avLst/>
          </a:prstGeom>
        </p:spPr>
      </p:pic>
    </p:spTree>
    <p:extLst>
      <p:ext uri="{BB962C8B-B14F-4D97-AF65-F5344CB8AC3E}">
        <p14:creationId xmlns:p14="http://schemas.microsoft.com/office/powerpoint/2010/main" val="1452951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841236-3B37-C829-9590-E205294FD9FF}"/>
              </a:ext>
            </a:extLst>
          </p:cNvPr>
          <p:cNvSpPr txBox="1"/>
          <p:nvPr/>
        </p:nvSpPr>
        <p:spPr>
          <a:xfrm>
            <a:off x="864069" y="1058995"/>
            <a:ext cx="10881220" cy="369332"/>
          </a:xfrm>
          <a:prstGeom prst="rect">
            <a:avLst/>
          </a:prstGeom>
          <a:noFill/>
        </p:spPr>
        <p:txBody>
          <a:bodyPr wrap="square">
            <a:spAutoFit/>
          </a:bodyPr>
          <a:lstStyle/>
          <a:p>
            <a:r>
              <a:rPr lang="en-GB" b="1" i="1" dirty="0">
                <a:solidFill>
                  <a:schemeClr val="accent1"/>
                </a:solidFill>
                <a:effectLst/>
                <a:latin typeface="Source Sans Pro" panose="020B0503030403020204" pitchFamily="34" charset="0"/>
              </a:rPr>
              <a:t>Our aim is to identify genes that are differentially abundant between the treated and the untreated cells.</a:t>
            </a:r>
            <a:endParaRPr lang="en-DE" b="1" i="1" dirty="0">
              <a:solidFill>
                <a:schemeClr val="accent1"/>
              </a:solidFill>
            </a:endParaRPr>
          </a:p>
        </p:txBody>
      </p:sp>
      <p:sp>
        <p:nvSpPr>
          <p:cNvPr id="4" name="Rectangle 3">
            <a:extLst>
              <a:ext uri="{FF2B5EF4-FFF2-40B4-BE49-F238E27FC236}">
                <a16:creationId xmlns:a16="http://schemas.microsoft.com/office/drawing/2014/main" id="{CF066F93-3700-8B2F-5CC3-B73C99D6CB0D}"/>
              </a:ext>
            </a:extLst>
          </p:cNvPr>
          <p:cNvSpPr/>
          <p:nvPr/>
        </p:nvSpPr>
        <p:spPr>
          <a:xfrm>
            <a:off x="157840" y="215221"/>
            <a:ext cx="12034160" cy="461665"/>
          </a:xfrm>
          <a:prstGeom prst="rect">
            <a:avLst/>
          </a:prstGeom>
        </p:spPr>
        <p:txBody>
          <a:bodyPr wrap="square">
            <a:spAutoFit/>
          </a:bodyPr>
          <a:lstStyle/>
          <a:p>
            <a:r>
              <a:rPr lang="en-US" sz="2400" b="1" dirty="0">
                <a:solidFill>
                  <a:srgbClr val="000000"/>
                </a:solidFill>
                <a:latin typeface="Arial" panose="020B0604020202020204" pitchFamily="34" charset="0"/>
                <a:cs typeface="Arial" panose="020B0604020202020204" pitchFamily="34" charset="0"/>
              </a:rPr>
              <a:t>Perform differential expression analysis using DESeq2</a:t>
            </a:r>
          </a:p>
        </p:txBody>
      </p:sp>
      <p:pic>
        <p:nvPicPr>
          <p:cNvPr id="6" name="Picture 5">
            <a:extLst>
              <a:ext uri="{FF2B5EF4-FFF2-40B4-BE49-F238E27FC236}">
                <a16:creationId xmlns:a16="http://schemas.microsoft.com/office/drawing/2014/main" id="{3D9E35D7-4AFA-1EC0-9754-22DE30153029}"/>
              </a:ext>
            </a:extLst>
          </p:cNvPr>
          <p:cNvPicPr>
            <a:picLocks noChangeAspect="1"/>
          </p:cNvPicPr>
          <p:nvPr/>
        </p:nvPicPr>
        <p:blipFill>
          <a:blip r:embed="rId2"/>
          <a:stretch>
            <a:fillRect/>
          </a:stretch>
        </p:blipFill>
        <p:spPr>
          <a:xfrm>
            <a:off x="3254512" y="1983133"/>
            <a:ext cx="4869071" cy="746067"/>
          </a:xfrm>
          <a:prstGeom prst="rect">
            <a:avLst/>
          </a:prstGeom>
        </p:spPr>
      </p:pic>
      <p:sp>
        <p:nvSpPr>
          <p:cNvPr id="7" name="TextBox 6">
            <a:extLst>
              <a:ext uri="{FF2B5EF4-FFF2-40B4-BE49-F238E27FC236}">
                <a16:creationId xmlns:a16="http://schemas.microsoft.com/office/drawing/2014/main" id="{E708E91C-0FE2-2217-5DED-B0F43AF1BAAF}"/>
              </a:ext>
            </a:extLst>
          </p:cNvPr>
          <p:cNvSpPr txBox="1"/>
          <p:nvPr/>
        </p:nvSpPr>
        <p:spPr>
          <a:xfrm>
            <a:off x="781876" y="3295975"/>
            <a:ext cx="10654749" cy="1685846"/>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GB" sz="2400" b="0" i="0" dirty="0">
                <a:solidFill>
                  <a:srgbClr val="222222"/>
                </a:solidFill>
                <a:effectLst/>
                <a:latin typeface="Arial" panose="020B0604020202020204" pitchFamily="34" charset="0"/>
                <a:cs typeface="Arial" panose="020B0604020202020204" pitchFamily="34" charset="0"/>
              </a:rPr>
              <a:t>STEP1. </a:t>
            </a:r>
            <a:r>
              <a:rPr lang="en-GB" sz="2400" b="0" i="0" dirty="0" err="1">
                <a:solidFill>
                  <a:srgbClr val="222222"/>
                </a:solidFill>
                <a:effectLst/>
                <a:latin typeface="Arial" panose="020B0604020202020204" pitchFamily="34" charset="0"/>
                <a:cs typeface="Arial" panose="020B0604020202020204" pitchFamily="34" charset="0"/>
              </a:rPr>
              <a:t>estimateSizeFactors</a:t>
            </a:r>
            <a:r>
              <a:rPr lang="en-GB" sz="2400" b="0" i="0" dirty="0">
                <a:solidFill>
                  <a:srgbClr val="222222"/>
                </a:solidFill>
                <a:effectLst/>
                <a:latin typeface="Arial" panose="020B0604020202020204" pitchFamily="34" charset="0"/>
                <a:cs typeface="Arial" panose="020B0604020202020204" pitchFamily="34" charset="0"/>
              </a:rPr>
              <a:t> (for normalization)</a:t>
            </a:r>
          </a:p>
          <a:p>
            <a:pPr marL="342900" indent="-342900">
              <a:lnSpc>
                <a:spcPct val="150000"/>
              </a:lnSpc>
              <a:buFont typeface="Arial" panose="020B0604020202020204" pitchFamily="34" charset="0"/>
              <a:buChar char="•"/>
            </a:pPr>
            <a:r>
              <a:rPr lang="en-GB" sz="2400" dirty="0">
                <a:solidFill>
                  <a:srgbClr val="222222"/>
                </a:solidFill>
                <a:latin typeface="Arial" panose="020B0604020202020204" pitchFamily="34" charset="0"/>
                <a:cs typeface="Arial" panose="020B0604020202020204" pitchFamily="34" charset="0"/>
              </a:rPr>
              <a:t>STEP2. </a:t>
            </a:r>
            <a:r>
              <a:rPr lang="en-GB" sz="2400" dirty="0" err="1">
                <a:solidFill>
                  <a:srgbClr val="222222"/>
                </a:solidFill>
                <a:latin typeface="Arial" panose="020B0604020202020204" pitchFamily="34" charset="0"/>
                <a:cs typeface="Arial" panose="020B0604020202020204" pitchFamily="34" charset="0"/>
              </a:rPr>
              <a:t>estimateDispersions</a:t>
            </a:r>
            <a:r>
              <a:rPr lang="en-GB" sz="2400" dirty="0">
                <a:solidFill>
                  <a:srgbClr val="222222"/>
                </a:solidFill>
                <a:latin typeface="Arial" panose="020B0604020202020204" pitchFamily="34" charset="0"/>
                <a:cs typeface="Arial" panose="020B0604020202020204" pitchFamily="34" charset="0"/>
              </a:rPr>
              <a:t> (dispersion estimation)</a:t>
            </a:r>
          </a:p>
          <a:p>
            <a:pPr marL="342900" indent="-342900">
              <a:lnSpc>
                <a:spcPct val="150000"/>
              </a:lnSpc>
              <a:buFont typeface="Arial" panose="020B0604020202020204" pitchFamily="34" charset="0"/>
              <a:buChar char="•"/>
            </a:pPr>
            <a:r>
              <a:rPr lang="en-GB" sz="2400" dirty="0">
                <a:solidFill>
                  <a:srgbClr val="222222"/>
                </a:solidFill>
                <a:latin typeface="Arial" panose="020B0604020202020204" pitchFamily="34" charset="0"/>
                <a:cs typeface="Arial" panose="020B0604020202020204" pitchFamily="34" charset="0"/>
              </a:rPr>
              <a:t>STEP3. </a:t>
            </a:r>
            <a:r>
              <a:rPr lang="en-GB" sz="2400" dirty="0" err="1">
                <a:solidFill>
                  <a:srgbClr val="222222"/>
                </a:solidFill>
                <a:latin typeface="Arial" panose="020B0604020202020204" pitchFamily="34" charset="0"/>
                <a:cs typeface="Arial" panose="020B0604020202020204" pitchFamily="34" charset="0"/>
              </a:rPr>
              <a:t>nbinomWaldTest</a:t>
            </a:r>
            <a:r>
              <a:rPr lang="en-GB" sz="2400" dirty="0">
                <a:solidFill>
                  <a:srgbClr val="222222"/>
                </a:solidFill>
                <a:latin typeface="Arial" panose="020B0604020202020204" pitchFamily="34" charset="0"/>
                <a:cs typeface="Arial" panose="020B0604020202020204" pitchFamily="34" charset="0"/>
              </a:rPr>
              <a:t> (hypothesis tests for differential abundance)</a:t>
            </a:r>
            <a:endParaRPr lang="en-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78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54AB1B-DBC8-457A-0461-30EF992141C9}"/>
              </a:ext>
            </a:extLst>
          </p:cNvPr>
          <p:cNvSpPr/>
          <p:nvPr/>
        </p:nvSpPr>
        <p:spPr>
          <a:xfrm>
            <a:off x="157840" y="215221"/>
            <a:ext cx="12034160" cy="461665"/>
          </a:xfrm>
          <a:prstGeom prst="rect">
            <a:avLst/>
          </a:prstGeom>
        </p:spPr>
        <p:txBody>
          <a:bodyPr wrap="square">
            <a:spAutoFit/>
          </a:bodyPr>
          <a:lstStyle/>
          <a:p>
            <a:r>
              <a:rPr lang="en-US" sz="2400" b="1" dirty="0">
                <a:solidFill>
                  <a:srgbClr val="000000"/>
                </a:solidFill>
                <a:latin typeface="Arial" panose="020B0604020202020204" pitchFamily="34" charset="0"/>
                <a:cs typeface="Arial" panose="020B0604020202020204" pitchFamily="34" charset="0"/>
              </a:rPr>
              <a:t>Interpretation of the result from DESeq2</a:t>
            </a:r>
          </a:p>
        </p:txBody>
      </p:sp>
      <p:pic>
        <p:nvPicPr>
          <p:cNvPr id="4" name="Picture 3">
            <a:extLst>
              <a:ext uri="{FF2B5EF4-FFF2-40B4-BE49-F238E27FC236}">
                <a16:creationId xmlns:a16="http://schemas.microsoft.com/office/drawing/2014/main" id="{8148A9EA-CDC7-AF84-2900-7F6CCCC783C4}"/>
              </a:ext>
            </a:extLst>
          </p:cNvPr>
          <p:cNvPicPr>
            <a:picLocks noChangeAspect="1"/>
          </p:cNvPicPr>
          <p:nvPr/>
        </p:nvPicPr>
        <p:blipFill>
          <a:blip r:embed="rId2"/>
          <a:stretch>
            <a:fillRect/>
          </a:stretch>
        </p:blipFill>
        <p:spPr>
          <a:xfrm>
            <a:off x="3019029" y="1112906"/>
            <a:ext cx="5634640" cy="5234885"/>
          </a:xfrm>
          <a:prstGeom prst="rect">
            <a:avLst/>
          </a:prstGeom>
        </p:spPr>
      </p:pic>
    </p:spTree>
    <p:extLst>
      <p:ext uri="{BB962C8B-B14F-4D97-AF65-F5344CB8AC3E}">
        <p14:creationId xmlns:p14="http://schemas.microsoft.com/office/powerpoint/2010/main" val="3080553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E48BF4-56BF-7DDE-7046-A02B84889F25}"/>
              </a:ext>
            </a:extLst>
          </p:cNvPr>
          <p:cNvSpPr/>
          <p:nvPr/>
        </p:nvSpPr>
        <p:spPr>
          <a:xfrm>
            <a:off x="157840" y="215221"/>
            <a:ext cx="12034160" cy="461665"/>
          </a:xfrm>
          <a:prstGeom prst="rect">
            <a:avLst/>
          </a:prstGeom>
        </p:spPr>
        <p:txBody>
          <a:bodyPr wrap="square">
            <a:spAutoFit/>
          </a:bodyPr>
          <a:lstStyle/>
          <a:p>
            <a:r>
              <a:rPr lang="en-US" sz="2400" b="1" dirty="0">
                <a:solidFill>
                  <a:srgbClr val="000000"/>
                </a:solidFill>
                <a:latin typeface="Arial" panose="020B0604020202020204" pitchFamily="34" charset="0"/>
                <a:cs typeface="Arial" panose="020B0604020202020204" pitchFamily="34" charset="0"/>
              </a:rPr>
              <a:t>Interpretation in graphic : the histogram of p-values and MA plot</a:t>
            </a:r>
          </a:p>
        </p:txBody>
      </p:sp>
      <p:pic>
        <p:nvPicPr>
          <p:cNvPr id="4" name="Picture 3">
            <a:extLst>
              <a:ext uri="{FF2B5EF4-FFF2-40B4-BE49-F238E27FC236}">
                <a16:creationId xmlns:a16="http://schemas.microsoft.com/office/drawing/2014/main" id="{AC578F56-E106-0EB6-39C7-1A3C1BC239DD}"/>
              </a:ext>
            </a:extLst>
          </p:cNvPr>
          <p:cNvPicPr>
            <a:picLocks noChangeAspect="1"/>
          </p:cNvPicPr>
          <p:nvPr/>
        </p:nvPicPr>
        <p:blipFill>
          <a:blip r:embed="rId2"/>
          <a:stretch>
            <a:fillRect/>
          </a:stretch>
        </p:blipFill>
        <p:spPr>
          <a:xfrm>
            <a:off x="381690" y="945321"/>
            <a:ext cx="4961558" cy="5540826"/>
          </a:xfrm>
          <a:prstGeom prst="rect">
            <a:avLst/>
          </a:prstGeom>
        </p:spPr>
      </p:pic>
      <p:pic>
        <p:nvPicPr>
          <p:cNvPr id="5" name="Picture 4">
            <a:extLst>
              <a:ext uri="{FF2B5EF4-FFF2-40B4-BE49-F238E27FC236}">
                <a16:creationId xmlns:a16="http://schemas.microsoft.com/office/drawing/2014/main" id="{3CDB7ADC-F141-8EE4-F640-97A6E3CF4BD9}"/>
              </a:ext>
            </a:extLst>
          </p:cNvPr>
          <p:cNvPicPr>
            <a:picLocks noChangeAspect="1"/>
          </p:cNvPicPr>
          <p:nvPr/>
        </p:nvPicPr>
        <p:blipFill>
          <a:blip r:embed="rId3"/>
          <a:stretch>
            <a:fillRect/>
          </a:stretch>
        </p:blipFill>
        <p:spPr>
          <a:xfrm>
            <a:off x="6374434" y="813974"/>
            <a:ext cx="5435876" cy="5803520"/>
          </a:xfrm>
          <a:prstGeom prst="rect">
            <a:avLst/>
          </a:prstGeom>
        </p:spPr>
      </p:pic>
    </p:spTree>
    <p:extLst>
      <p:ext uri="{BB962C8B-B14F-4D97-AF65-F5344CB8AC3E}">
        <p14:creationId xmlns:p14="http://schemas.microsoft.com/office/powerpoint/2010/main" val="614964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14788F-591F-3CA2-9487-FAB0FAC1E98C}"/>
              </a:ext>
            </a:extLst>
          </p:cNvPr>
          <p:cNvPicPr>
            <a:picLocks noChangeAspect="1"/>
          </p:cNvPicPr>
          <p:nvPr/>
        </p:nvPicPr>
        <p:blipFill>
          <a:blip r:embed="rId2"/>
          <a:stretch>
            <a:fillRect/>
          </a:stretch>
        </p:blipFill>
        <p:spPr>
          <a:xfrm>
            <a:off x="549965" y="1243770"/>
            <a:ext cx="5430024" cy="4600437"/>
          </a:xfrm>
          <a:prstGeom prst="rect">
            <a:avLst/>
          </a:prstGeom>
        </p:spPr>
      </p:pic>
      <p:sp>
        <p:nvSpPr>
          <p:cNvPr id="6" name="Rectangle 5">
            <a:extLst>
              <a:ext uri="{FF2B5EF4-FFF2-40B4-BE49-F238E27FC236}">
                <a16:creationId xmlns:a16="http://schemas.microsoft.com/office/drawing/2014/main" id="{2FC9AAFF-9373-E93D-6FE6-C373CECB1DD3}"/>
              </a:ext>
            </a:extLst>
          </p:cNvPr>
          <p:cNvSpPr/>
          <p:nvPr/>
        </p:nvSpPr>
        <p:spPr>
          <a:xfrm>
            <a:off x="157840" y="215221"/>
            <a:ext cx="12034160" cy="461665"/>
          </a:xfrm>
          <a:prstGeom prst="rect">
            <a:avLst/>
          </a:prstGeom>
        </p:spPr>
        <p:txBody>
          <a:bodyPr wrap="square">
            <a:spAutoFit/>
          </a:bodyPr>
          <a:lstStyle/>
          <a:p>
            <a:r>
              <a:rPr lang="en-US" sz="2400" b="1" dirty="0">
                <a:solidFill>
                  <a:srgbClr val="000000"/>
                </a:solidFill>
                <a:latin typeface="Arial" panose="020B0604020202020204" pitchFamily="34" charset="0"/>
                <a:cs typeface="Arial" panose="020B0604020202020204" pitchFamily="34" charset="0"/>
              </a:rPr>
              <a:t>Interpretation in graphic : an ordination plot and a heatmap</a:t>
            </a:r>
          </a:p>
        </p:txBody>
      </p:sp>
      <p:pic>
        <p:nvPicPr>
          <p:cNvPr id="7" name="Picture 6">
            <a:extLst>
              <a:ext uri="{FF2B5EF4-FFF2-40B4-BE49-F238E27FC236}">
                <a16:creationId xmlns:a16="http://schemas.microsoft.com/office/drawing/2014/main" id="{222C15D1-9739-C422-63C5-FE79BD052D0A}"/>
              </a:ext>
            </a:extLst>
          </p:cNvPr>
          <p:cNvPicPr>
            <a:picLocks noChangeAspect="1"/>
          </p:cNvPicPr>
          <p:nvPr/>
        </p:nvPicPr>
        <p:blipFill>
          <a:blip r:embed="rId3"/>
          <a:stretch>
            <a:fillRect/>
          </a:stretch>
        </p:blipFill>
        <p:spPr>
          <a:xfrm>
            <a:off x="7473397" y="772330"/>
            <a:ext cx="3724689" cy="5543316"/>
          </a:xfrm>
          <a:prstGeom prst="rect">
            <a:avLst/>
          </a:prstGeom>
        </p:spPr>
      </p:pic>
    </p:spTree>
    <p:extLst>
      <p:ext uri="{BB962C8B-B14F-4D97-AF65-F5344CB8AC3E}">
        <p14:creationId xmlns:p14="http://schemas.microsoft.com/office/powerpoint/2010/main" val="2760390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CA8C-B63B-4148-1108-87048AA14227}"/>
              </a:ext>
            </a:extLst>
          </p:cNvPr>
          <p:cNvSpPr>
            <a:spLocks noGrp="1"/>
          </p:cNvSpPr>
          <p:nvPr>
            <p:ph type="ctrTitle"/>
          </p:nvPr>
        </p:nvSpPr>
        <p:spPr/>
        <p:txBody>
          <a:bodyPr>
            <a:normAutofit/>
          </a:bodyPr>
          <a:lstStyle/>
          <a:p>
            <a:r>
              <a:rPr lang="en-DE" sz="5400" dirty="0">
                <a:latin typeface="Arial" panose="020B0604020202020204" pitchFamily="34" charset="0"/>
                <a:cs typeface="Arial" panose="020B0604020202020204" pitchFamily="34" charset="0"/>
              </a:rPr>
              <a:t>Topic</a:t>
            </a:r>
            <a:r>
              <a:rPr lang="en-US" altLang="ko-KR" sz="5400" dirty="0">
                <a:latin typeface="Arial" panose="020B0604020202020204" pitchFamily="34" charset="0"/>
                <a:cs typeface="Arial" panose="020B0604020202020204" pitchFamily="34" charset="0"/>
              </a:rPr>
              <a:t>3</a:t>
            </a:r>
            <a:r>
              <a:rPr lang="en-DE" sz="5400" dirty="0">
                <a:latin typeface="Arial" panose="020B0604020202020204" pitchFamily="34" charset="0"/>
                <a:cs typeface="Arial" panose="020B0604020202020204" pitchFamily="34" charset="0"/>
              </a:rPr>
              <a:t>. </a:t>
            </a:r>
            <a:r>
              <a:rPr lang="en-US" sz="5400" dirty="0">
                <a:latin typeface="Arial" panose="020B0604020202020204" pitchFamily="34" charset="0"/>
                <a:cs typeface="Arial" panose="020B0604020202020204" pitchFamily="34" charset="0"/>
              </a:rPr>
              <a:t>Multi-factor designs and linear models</a:t>
            </a:r>
            <a:endParaRPr lang="en-DE" sz="5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D96106CF-A072-990E-9F95-67ACE5B2E095}"/>
              </a:ext>
            </a:extLst>
          </p:cNvPr>
          <p:cNvSpPr>
            <a:spLocks noGrp="1"/>
          </p:cNvSpPr>
          <p:nvPr>
            <p:ph type="subTitle" idx="1"/>
          </p:nvPr>
        </p:nvSpPr>
        <p:spPr/>
        <p:txBody>
          <a:bodyPr/>
          <a:lstStyle/>
          <a:p>
            <a:endParaRPr lang="en-DE" dirty="0"/>
          </a:p>
        </p:txBody>
      </p:sp>
    </p:spTree>
    <p:extLst>
      <p:ext uri="{BB962C8B-B14F-4D97-AF65-F5344CB8AC3E}">
        <p14:creationId xmlns:p14="http://schemas.microsoft.com/office/powerpoint/2010/main" val="621569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A7014E8A-D77C-4868-1874-72652D233242}"/>
              </a:ext>
            </a:extLst>
          </p:cNvPr>
          <p:cNvGrpSpPr/>
          <p:nvPr/>
        </p:nvGrpSpPr>
        <p:grpSpPr>
          <a:xfrm>
            <a:off x="626686" y="2756214"/>
            <a:ext cx="11585664" cy="3154166"/>
            <a:chOff x="318499" y="3328828"/>
            <a:chExt cx="11585664" cy="3154166"/>
          </a:xfrm>
        </p:grpSpPr>
        <p:sp>
          <p:nvSpPr>
            <p:cNvPr id="33" name="Rectangle 32">
              <a:extLst>
                <a:ext uri="{FF2B5EF4-FFF2-40B4-BE49-F238E27FC236}">
                  <a16:creationId xmlns:a16="http://schemas.microsoft.com/office/drawing/2014/main" id="{21B4E3C9-AA6F-7359-7A7D-026C744141B8}"/>
                </a:ext>
              </a:extLst>
            </p:cNvPr>
            <p:cNvSpPr/>
            <p:nvPr/>
          </p:nvSpPr>
          <p:spPr>
            <a:xfrm>
              <a:off x="318499" y="3328828"/>
              <a:ext cx="9626885" cy="3154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34" name="Picture 33">
              <a:extLst>
                <a:ext uri="{FF2B5EF4-FFF2-40B4-BE49-F238E27FC236}">
                  <a16:creationId xmlns:a16="http://schemas.microsoft.com/office/drawing/2014/main" id="{20B08AAF-1B6E-6E92-75F0-D4152F945F14}"/>
                </a:ext>
              </a:extLst>
            </p:cNvPr>
            <p:cNvPicPr>
              <a:picLocks noChangeAspect="1"/>
            </p:cNvPicPr>
            <p:nvPr/>
          </p:nvPicPr>
          <p:blipFill>
            <a:blip r:embed="rId2"/>
            <a:stretch>
              <a:fillRect/>
            </a:stretch>
          </p:blipFill>
          <p:spPr>
            <a:xfrm>
              <a:off x="2762416" y="4353675"/>
              <a:ext cx="5087419" cy="588341"/>
            </a:xfrm>
            <a:prstGeom prst="rect">
              <a:avLst/>
            </a:prstGeom>
          </p:spPr>
        </p:pic>
        <p:sp>
          <p:nvSpPr>
            <p:cNvPr id="35" name="TextBox 34">
              <a:extLst>
                <a:ext uri="{FF2B5EF4-FFF2-40B4-BE49-F238E27FC236}">
                  <a16:creationId xmlns:a16="http://schemas.microsoft.com/office/drawing/2014/main" id="{F96CE22F-2194-AABC-F5F8-8997F421829B}"/>
                </a:ext>
              </a:extLst>
            </p:cNvPr>
            <p:cNvSpPr txBox="1"/>
            <p:nvPr/>
          </p:nvSpPr>
          <p:spPr>
            <a:xfrm>
              <a:off x="1258626" y="3559852"/>
              <a:ext cx="4047499" cy="646331"/>
            </a:xfrm>
            <a:prstGeom prst="rect">
              <a:avLst/>
            </a:prstGeom>
            <a:noFill/>
          </p:spPr>
          <p:txBody>
            <a:bodyPr wrap="square">
              <a:spAutoFit/>
            </a:bodyPr>
            <a:lstStyle/>
            <a:p>
              <a:pPr algn="ctr"/>
              <a:r>
                <a:rPr lang="en-GB" dirty="0">
                  <a:solidFill>
                    <a:schemeClr val="accent1"/>
                  </a:solidFill>
                  <a:effectLst/>
                  <a:latin typeface="Source Sans Pro" panose="020B0503030403020204" pitchFamily="34" charset="0"/>
                </a:rPr>
                <a:t>Experimental measurement of interest</a:t>
              </a:r>
            </a:p>
            <a:p>
              <a:pPr algn="ctr"/>
              <a:r>
                <a:rPr lang="en-GB" dirty="0">
                  <a:solidFill>
                    <a:schemeClr val="accent1"/>
                  </a:solidFill>
                  <a:latin typeface="Source Sans Pro" panose="020B0503030403020204" pitchFamily="34" charset="0"/>
                </a:rPr>
                <a:t>(expression level of gene)</a:t>
              </a:r>
              <a:endParaRPr lang="en-DE" dirty="0">
                <a:solidFill>
                  <a:schemeClr val="accent1"/>
                </a:solidFill>
              </a:endParaRPr>
            </a:p>
          </p:txBody>
        </p:sp>
        <p:cxnSp>
          <p:nvCxnSpPr>
            <p:cNvPr id="36" name="Straight Arrow Connector 35">
              <a:extLst>
                <a:ext uri="{FF2B5EF4-FFF2-40B4-BE49-F238E27FC236}">
                  <a16:creationId xmlns:a16="http://schemas.microsoft.com/office/drawing/2014/main" id="{40D100D2-5074-28CB-FCCB-163E262F1B58}"/>
                </a:ext>
              </a:extLst>
            </p:cNvPr>
            <p:cNvCxnSpPr/>
            <p:nvPr/>
          </p:nvCxnSpPr>
          <p:spPr>
            <a:xfrm>
              <a:off x="3256908" y="4137917"/>
              <a:ext cx="0" cy="310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A7044FB-8DAC-30A8-3CD8-F5CAB8CF6F98}"/>
                </a:ext>
              </a:extLst>
            </p:cNvPr>
            <p:cNvSpPr txBox="1"/>
            <p:nvPr/>
          </p:nvSpPr>
          <p:spPr>
            <a:xfrm>
              <a:off x="2373330" y="5138458"/>
              <a:ext cx="2629145" cy="923330"/>
            </a:xfrm>
            <a:prstGeom prst="rect">
              <a:avLst/>
            </a:prstGeom>
            <a:noFill/>
          </p:spPr>
          <p:txBody>
            <a:bodyPr wrap="square">
              <a:spAutoFit/>
            </a:bodyPr>
            <a:lstStyle/>
            <a:p>
              <a:pPr algn="ctr"/>
              <a:r>
                <a:rPr lang="en-GB" dirty="0">
                  <a:solidFill>
                    <a:schemeClr val="accent1"/>
                  </a:solidFill>
                  <a:effectLst/>
                  <a:latin typeface="Source Sans Pro" panose="020B0503030403020204" pitchFamily="34" charset="0"/>
                </a:rPr>
                <a:t>Design factor</a:t>
              </a:r>
              <a:r>
                <a:rPr lang="en-DE" dirty="0">
                  <a:solidFill>
                    <a:schemeClr val="accent1"/>
                  </a:solidFill>
                  <a:effectLst/>
                  <a:latin typeface="Source Sans Pro" panose="020B0503030403020204" pitchFamily="34" charset="0"/>
                </a:rPr>
                <a:t> for siRNA</a:t>
              </a:r>
            </a:p>
            <a:p>
              <a:pPr algn="ctr"/>
              <a:r>
                <a:rPr lang="en-DE" dirty="0">
                  <a:solidFill>
                    <a:schemeClr val="accent1"/>
                  </a:solidFill>
                  <a:latin typeface="Source Sans Pro" panose="020B0503030403020204" pitchFamily="34" charset="0"/>
                </a:rPr>
                <a:t>1 : siRNA was transfected</a:t>
              </a:r>
            </a:p>
            <a:p>
              <a:pPr algn="ctr"/>
              <a:r>
                <a:rPr lang="en-DE" dirty="0">
                  <a:solidFill>
                    <a:schemeClr val="accent1"/>
                  </a:solidFill>
                  <a:effectLst/>
                  <a:latin typeface="Source Sans Pro" panose="020B0503030403020204" pitchFamily="34" charset="0"/>
                </a:rPr>
                <a:t>0 : not transfected</a:t>
              </a:r>
              <a:endParaRPr lang="en-GB" dirty="0">
                <a:solidFill>
                  <a:schemeClr val="accent1"/>
                </a:solidFill>
                <a:effectLst/>
                <a:latin typeface="Source Sans Pro" panose="020B0503030403020204" pitchFamily="34" charset="0"/>
              </a:endParaRPr>
            </a:p>
          </p:txBody>
        </p:sp>
        <p:sp>
          <p:nvSpPr>
            <p:cNvPr id="38" name="Right Arrow 37">
              <a:extLst>
                <a:ext uri="{FF2B5EF4-FFF2-40B4-BE49-F238E27FC236}">
                  <a16:creationId xmlns:a16="http://schemas.microsoft.com/office/drawing/2014/main" id="{A4DDE592-7E89-A379-2E87-80620CF127D4}"/>
                </a:ext>
              </a:extLst>
            </p:cNvPr>
            <p:cNvSpPr/>
            <p:nvPr/>
          </p:nvSpPr>
          <p:spPr>
            <a:xfrm>
              <a:off x="9944054" y="4396800"/>
              <a:ext cx="472611" cy="369332"/>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9" name="TextBox 38">
              <a:extLst>
                <a:ext uri="{FF2B5EF4-FFF2-40B4-BE49-F238E27FC236}">
                  <a16:creationId xmlns:a16="http://schemas.microsoft.com/office/drawing/2014/main" id="{87053E53-B92A-BEF7-A440-FDC23A028379}"/>
                </a:ext>
              </a:extLst>
            </p:cNvPr>
            <p:cNvSpPr txBox="1"/>
            <p:nvPr/>
          </p:nvSpPr>
          <p:spPr>
            <a:xfrm>
              <a:off x="10281225" y="4405843"/>
              <a:ext cx="1622938" cy="369332"/>
            </a:xfrm>
            <a:prstGeom prst="rect">
              <a:avLst/>
            </a:prstGeom>
            <a:noFill/>
          </p:spPr>
          <p:txBody>
            <a:bodyPr wrap="square">
              <a:spAutoFit/>
            </a:bodyPr>
            <a:lstStyle/>
            <a:p>
              <a:pPr algn="ctr"/>
              <a:r>
                <a:rPr lang="en-GB" dirty="0">
                  <a:solidFill>
                    <a:schemeClr val="accent2">
                      <a:lumMod val="60000"/>
                      <a:lumOff val="40000"/>
                    </a:schemeClr>
                  </a:solidFill>
                  <a:effectLst/>
                  <a:latin typeface="Source Sans Pro" panose="020B0503030403020204" pitchFamily="34" charset="0"/>
                </a:rPr>
                <a:t>For Gene C</a:t>
              </a:r>
              <a:endParaRPr lang="en-DE" dirty="0">
                <a:solidFill>
                  <a:schemeClr val="accent2">
                    <a:lumMod val="60000"/>
                    <a:lumOff val="40000"/>
                  </a:schemeClr>
                </a:solidFill>
              </a:endParaRPr>
            </a:p>
          </p:txBody>
        </p:sp>
        <p:sp>
          <p:nvSpPr>
            <p:cNvPr id="40" name="TextBox 39">
              <a:extLst>
                <a:ext uri="{FF2B5EF4-FFF2-40B4-BE49-F238E27FC236}">
                  <a16:creationId xmlns:a16="http://schemas.microsoft.com/office/drawing/2014/main" id="{E0F40FF1-A1DC-13AE-5D8A-3597824D9299}"/>
                </a:ext>
              </a:extLst>
            </p:cNvPr>
            <p:cNvSpPr txBox="1"/>
            <p:nvPr/>
          </p:nvSpPr>
          <p:spPr>
            <a:xfrm>
              <a:off x="5002475" y="5148025"/>
              <a:ext cx="2629145" cy="923330"/>
            </a:xfrm>
            <a:prstGeom prst="rect">
              <a:avLst/>
            </a:prstGeom>
            <a:noFill/>
          </p:spPr>
          <p:txBody>
            <a:bodyPr wrap="square">
              <a:spAutoFit/>
            </a:bodyPr>
            <a:lstStyle/>
            <a:p>
              <a:pPr algn="ctr"/>
              <a:r>
                <a:rPr lang="en-GB" dirty="0">
                  <a:solidFill>
                    <a:schemeClr val="accent1"/>
                  </a:solidFill>
                  <a:effectLst/>
                  <a:latin typeface="Source Sans Pro" panose="020B0503030403020204" pitchFamily="34" charset="0"/>
                </a:rPr>
                <a:t>Design factor</a:t>
              </a:r>
              <a:r>
                <a:rPr lang="en-DE" dirty="0">
                  <a:solidFill>
                    <a:schemeClr val="accent1"/>
                  </a:solidFill>
                  <a:effectLst/>
                  <a:latin typeface="Source Sans Pro" panose="020B0503030403020204" pitchFamily="34" charset="0"/>
                </a:rPr>
                <a:t> for drug</a:t>
              </a:r>
            </a:p>
            <a:p>
              <a:pPr algn="ctr"/>
              <a:r>
                <a:rPr lang="en-DE" dirty="0">
                  <a:solidFill>
                    <a:schemeClr val="accent1"/>
                  </a:solidFill>
                  <a:latin typeface="Source Sans Pro" panose="020B0503030403020204" pitchFamily="34" charset="0"/>
                </a:rPr>
                <a:t>1 : drug treated</a:t>
              </a:r>
            </a:p>
            <a:p>
              <a:pPr algn="ctr"/>
              <a:r>
                <a:rPr lang="en-DE" dirty="0">
                  <a:solidFill>
                    <a:schemeClr val="accent1"/>
                  </a:solidFill>
                  <a:effectLst/>
                  <a:latin typeface="Source Sans Pro" panose="020B0503030403020204" pitchFamily="34" charset="0"/>
                </a:rPr>
                <a:t>0 : not treated</a:t>
              </a:r>
              <a:endParaRPr lang="en-GB" dirty="0">
                <a:solidFill>
                  <a:schemeClr val="accent1"/>
                </a:solidFill>
                <a:effectLst/>
                <a:latin typeface="Source Sans Pro" panose="020B0503030403020204" pitchFamily="34" charset="0"/>
              </a:endParaRPr>
            </a:p>
          </p:txBody>
        </p:sp>
        <p:cxnSp>
          <p:nvCxnSpPr>
            <p:cNvPr id="41" name="Straight Arrow Connector 40">
              <a:extLst>
                <a:ext uri="{FF2B5EF4-FFF2-40B4-BE49-F238E27FC236}">
                  <a16:creationId xmlns:a16="http://schemas.microsoft.com/office/drawing/2014/main" id="{B95C2F61-2BE0-C7C3-3F6A-987309AB51D1}"/>
                </a:ext>
              </a:extLst>
            </p:cNvPr>
            <p:cNvCxnSpPr/>
            <p:nvPr/>
          </p:nvCxnSpPr>
          <p:spPr>
            <a:xfrm flipV="1">
              <a:off x="4571999" y="4787757"/>
              <a:ext cx="0" cy="350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3C10F5A-9B64-057A-AA05-B4ADADE24634}"/>
                </a:ext>
              </a:extLst>
            </p:cNvPr>
            <p:cNvCxnSpPr/>
            <p:nvPr/>
          </p:nvCxnSpPr>
          <p:spPr>
            <a:xfrm flipV="1">
              <a:off x="5577154" y="4787756"/>
              <a:ext cx="0" cy="350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238ECC18-7E85-7E3D-7B17-C395CD43916B}"/>
              </a:ext>
            </a:extLst>
          </p:cNvPr>
          <p:cNvSpPr/>
          <p:nvPr/>
        </p:nvSpPr>
        <p:spPr>
          <a:xfrm>
            <a:off x="157840" y="215221"/>
            <a:ext cx="12034160" cy="461665"/>
          </a:xfrm>
          <a:prstGeom prst="rect">
            <a:avLst/>
          </a:prstGeom>
        </p:spPr>
        <p:txBody>
          <a:bodyPr wrap="square">
            <a:spAutoFit/>
          </a:bodyPr>
          <a:lstStyle/>
          <a:p>
            <a:r>
              <a:rPr lang="en-US" sz="2400" b="1" dirty="0">
                <a:solidFill>
                  <a:srgbClr val="000000"/>
                </a:solidFill>
                <a:latin typeface="Arial" panose="020B0604020202020204" pitchFamily="34" charset="0"/>
                <a:cs typeface="Arial" panose="020B0604020202020204" pitchFamily="34" charset="0"/>
              </a:rPr>
              <a:t>What is a multifactorial design?</a:t>
            </a:r>
          </a:p>
        </p:txBody>
      </p:sp>
      <p:pic>
        <p:nvPicPr>
          <p:cNvPr id="7" name="Picture 6">
            <a:extLst>
              <a:ext uri="{FF2B5EF4-FFF2-40B4-BE49-F238E27FC236}">
                <a16:creationId xmlns:a16="http://schemas.microsoft.com/office/drawing/2014/main" id="{749FA749-4C3B-76D0-17A4-CB83683F6103}"/>
              </a:ext>
            </a:extLst>
          </p:cNvPr>
          <p:cNvPicPr>
            <a:picLocks noChangeAspect="1"/>
          </p:cNvPicPr>
          <p:nvPr/>
        </p:nvPicPr>
        <p:blipFill>
          <a:blip r:embed="rId3"/>
          <a:stretch>
            <a:fillRect/>
          </a:stretch>
        </p:blipFill>
        <p:spPr>
          <a:xfrm>
            <a:off x="938952" y="1011525"/>
            <a:ext cx="10389432" cy="1691918"/>
          </a:xfrm>
          <a:prstGeom prst="rect">
            <a:avLst/>
          </a:prstGeom>
        </p:spPr>
      </p:pic>
      <p:grpSp>
        <p:nvGrpSpPr>
          <p:cNvPr id="20" name="Group 19">
            <a:extLst>
              <a:ext uri="{FF2B5EF4-FFF2-40B4-BE49-F238E27FC236}">
                <a16:creationId xmlns:a16="http://schemas.microsoft.com/office/drawing/2014/main" id="{9CDCABBE-188A-621C-26A6-325229CB4FB5}"/>
              </a:ext>
            </a:extLst>
          </p:cNvPr>
          <p:cNvGrpSpPr/>
          <p:nvPr/>
        </p:nvGrpSpPr>
        <p:grpSpPr>
          <a:xfrm>
            <a:off x="402367" y="3066336"/>
            <a:ext cx="11585132" cy="3154166"/>
            <a:chOff x="318499" y="3328828"/>
            <a:chExt cx="11585132" cy="3154166"/>
          </a:xfrm>
        </p:grpSpPr>
        <p:sp>
          <p:nvSpPr>
            <p:cNvPr id="12" name="Rectangle 11">
              <a:extLst>
                <a:ext uri="{FF2B5EF4-FFF2-40B4-BE49-F238E27FC236}">
                  <a16:creationId xmlns:a16="http://schemas.microsoft.com/office/drawing/2014/main" id="{C5706110-60A7-1B2C-A140-E426DF2FCBC8}"/>
                </a:ext>
              </a:extLst>
            </p:cNvPr>
            <p:cNvSpPr/>
            <p:nvPr/>
          </p:nvSpPr>
          <p:spPr>
            <a:xfrm>
              <a:off x="318499" y="3328828"/>
              <a:ext cx="9626885" cy="3154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5" name="Picture 4">
              <a:extLst>
                <a:ext uri="{FF2B5EF4-FFF2-40B4-BE49-F238E27FC236}">
                  <a16:creationId xmlns:a16="http://schemas.microsoft.com/office/drawing/2014/main" id="{773D4FD4-4412-14C9-CB18-029FF45D4130}"/>
                </a:ext>
              </a:extLst>
            </p:cNvPr>
            <p:cNvPicPr>
              <a:picLocks noChangeAspect="1"/>
            </p:cNvPicPr>
            <p:nvPr/>
          </p:nvPicPr>
          <p:blipFill>
            <a:blip r:embed="rId2"/>
            <a:stretch>
              <a:fillRect/>
            </a:stretch>
          </p:blipFill>
          <p:spPr>
            <a:xfrm>
              <a:off x="2762416" y="4353675"/>
              <a:ext cx="5087419" cy="588341"/>
            </a:xfrm>
            <a:prstGeom prst="rect">
              <a:avLst/>
            </a:prstGeom>
          </p:spPr>
        </p:pic>
        <p:sp>
          <p:nvSpPr>
            <p:cNvPr id="8" name="TextBox 7">
              <a:extLst>
                <a:ext uri="{FF2B5EF4-FFF2-40B4-BE49-F238E27FC236}">
                  <a16:creationId xmlns:a16="http://schemas.microsoft.com/office/drawing/2014/main" id="{AC4192C7-1057-977A-037A-65E4A313D114}"/>
                </a:ext>
              </a:extLst>
            </p:cNvPr>
            <p:cNvSpPr txBox="1"/>
            <p:nvPr/>
          </p:nvSpPr>
          <p:spPr>
            <a:xfrm>
              <a:off x="1258626" y="3559852"/>
              <a:ext cx="4047499" cy="646331"/>
            </a:xfrm>
            <a:prstGeom prst="rect">
              <a:avLst/>
            </a:prstGeom>
            <a:noFill/>
          </p:spPr>
          <p:txBody>
            <a:bodyPr wrap="square">
              <a:spAutoFit/>
            </a:bodyPr>
            <a:lstStyle/>
            <a:p>
              <a:pPr algn="ctr"/>
              <a:r>
                <a:rPr lang="en-GB" dirty="0">
                  <a:solidFill>
                    <a:schemeClr val="accent1"/>
                  </a:solidFill>
                  <a:effectLst/>
                  <a:latin typeface="Source Sans Pro" panose="020B0503030403020204" pitchFamily="34" charset="0"/>
                </a:rPr>
                <a:t>Experimental measurement of interest</a:t>
              </a:r>
            </a:p>
            <a:p>
              <a:pPr algn="ctr"/>
              <a:r>
                <a:rPr lang="en-GB" dirty="0">
                  <a:solidFill>
                    <a:schemeClr val="accent1"/>
                  </a:solidFill>
                  <a:latin typeface="Source Sans Pro" panose="020B0503030403020204" pitchFamily="34" charset="0"/>
                </a:rPr>
                <a:t>(expression level of gene)</a:t>
              </a:r>
              <a:endParaRPr lang="en-DE" dirty="0">
                <a:solidFill>
                  <a:schemeClr val="accent1"/>
                </a:solidFill>
              </a:endParaRPr>
            </a:p>
          </p:txBody>
        </p:sp>
        <p:cxnSp>
          <p:nvCxnSpPr>
            <p:cNvPr id="10" name="Straight Arrow Connector 9">
              <a:extLst>
                <a:ext uri="{FF2B5EF4-FFF2-40B4-BE49-F238E27FC236}">
                  <a16:creationId xmlns:a16="http://schemas.microsoft.com/office/drawing/2014/main" id="{C9A8483F-EC9E-530B-E5D9-5C1E234CA1B7}"/>
                </a:ext>
              </a:extLst>
            </p:cNvPr>
            <p:cNvCxnSpPr/>
            <p:nvPr/>
          </p:nvCxnSpPr>
          <p:spPr>
            <a:xfrm>
              <a:off x="3256908" y="4137917"/>
              <a:ext cx="0" cy="310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747C70A-87CB-AD9A-C8A5-D8944F797AB6}"/>
                </a:ext>
              </a:extLst>
            </p:cNvPr>
            <p:cNvSpPr txBox="1"/>
            <p:nvPr/>
          </p:nvSpPr>
          <p:spPr>
            <a:xfrm>
              <a:off x="2373330" y="5138458"/>
              <a:ext cx="2629145" cy="923330"/>
            </a:xfrm>
            <a:prstGeom prst="rect">
              <a:avLst/>
            </a:prstGeom>
            <a:noFill/>
          </p:spPr>
          <p:txBody>
            <a:bodyPr wrap="square">
              <a:spAutoFit/>
            </a:bodyPr>
            <a:lstStyle/>
            <a:p>
              <a:pPr algn="ctr"/>
              <a:r>
                <a:rPr lang="en-GB" dirty="0">
                  <a:solidFill>
                    <a:schemeClr val="accent1"/>
                  </a:solidFill>
                  <a:effectLst/>
                  <a:latin typeface="Source Sans Pro" panose="020B0503030403020204" pitchFamily="34" charset="0"/>
                </a:rPr>
                <a:t>Design factor</a:t>
              </a:r>
              <a:r>
                <a:rPr lang="en-DE" dirty="0">
                  <a:solidFill>
                    <a:schemeClr val="accent1"/>
                  </a:solidFill>
                  <a:effectLst/>
                  <a:latin typeface="Source Sans Pro" panose="020B0503030403020204" pitchFamily="34" charset="0"/>
                </a:rPr>
                <a:t> for siRNA</a:t>
              </a:r>
            </a:p>
            <a:p>
              <a:pPr algn="ctr"/>
              <a:r>
                <a:rPr lang="en-DE" dirty="0">
                  <a:solidFill>
                    <a:schemeClr val="accent1"/>
                  </a:solidFill>
                  <a:latin typeface="Source Sans Pro" panose="020B0503030403020204" pitchFamily="34" charset="0"/>
                </a:rPr>
                <a:t>1 : siRNA was transfected</a:t>
              </a:r>
            </a:p>
            <a:p>
              <a:pPr algn="ctr"/>
              <a:r>
                <a:rPr lang="en-DE" dirty="0">
                  <a:solidFill>
                    <a:schemeClr val="accent1"/>
                  </a:solidFill>
                  <a:effectLst/>
                  <a:latin typeface="Source Sans Pro" panose="020B0503030403020204" pitchFamily="34" charset="0"/>
                </a:rPr>
                <a:t>0 : not transfected</a:t>
              </a:r>
              <a:endParaRPr lang="en-GB" dirty="0">
                <a:solidFill>
                  <a:schemeClr val="accent1"/>
                </a:solidFill>
                <a:effectLst/>
                <a:latin typeface="Source Sans Pro" panose="020B0503030403020204" pitchFamily="34" charset="0"/>
              </a:endParaRPr>
            </a:p>
          </p:txBody>
        </p:sp>
        <p:sp>
          <p:nvSpPr>
            <p:cNvPr id="13" name="Right Arrow 12">
              <a:extLst>
                <a:ext uri="{FF2B5EF4-FFF2-40B4-BE49-F238E27FC236}">
                  <a16:creationId xmlns:a16="http://schemas.microsoft.com/office/drawing/2014/main" id="{F5E2D960-D673-4412-2722-5C5E52846465}"/>
                </a:ext>
              </a:extLst>
            </p:cNvPr>
            <p:cNvSpPr/>
            <p:nvPr/>
          </p:nvSpPr>
          <p:spPr>
            <a:xfrm>
              <a:off x="9952573" y="4611071"/>
              <a:ext cx="472611" cy="369332"/>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TextBox 13">
              <a:extLst>
                <a:ext uri="{FF2B5EF4-FFF2-40B4-BE49-F238E27FC236}">
                  <a16:creationId xmlns:a16="http://schemas.microsoft.com/office/drawing/2014/main" id="{3DCA93E3-C3EC-1842-1A0C-73FE3BAB4F4B}"/>
                </a:ext>
              </a:extLst>
            </p:cNvPr>
            <p:cNvSpPr txBox="1"/>
            <p:nvPr/>
          </p:nvSpPr>
          <p:spPr>
            <a:xfrm>
              <a:off x="10280693" y="4620283"/>
              <a:ext cx="1622938" cy="369332"/>
            </a:xfrm>
            <a:prstGeom prst="rect">
              <a:avLst/>
            </a:prstGeom>
            <a:noFill/>
          </p:spPr>
          <p:txBody>
            <a:bodyPr wrap="square">
              <a:spAutoFit/>
            </a:bodyPr>
            <a:lstStyle/>
            <a:p>
              <a:pPr algn="ctr"/>
              <a:r>
                <a:rPr lang="en-GB" dirty="0">
                  <a:solidFill>
                    <a:schemeClr val="accent6"/>
                  </a:solidFill>
                  <a:effectLst/>
                  <a:latin typeface="Source Sans Pro" panose="020B0503030403020204" pitchFamily="34" charset="0"/>
                </a:rPr>
                <a:t>For Gene B</a:t>
              </a:r>
              <a:endParaRPr lang="en-DE" dirty="0">
                <a:solidFill>
                  <a:schemeClr val="accent6"/>
                </a:solidFill>
              </a:endParaRPr>
            </a:p>
          </p:txBody>
        </p:sp>
        <p:sp>
          <p:nvSpPr>
            <p:cNvPr id="15" name="TextBox 14">
              <a:extLst>
                <a:ext uri="{FF2B5EF4-FFF2-40B4-BE49-F238E27FC236}">
                  <a16:creationId xmlns:a16="http://schemas.microsoft.com/office/drawing/2014/main" id="{5F06AF39-CCC4-96AF-6CA4-E746262C42A4}"/>
                </a:ext>
              </a:extLst>
            </p:cNvPr>
            <p:cNvSpPr txBox="1"/>
            <p:nvPr/>
          </p:nvSpPr>
          <p:spPr>
            <a:xfrm>
              <a:off x="5002475" y="5148025"/>
              <a:ext cx="2629145" cy="923330"/>
            </a:xfrm>
            <a:prstGeom prst="rect">
              <a:avLst/>
            </a:prstGeom>
            <a:noFill/>
          </p:spPr>
          <p:txBody>
            <a:bodyPr wrap="square">
              <a:spAutoFit/>
            </a:bodyPr>
            <a:lstStyle/>
            <a:p>
              <a:pPr algn="ctr"/>
              <a:r>
                <a:rPr lang="en-GB" dirty="0">
                  <a:solidFill>
                    <a:schemeClr val="accent1"/>
                  </a:solidFill>
                  <a:effectLst/>
                  <a:latin typeface="Source Sans Pro" panose="020B0503030403020204" pitchFamily="34" charset="0"/>
                </a:rPr>
                <a:t>Design factor</a:t>
              </a:r>
              <a:r>
                <a:rPr lang="en-DE" dirty="0">
                  <a:solidFill>
                    <a:schemeClr val="accent1"/>
                  </a:solidFill>
                  <a:effectLst/>
                  <a:latin typeface="Source Sans Pro" panose="020B0503030403020204" pitchFamily="34" charset="0"/>
                </a:rPr>
                <a:t> for drug</a:t>
              </a:r>
            </a:p>
            <a:p>
              <a:pPr algn="ctr"/>
              <a:r>
                <a:rPr lang="en-DE" dirty="0">
                  <a:solidFill>
                    <a:schemeClr val="accent1"/>
                  </a:solidFill>
                  <a:latin typeface="Source Sans Pro" panose="020B0503030403020204" pitchFamily="34" charset="0"/>
                </a:rPr>
                <a:t>1 : drug treated</a:t>
              </a:r>
            </a:p>
            <a:p>
              <a:pPr algn="ctr"/>
              <a:r>
                <a:rPr lang="en-DE" dirty="0">
                  <a:solidFill>
                    <a:schemeClr val="accent1"/>
                  </a:solidFill>
                  <a:effectLst/>
                  <a:latin typeface="Source Sans Pro" panose="020B0503030403020204" pitchFamily="34" charset="0"/>
                </a:rPr>
                <a:t>0 : not treated</a:t>
              </a:r>
              <a:endParaRPr lang="en-GB" dirty="0">
                <a:solidFill>
                  <a:schemeClr val="accent1"/>
                </a:solidFill>
                <a:effectLst/>
                <a:latin typeface="Source Sans Pro" panose="020B0503030403020204" pitchFamily="34" charset="0"/>
              </a:endParaRPr>
            </a:p>
          </p:txBody>
        </p:sp>
        <p:cxnSp>
          <p:nvCxnSpPr>
            <p:cNvPr id="17" name="Straight Arrow Connector 16">
              <a:extLst>
                <a:ext uri="{FF2B5EF4-FFF2-40B4-BE49-F238E27FC236}">
                  <a16:creationId xmlns:a16="http://schemas.microsoft.com/office/drawing/2014/main" id="{F7D14DD9-40C2-B8DB-BDB6-DB6E2FE39716}"/>
                </a:ext>
              </a:extLst>
            </p:cNvPr>
            <p:cNvCxnSpPr/>
            <p:nvPr/>
          </p:nvCxnSpPr>
          <p:spPr>
            <a:xfrm flipV="1">
              <a:off x="4571999" y="4787757"/>
              <a:ext cx="0" cy="350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57768CA-29BF-DADE-8D56-3B16486B2DF1}"/>
                </a:ext>
              </a:extLst>
            </p:cNvPr>
            <p:cNvCxnSpPr/>
            <p:nvPr/>
          </p:nvCxnSpPr>
          <p:spPr>
            <a:xfrm flipV="1">
              <a:off x="5577154" y="4787756"/>
              <a:ext cx="0" cy="350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AC0E8A44-2963-7069-F59F-F476AF12CAF7}"/>
              </a:ext>
            </a:extLst>
          </p:cNvPr>
          <p:cNvGrpSpPr/>
          <p:nvPr/>
        </p:nvGrpSpPr>
        <p:grpSpPr>
          <a:xfrm>
            <a:off x="157840" y="3308450"/>
            <a:ext cx="11574110" cy="3154166"/>
            <a:chOff x="318499" y="3328828"/>
            <a:chExt cx="11574110" cy="3154166"/>
          </a:xfrm>
        </p:grpSpPr>
        <p:sp>
          <p:nvSpPr>
            <p:cNvPr id="22" name="Rectangle 21">
              <a:extLst>
                <a:ext uri="{FF2B5EF4-FFF2-40B4-BE49-F238E27FC236}">
                  <a16:creationId xmlns:a16="http://schemas.microsoft.com/office/drawing/2014/main" id="{84FBCCDB-497A-3542-691C-2C08DF98C3A1}"/>
                </a:ext>
              </a:extLst>
            </p:cNvPr>
            <p:cNvSpPr/>
            <p:nvPr/>
          </p:nvSpPr>
          <p:spPr>
            <a:xfrm>
              <a:off x="318499" y="3328828"/>
              <a:ext cx="9626885" cy="3154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3" name="Picture 22">
              <a:extLst>
                <a:ext uri="{FF2B5EF4-FFF2-40B4-BE49-F238E27FC236}">
                  <a16:creationId xmlns:a16="http://schemas.microsoft.com/office/drawing/2014/main" id="{750A9B66-1D0E-9540-F956-60BBB215B4FF}"/>
                </a:ext>
              </a:extLst>
            </p:cNvPr>
            <p:cNvPicPr>
              <a:picLocks noChangeAspect="1"/>
            </p:cNvPicPr>
            <p:nvPr/>
          </p:nvPicPr>
          <p:blipFill>
            <a:blip r:embed="rId2"/>
            <a:stretch>
              <a:fillRect/>
            </a:stretch>
          </p:blipFill>
          <p:spPr>
            <a:xfrm>
              <a:off x="2762416" y="4353675"/>
              <a:ext cx="5087419" cy="588341"/>
            </a:xfrm>
            <a:prstGeom prst="rect">
              <a:avLst/>
            </a:prstGeom>
          </p:spPr>
        </p:pic>
        <p:sp>
          <p:nvSpPr>
            <p:cNvPr id="24" name="TextBox 23">
              <a:extLst>
                <a:ext uri="{FF2B5EF4-FFF2-40B4-BE49-F238E27FC236}">
                  <a16:creationId xmlns:a16="http://schemas.microsoft.com/office/drawing/2014/main" id="{E81DCC89-B3B5-A74D-4D5E-E819F28FFCD9}"/>
                </a:ext>
              </a:extLst>
            </p:cNvPr>
            <p:cNvSpPr txBox="1"/>
            <p:nvPr/>
          </p:nvSpPr>
          <p:spPr>
            <a:xfrm>
              <a:off x="1258626" y="3559852"/>
              <a:ext cx="4047499" cy="646331"/>
            </a:xfrm>
            <a:prstGeom prst="rect">
              <a:avLst/>
            </a:prstGeom>
            <a:noFill/>
          </p:spPr>
          <p:txBody>
            <a:bodyPr wrap="square">
              <a:spAutoFit/>
            </a:bodyPr>
            <a:lstStyle/>
            <a:p>
              <a:pPr algn="ctr"/>
              <a:r>
                <a:rPr lang="en-GB" dirty="0">
                  <a:solidFill>
                    <a:schemeClr val="accent1"/>
                  </a:solidFill>
                  <a:effectLst/>
                  <a:latin typeface="Source Sans Pro" panose="020B0503030403020204" pitchFamily="34" charset="0"/>
                </a:rPr>
                <a:t>Experimental measurement of interest</a:t>
              </a:r>
            </a:p>
            <a:p>
              <a:pPr algn="ctr"/>
              <a:r>
                <a:rPr lang="en-GB" dirty="0">
                  <a:solidFill>
                    <a:schemeClr val="accent1"/>
                  </a:solidFill>
                  <a:latin typeface="Source Sans Pro" panose="020B0503030403020204" pitchFamily="34" charset="0"/>
                </a:rPr>
                <a:t>(expression level of gene)</a:t>
              </a:r>
              <a:endParaRPr lang="en-DE" dirty="0">
                <a:solidFill>
                  <a:schemeClr val="accent1"/>
                </a:solidFill>
              </a:endParaRPr>
            </a:p>
          </p:txBody>
        </p:sp>
        <p:cxnSp>
          <p:nvCxnSpPr>
            <p:cNvPr id="25" name="Straight Arrow Connector 24">
              <a:extLst>
                <a:ext uri="{FF2B5EF4-FFF2-40B4-BE49-F238E27FC236}">
                  <a16:creationId xmlns:a16="http://schemas.microsoft.com/office/drawing/2014/main" id="{AAFC3005-B3EA-5F5E-F9DA-0AEB903BC4E9}"/>
                </a:ext>
              </a:extLst>
            </p:cNvPr>
            <p:cNvCxnSpPr/>
            <p:nvPr/>
          </p:nvCxnSpPr>
          <p:spPr>
            <a:xfrm>
              <a:off x="3256908" y="4137917"/>
              <a:ext cx="0" cy="310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B45626B-02FE-3321-B28E-C5AE5C3CA71F}"/>
                </a:ext>
              </a:extLst>
            </p:cNvPr>
            <p:cNvSpPr txBox="1"/>
            <p:nvPr/>
          </p:nvSpPr>
          <p:spPr>
            <a:xfrm>
              <a:off x="2373330" y="5138458"/>
              <a:ext cx="2629145" cy="923330"/>
            </a:xfrm>
            <a:prstGeom prst="rect">
              <a:avLst/>
            </a:prstGeom>
            <a:noFill/>
          </p:spPr>
          <p:txBody>
            <a:bodyPr wrap="square">
              <a:spAutoFit/>
            </a:bodyPr>
            <a:lstStyle/>
            <a:p>
              <a:pPr algn="ctr"/>
              <a:r>
                <a:rPr lang="en-GB" dirty="0">
                  <a:solidFill>
                    <a:schemeClr val="accent1"/>
                  </a:solidFill>
                  <a:effectLst/>
                  <a:latin typeface="Source Sans Pro" panose="020B0503030403020204" pitchFamily="34" charset="0"/>
                </a:rPr>
                <a:t>Design factor</a:t>
              </a:r>
              <a:r>
                <a:rPr lang="en-DE" dirty="0">
                  <a:solidFill>
                    <a:schemeClr val="accent1"/>
                  </a:solidFill>
                  <a:effectLst/>
                  <a:latin typeface="Source Sans Pro" panose="020B0503030403020204" pitchFamily="34" charset="0"/>
                </a:rPr>
                <a:t> for siRNA</a:t>
              </a:r>
            </a:p>
            <a:p>
              <a:pPr algn="ctr"/>
              <a:r>
                <a:rPr lang="en-DE" dirty="0">
                  <a:solidFill>
                    <a:schemeClr val="accent1"/>
                  </a:solidFill>
                  <a:latin typeface="Source Sans Pro" panose="020B0503030403020204" pitchFamily="34" charset="0"/>
                </a:rPr>
                <a:t>1 : siRNA was transfected</a:t>
              </a:r>
            </a:p>
            <a:p>
              <a:pPr algn="ctr"/>
              <a:r>
                <a:rPr lang="en-DE" dirty="0">
                  <a:solidFill>
                    <a:schemeClr val="accent1"/>
                  </a:solidFill>
                  <a:effectLst/>
                  <a:latin typeface="Source Sans Pro" panose="020B0503030403020204" pitchFamily="34" charset="0"/>
                </a:rPr>
                <a:t>0 : not transfected</a:t>
              </a:r>
              <a:endParaRPr lang="en-GB" dirty="0">
                <a:solidFill>
                  <a:schemeClr val="accent1"/>
                </a:solidFill>
                <a:effectLst/>
                <a:latin typeface="Source Sans Pro" panose="020B0503030403020204" pitchFamily="34" charset="0"/>
              </a:endParaRPr>
            </a:p>
          </p:txBody>
        </p:sp>
        <p:sp>
          <p:nvSpPr>
            <p:cNvPr id="27" name="Right Arrow 26">
              <a:extLst>
                <a:ext uri="{FF2B5EF4-FFF2-40B4-BE49-F238E27FC236}">
                  <a16:creationId xmlns:a16="http://schemas.microsoft.com/office/drawing/2014/main" id="{496FBC00-0E30-25E1-9F66-0D4FED950958}"/>
                </a:ext>
              </a:extLst>
            </p:cNvPr>
            <p:cNvSpPr/>
            <p:nvPr/>
          </p:nvSpPr>
          <p:spPr>
            <a:xfrm>
              <a:off x="9945384" y="4863745"/>
              <a:ext cx="472611"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 name="TextBox 27">
              <a:extLst>
                <a:ext uri="{FF2B5EF4-FFF2-40B4-BE49-F238E27FC236}">
                  <a16:creationId xmlns:a16="http://schemas.microsoft.com/office/drawing/2014/main" id="{1079EB74-0830-86DC-2644-5D69CE064BE5}"/>
                </a:ext>
              </a:extLst>
            </p:cNvPr>
            <p:cNvSpPr txBox="1"/>
            <p:nvPr/>
          </p:nvSpPr>
          <p:spPr>
            <a:xfrm>
              <a:off x="10269671" y="4872788"/>
              <a:ext cx="1622938" cy="369332"/>
            </a:xfrm>
            <a:prstGeom prst="rect">
              <a:avLst/>
            </a:prstGeom>
            <a:noFill/>
          </p:spPr>
          <p:txBody>
            <a:bodyPr wrap="square">
              <a:spAutoFit/>
            </a:bodyPr>
            <a:lstStyle/>
            <a:p>
              <a:pPr algn="ctr"/>
              <a:r>
                <a:rPr lang="en-GB" dirty="0">
                  <a:solidFill>
                    <a:schemeClr val="accent1"/>
                  </a:solidFill>
                  <a:effectLst/>
                  <a:latin typeface="Source Sans Pro" panose="020B0503030403020204" pitchFamily="34" charset="0"/>
                </a:rPr>
                <a:t>For Gene A</a:t>
              </a:r>
              <a:endParaRPr lang="en-DE" dirty="0">
                <a:solidFill>
                  <a:schemeClr val="accent1"/>
                </a:solidFill>
              </a:endParaRPr>
            </a:p>
          </p:txBody>
        </p:sp>
        <p:sp>
          <p:nvSpPr>
            <p:cNvPr id="29" name="TextBox 28">
              <a:extLst>
                <a:ext uri="{FF2B5EF4-FFF2-40B4-BE49-F238E27FC236}">
                  <a16:creationId xmlns:a16="http://schemas.microsoft.com/office/drawing/2014/main" id="{93260564-51B1-65A8-9F7A-39EBF31BC87A}"/>
                </a:ext>
              </a:extLst>
            </p:cNvPr>
            <p:cNvSpPr txBox="1"/>
            <p:nvPr/>
          </p:nvSpPr>
          <p:spPr>
            <a:xfrm>
              <a:off x="5002475" y="5148025"/>
              <a:ext cx="2629145" cy="923330"/>
            </a:xfrm>
            <a:prstGeom prst="rect">
              <a:avLst/>
            </a:prstGeom>
            <a:noFill/>
          </p:spPr>
          <p:txBody>
            <a:bodyPr wrap="square">
              <a:spAutoFit/>
            </a:bodyPr>
            <a:lstStyle/>
            <a:p>
              <a:pPr algn="ctr"/>
              <a:r>
                <a:rPr lang="en-GB" dirty="0">
                  <a:solidFill>
                    <a:schemeClr val="accent1"/>
                  </a:solidFill>
                  <a:effectLst/>
                  <a:latin typeface="Source Sans Pro" panose="020B0503030403020204" pitchFamily="34" charset="0"/>
                </a:rPr>
                <a:t>Design factor</a:t>
              </a:r>
              <a:r>
                <a:rPr lang="en-DE" dirty="0">
                  <a:solidFill>
                    <a:schemeClr val="accent1"/>
                  </a:solidFill>
                  <a:effectLst/>
                  <a:latin typeface="Source Sans Pro" panose="020B0503030403020204" pitchFamily="34" charset="0"/>
                </a:rPr>
                <a:t> for drug</a:t>
              </a:r>
            </a:p>
            <a:p>
              <a:pPr algn="ctr"/>
              <a:r>
                <a:rPr lang="en-DE" dirty="0">
                  <a:solidFill>
                    <a:schemeClr val="accent1"/>
                  </a:solidFill>
                  <a:latin typeface="Source Sans Pro" panose="020B0503030403020204" pitchFamily="34" charset="0"/>
                </a:rPr>
                <a:t>1 : drug treated</a:t>
              </a:r>
            </a:p>
            <a:p>
              <a:pPr algn="ctr"/>
              <a:r>
                <a:rPr lang="en-DE" dirty="0">
                  <a:solidFill>
                    <a:schemeClr val="accent1"/>
                  </a:solidFill>
                  <a:effectLst/>
                  <a:latin typeface="Source Sans Pro" panose="020B0503030403020204" pitchFamily="34" charset="0"/>
                </a:rPr>
                <a:t>0 : not treated</a:t>
              </a:r>
              <a:endParaRPr lang="en-GB" dirty="0">
                <a:solidFill>
                  <a:schemeClr val="accent1"/>
                </a:solidFill>
                <a:effectLst/>
                <a:latin typeface="Source Sans Pro" panose="020B0503030403020204" pitchFamily="34" charset="0"/>
              </a:endParaRPr>
            </a:p>
          </p:txBody>
        </p:sp>
        <p:cxnSp>
          <p:nvCxnSpPr>
            <p:cNvPr id="30" name="Straight Arrow Connector 29">
              <a:extLst>
                <a:ext uri="{FF2B5EF4-FFF2-40B4-BE49-F238E27FC236}">
                  <a16:creationId xmlns:a16="http://schemas.microsoft.com/office/drawing/2014/main" id="{2F790AAD-32CD-0484-D689-3A380A8D4D1C}"/>
                </a:ext>
              </a:extLst>
            </p:cNvPr>
            <p:cNvCxnSpPr/>
            <p:nvPr/>
          </p:nvCxnSpPr>
          <p:spPr>
            <a:xfrm flipV="1">
              <a:off x="4571999" y="4787757"/>
              <a:ext cx="0" cy="350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4DE446F-CA96-2EFE-69A2-6362B3E645E0}"/>
                </a:ext>
              </a:extLst>
            </p:cNvPr>
            <p:cNvCxnSpPr/>
            <p:nvPr/>
          </p:nvCxnSpPr>
          <p:spPr>
            <a:xfrm flipV="1">
              <a:off x="5577154" y="4787756"/>
              <a:ext cx="0" cy="350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4193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924FD0-EE1B-D83F-9350-B5653276AB39}"/>
              </a:ext>
            </a:extLst>
          </p:cNvPr>
          <p:cNvSpPr/>
          <p:nvPr/>
        </p:nvSpPr>
        <p:spPr>
          <a:xfrm>
            <a:off x="157840" y="215221"/>
            <a:ext cx="12034160" cy="461665"/>
          </a:xfrm>
          <a:prstGeom prst="rect">
            <a:avLst/>
          </a:prstGeom>
        </p:spPr>
        <p:txBody>
          <a:bodyPr wrap="square">
            <a:spAutoFit/>
          </a:bodyPr>
          <a:lstStyle/>
          <a:p>
            <a:r>
              <a:rPr lang="en-US" sz="2400" b="1" dirty="0">
                <a:solidFill>
                  <a:srgbClr val="000000"/>
                </a:solidFill>
                <a:latin typeface="Arial" panose="020B0604020202020204" pitchFamily="34" charset="0"/>
                <a:cs typeface="Arial" panose="020B0604020202020204" pitchFamily="34" charset="0"/>
              </a:rPr>
              <a:t>High-throughput count data in biology </a:t>
            </a:r>
            <a:r>
              <a:rPr lang="en-US" altLang="ko-KR" sz="2400" b="1" dirty="0">
                <a:solidFill>
                  <a:srgbClr val="000000"/>
                </a:solidFill>
                <a:latin typeface="Arial" panose="020B0604020202020204" pitchFamily="34" charset="0"/>
                <a:cs typeface="Arial" panose="020B0604020202020204" pitchFamily="34" charset="0"/>
              </a:rPr>
              <a:t>:</a:t>
            </a:r>
            <a:r>
              <a:rPr lang="ko-KR" altLang="en-US" sz="2400" b="1" dirty="0">
                <a:solidFill>
                  <a:srgbClr val="000000"/>
                </a:solidFill>
                <a:latin typeface="Arial" panose="020B0604020202020204" pitchFamily="34" charset="0"/>
                <a:cs typeface="Arial" panose="020B0604020202020204" pitchFamily="34" charset="0"/>
              </a:rPr>
              <a:t> </a:t>
            </a:r>
            <a:r>
              <a:rPr lang="en-US" altLang="ko-KR" sz="2400" b="1" dirty="0">
                <a:solidFill>
                  <a:srgbClr val="000000"/>
                </a:solidFill>
                <a:latin typeface="Arial" panose="020B0604020202020204" pitchFamily="34" charset="0"/>
                <a:cs typeface="Arial" panose="020B0604020202020204" pitchFamily="34" charset="0"/>
              </a:rPr>
              <a:t>RNA-seq </a:t>
            </a:r>
            <a:r>
              <a:rPr lang="ko-KR" altLang="en-US" sz="2400" b="1" dirty="0">
                <a:solidFill>
                  <a:srgbClr val="000000"/>
                </a:solidFill>
                <a:latin typeface="Arial" panose="020B0604020202020204" pitchFamily="34" charset="0"/>
                <a:cs typeface="Arial" panose="020B0604020202020204" pitchFamily="34" charset="0"/>
              </a:rPr>
              <a:t>데이터</a:t>
            </a:r>
            <a:endParaRPr lang="en-US" sz="2400" b="1" dirty="0">
              <a:solidFill>
                <a:srgbClr val="000000"/>
              </a:solidFill>
              <a:latin typeface="Arial" panose="020B0604020202020204" pitchFamily="34" charset="0"/>
              <a:cs typeface="Arial" panose="020B0604020202020204" pitchFamily="34" charset="0"/>
            </a:endParaRPr>
          </a:p>
        </p:txBody>
      </p:sp>
      <p:pic>
        <p:nvPicPr>
          <p:cNvPr id="3" name="Picture 4" descr="An introduction to RNA seq data analysis">
            <a:extLst>
              <a:ext uri="{FF2B5EF4-FFF2-40B4-BE49-F238E27FC236}">
                <a16:creationId xmlns:a16="http://schemas.microsoft.com/office/drawing/2014/main" id="{7CD0B8E6-B162-5FB5-F0BF-C3D93CAC7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382" y="934424"/>
            <a:ext cx="8298608" cy="530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645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A7014E8A-D77C-4868-1874-72652D233242}"/>
              </a:ext>
            </a:extLst>
          </p:cNvPr>
          <p:cNvGrpSpPr/>
          <p:nvPr/>
        </p:nvGrpSpPr>
        <p:grpSpPr>
          <a:xfrm>
            <a:off x="626686" y="2756214"/>
            <a:ext cx="11585664" cy="3154166"/>
            <a:chOff x="318499" y="3328828"/>
            <a:chExt cx="11585664" cy="3154166"/>
          </a:xfrm>
        </p:grpSpPr>
        <p:sp>
          <p:nvSpPr>
            <p:cNvPr id="33" name="Rectangle 32">
              <a:extLst>
                <a:ext uri="{FF2B5EF4-FFF2-40B4-BE49-F238E27FC236}">
                  <a16:creationId xmlns:a16="http://schemas.microsoft.com/office/drawing/2014/main" id="{21B4E3C9-AA6F-7359-7A7D-026C744141B8}"/>
                </a:ext>
              </a:extLst>
            </p:cNvPr>
            <p:cNvSpPr/>
            <p:nvPr/>
          </p:nvSpPr>
          <p:spPr>
            <a:xfrm>
              <a:off x="318499" y="3328828"/>
              <a:ext cx="9626885" cy="3154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34" name="Picture 33">
              <a:extLst>
                <a:ext uri="{FF2B5EF4-FFF2-40B4-BE49-F238E27FC236}">
                  <a16:creationId xmlns:a16="http://schemas.microsoft.com/office/drawing/2014/main" id="{20B08AAF-1B6E-6E92-75F0-D4152F945F14}"/>
                </a:ext>
              </a:extLst>
            </p:cNvPr>
            <p:cNvPicPr>
              <a:picLocks noChangeAspect="1"/>
            </p:cNvPicPr>
            <p:nvPr/>
          </p:nvPicPr>
          <p:blipFill>
            <a:blip r:embed="rId2"/>
            <a:stretch>
              <a:fillRect/>
            </a:stretch>
          </p:blipFill>
          <p:spPr>
            <a:xfrm>
              <a:off x="2762416" y="4353675"/>
              <a:ext cx="5087419" cy="588341"/>
            </a:xfrm>
            <a:prstGeom prst="rect">
              <a:avLst/>
            </a:prstGeom>
          </p:spPr>
        </p:pic>
        <p:sp>
          <p:nvSpPr>
            <p:cNvPr id="35" name="TextBox 34">
              <a:extLst>
                <a:ext uri="{FF2B5EF4-FFF2-40B4-BE49-F238E27FC236}">
                  <a16:creationId xmlns:a16="http://schemas.microsoft.com/office/drawing/2014/main" id="{F96CE22F-2194-AABC-F5F8-8997F421829B}"/>
                </a:ext>
              </a:extLst>
            </p:cNvPr>
            <p:cNvSpPr txBox="1"/>
            <p:nvPr/>
          </p:nvSpPr>
          <p:spPr>
            <a:xfrm>
              <a:off x="1258626" y="3559852"/>
              <a:ext cx="4047499" cy="646331"/>
            </a:xfrm>
            <a:prstGeom prst="rect">
              <a:avLst/>
            </a:prstGeom>
            <a:noFill/>
          </p:spPr>
          <p:txBody>
            <a:bodyPr wrap="square">
              <a:spAutoFit/>
            </a:bodyPr>
            <a:lstStyle/>
            <a:p>
              <a:pPr algn="ctr"/>
              <a:r>
                <a:rPr lang="en-GB" dirty="0">
                  <a:solidFill>
                    <a:schemeClr val="accent1"/>
                  </a:solidFill>
                  <a:effectLst/>
                  <a:latin typeface="Source Sans Pro" panose="020B0503030403020204" pitchFamily="34" charset="0"/>
                </a:rPr>
                <a:t>Experimental measurement of interest</a:t>
              </a:r>
            </a:p>
            <a:p>
              <a:pPr algn="ctr"/>
              <a:r>
                <a:rPr lang="en-GB" dirty="0">
                  <a:solidFill>
                    <a:schemeClr val="accent1"/>
                  </a:solidFill>
                  <a:latin typeface="Source Sans Pro" panose="020B0503030403020204" pitchFamily="34" charset="0"/>
                </a:rPr>
                <a:t>(expression level of gene)</a:t>
              </a:r>
              <a:endParaRPr lang="en-DE" dirty="0">
                <a:solidFill>
                  <a:schemeClr val="accent1"/>
                </a:solidFill>
              </a:endParaRPr>
            </a:p>
          </p:txBody>
        </p:sp>
        <p:cxnSp>
          <p:nvCxnSpPr>
            <p:cNvPr id="36" name="Straight Arrow Connector 35">
              <a:extLst>
                <a:ext uri="{FF2B5EF4-FFF2-40B4-BE49-F238E27FC236}">
                  <a16:creationId xmlns:a16="http://schemas.microsoft.com/office/drawing/2014/main" id="{40D100D2-5074-28CB-FCCB-163E262F1B58}"/>
                </a:ext>
              </a:extLst>
            </p:cNvPr>
            <p:cNvCxnSpPr/>
            <p:nvPr/>
          </p:nvCxnSpPr>
          <p:spPr>
            <a:xfrm>
              <a:off x="3256908" y="4137917"/>
              <a:ext cx="0" cy="310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A7044FB-8DAC-30A8-3CD8-F5CAB8CF6F98}"/>
                </a:ext>
              </a:extLst>
            </p:cNvPr>
            <p:cNvSpPr txBox="1"/>
            <p:nvPr/>
          </p:nvSpPr>
          <p:spPr>
            <a:xfrm>
              <a:off x="2373330" y="5138458"/>
              <a:ext cx="2629145" cy="923330"/>
            </a:xfrm>
            <a:prstGeom prst="rect">
              <a:avLst/>
            </a:prstGeom>
            <a:noFill/>
          </p:spPr>
          <p:txBody>
            <a:bodyPr wrap="square">
              <a:spAutoFit/>
            </a:bodyPr>
            <a:lstStyle/>
            <a:p>
              <a:pPr algn="ctr"/>
              <a:r>
                <a:rPr lang="en-GB" dirty="0">
                  <a:solidFill>
                    <a:schemeClr val="accent1"/>
                  </a:solidFill>
                  <a:effectLst/>
                  <a:latin typeface="Source Sans Pro" panose="020B0503030403020204" pitchFamily="34" charset="0"/>
                </a:rPr>
                <a:t>Design factor</a:t>
              </a:r>
              <a:r>
                <a:rPr lang="en-DE" dirty="0">
                  <a:solidFill>
                    <a:schemeClr val="accent1"/>
                  </a:solidFill>
                  <a:effectLst/>
                  <a:latin typeface="Source Sans Pro" panose="020B0503030403020204" pitchFamily="34" charset="0"/>
                </a:rPr>
                <a:t> for siRNA</a:t>
              </a:r>
            </a:p>
            <a:p>
              <a:pPr algn="ctr"/>
              <a:r>
                <a:rPr lang="en-DE" dirty="0">
                  <a:solidFill>
                    <a:schemeClr val="accent1"/>
                  </a:solidFill>
                  <a:latin typeface="Source Sans Pro" panose="020B0503030403020204" pitchFamily="34" charset="0"/>
                </a:rPr>
                <a:t>1 : siRNA was transfected</a:t>
              </a:r>
            </a:p>
            <a:p>
              <a:pPr algn="ctr"/>
              <a:r>
                <a:rPr lang="en-DE" dirty="0">
                  <a:solidFill>
                    <a:schemeClr val="accent1"/>
                  </a:solidFill>
                  <a:effectLst/>
                  <a:latin typeface="Source Sans Pro" panose="020B0503030403020204" pitchFamily="34" charset="0"/>
                </a:rPr>
                <a:t>0 : not transfected</a:t>
              </a:r>
              <a:endParaRPr lang="en-GB" dirty="0">
                <a:solidFill>
                  <a:schemeClr val="accent1"/>
                </a:solidFill>
                <a:effectLst/>
                <a:latin typeface="Source Sans Pro" panose="020B0503030403020204" pitchFamily="34" charset="0"/>
              </a:endParaRPr>
            </a:p>
          </p:txBody>
        </p:sp>
        <p:sp>
          <p:nvSpPr>
            <p:cNvPr id="38" name="Right Arrow 37">
              <a:extLst>
                <a:ext uri="{FF2B5EF4-FFF2-40B4-BE49-F238E27FC236}">
                  <a16:creationId xmlns:a16="http://schemas.microsoft.com/office/drawing/2014/main" id="{A4DDE592-7E89-A379-2E87-80620CF127D4}"/>
                </a:ext>
              </a:extLst>
            </p:cNvPr>
            <p:cNvSpPr/>
            <p:nvPr/>
          </p:nvSpPr>
          <p:spPr>
            <a:xfrm>
              <a:off x="9944054" y="4396800"/>
              <a:ext cx="472611" cy="369332"/>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9" name="TextBox 38">
              <a:extLst>
                <a:ext uri="{FF2B5EF4-FFF2-40B4-BE49-F238E27FC236}">
                  <a16:creationId xmlns:a16="http://schemas.microsoft.com/office/drawing/2014/main" id="{87053E53-B92A-BEF7-A440-FDC23A028379}"/>
                </a:ext>
              </a:extLst>
            </p:cNvPr>
            <p:cNvSpPr txBox="1"/>
            <p:nvPr/>
          </p:nvSpPr>
          <p:spPr>
            <a:xfrm>
              <a:off x="10281225" y="4405843"/>
              <a:ext cx="1622938" cy="369332"/>
            </a:xfrm>
            <a:prstGeom prst="rect">
              <a:avLst/>
            </a:prstGeom>
            <a:noFill/>
          </p:spPr>
          <p:txBody>
            <a:bodyPr wrap="square">
              <a:spAutoFit/>
            </a:bodyPr>
            <a:lstStyle/>
            <a:p>
              <a:pPr algn="ctr"/>
              <a:r>
                <a:rPr lang="en-GB" dirty="0">
                  <a:solidFill>
                    <a:schemeClr val="accent2">
                      <a:lumMod val="60000"/>
                      <a:lumOff val="40000"/>
                    </a:schemeClr>
                  </a:solidFill>
                  <a:effectLst/>
                  <a:latin typeface="Source Sans Pro" panose="020B0503030403020204" pitchFamily="34" charset="0"/>
                </a:rPr>
                <a:t>For Gene C</a:t>
              </a:r>
              <a:endParaRPr lang="en-DE" dirty="0">
                <a:solidFill>
                  <a:schemeClr val="accent2">
                    <a:lumMod val="60000"/>
                    <a:lumOff val="40000"/>
                  </a:schemeClr>
                </a:solidFill>
              </a:endParaRPr>
            </a:p>
          </p:txBody>
        </p:sp>
        <p:sp>
          <p:nvSpPr>
            <p:cNvPr id="40" name="TextBox 39">
              <a:extLst>
                <a:ext uri="{FF2B5EF4-FFF2-40B4-BE49-F238E27FC236}">
                  <a16:creationId xmlns:a16="http://schemas.microsoft.com/office/drawing/2014/main" id="{E0F40FF1-A1DC-13AE-5D8A-3597824D9299}"/>
                </a:ext>
              </a:extLst>
            </p:cNvPr>
            <p:cNvSpPr txBox="1"/>
            <p:nvPr/>
          </p:nvSpPr>
          <p:spPr>
            <a:xfrm>
              <a:off x="5002475" y="5148025"/>
              <a:ext cx="2629145" cy="923330"/>
            </a:xfrm>
            <a:prstGeom prst="rect">
              <a:avLst/>
            </a:prstGeom>
            <a:noFill/>
          </p:spPr>
          <p:txBody>
            <a:bodyPr wrap="square">
              <a:spAutoFit/>
            </a:bodyPr>
            <a:lstStyle/>
            <a:p>
              <a:pPr algn="ctr"/>
              <a:r>
                <a:rPr lang="en-GB" dirty="0">
                  <a:solidFill>
                    <a:schemeClr val="accent1"/>
                  </a:solidFill>
                  <a:effectLst/>
                  <a:latin typeface="Source Sans Pro" panose="020B0503030403020204" pitchFamily="34" charset="0"/>
                </a:rPr>
                <a:t>Design factor</a:t>
              </a:r>
              <a:r>
                <a:rPr lang="en-DE" dirty="0">
                  <a:solidFill>
                    <a:schemeClr val="accent1"/>
                  </a:solidFill>
                  <a:effectLst/>
                  <a:latin typeface="Source Sans Pro" panose="020B0503030403020204" pitchFamily="34" charset="0"/>
                </a:rPr>
                <a:t> for drug</a:t>
              </a:r>
            </a:p>
            <a:p>
              <a:pPr algn="ctr"/>
              <a:r>
                <a:rPr lang="en-DE" dirty="0">
                  <a:solidFill>
                    <a:schemeClr val="accent1"/>
                  </a:solidFill>
                  <a:latin typeface="Source Sans Pro" panose="020B0503030403020204" pitchFamily="34" charset="0"/>
                </a:rPr>
                <a:t>1 : drug treated</a:t>
              </a:r>
            </a:p>
            <a:p>
              <a:pPr algn="ctr"/>
              <a:r>
                <a:rPr lang="en-DE" dirty="0">
                  <a:solidFill>
                    <a:schemeClr val="accent1"/>
                  </a:solidFill>
                  <a:effectLst/>
                  <a:latin typeface="Source Sans Pro" panose="020B0503030403020204" pitchFamily="34" charset="0"/>
                </a:rPr>
                <a:t>0 : not treated</a:t>
              </a:r>
              <a:endParaRPr lang="en-GB" dirty="0">
                <a:solidFill>
                  <a:schemeClr val="accent1"/>
                </a:solidFill>
                <a:effectLst/>
                <a:latin typeface="Source Sans Pro" panose="020B0503030403020204" pitchFamily="34" charset="0"/>
              </a:endParaRPr>
            </a:p>
          </p:txBody>
        </p:sp>
        <p:cxnSp>
          <p:nvCxnSpPr>
            <p:cNvPr id="41" name="Straight Arrow Connector 40">
              <a:extLst>
                <a:ext uri="{FF2B5EF4-FFF2-40B4-BE49-F238E27FC236}">
                  <a16:creationId xmlns:a16="http://schemas.microsoft.com/office/drawing/2014/main" id="{B95C2F61-2BE0-C7C3-3F6A-987309AB51D1}"/>
                </a:ext>
              </a:extLst>
            </p:cNvPr>
            <p:cNvCxnSpPr/>
            <p:nvPr/>
          </p:nvCxnSpPr>
          <p:spPr>
            <a:xfrm flipV="1">
              <a:off x="4571999" y="4787757"/>
              <a:ext cx="0" cy="350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3C10F5A-9B64-057A-AA05-B4ADADE24634}"/>
                </a:ext>
              </a:extLst>
            </p:cNvPr>
            <p:cNvCxnSpPr/>
            <p:nvPr/>
          </p:nvCxnSpPr>
          <p:spPr>
            <a:xfrm flipV="1">
              <a:off x="5577154" y="4787756"/>
              <a:ext cx="0" cy="350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238ECC18-7E85-7E3D-7B17-C395CD43916B}"/>
              </a:ext>
            </a:extLst>
          </p:cNvPr>
          <p:cNvSpPr/>
          <p:nvPr/>
        </p:nvSpPr>
        <p:spPr>
          <a:xfrm>
            <a:off x="157840" y="215221"/>
            <a:ext cx="12034160" cy="461665"/>
          </a:xfrm>
          <a:prstGeom prst="rect">
            <a:avLst/>
          </a:prstGeom>
        </p:spPr>
        <p:txBody>
          <a:bodyPr wrap="square">
            <a:spAutoFit/>
          </a:bodyPr>
          <a:lstStyle/>
          <a:p>
            <a:r>
              <a:rPr lang="en-US" sz="2400" b="1" dirty="0">
                <a:solidFill>
                  <a:srgbClr val="000000"/>
                </a:solidFill>
                <a:latin typeface="Arial" panose="020B0604020202020204" pitchFamily="34" charset="0"/>
                <a:cs typeface="Arial" panose="020B0604020202020204" pitchFamily="34" charset="0"/>
              </a:rPr>
              <a:t>What is a multifactorial design?</a:t>
            </a:r>
          </a:p>
        </p:txBody>
      </p:sp>
      <p:pic>
        <p:nvPicPr>
          <p:cNvPr id="7" name="Picture 6">
            <a:extLst>
              <a:ext uri="{FF2B5EF4-FFF2-40B4-BE49-F238E27FC236}">
                <a16:creationId xmlns:a16="http://schemas.microsoft.com/office/drawing/2014/main" id="{749FA749-4C3B-76D0-17A4-CB83683F6103}"/>
              </a:ext>
            </a:extLst>
          </p:cNvPr>
          <p:cNvPicPr>
            <a:picLocks noChangeAspect="1"/>
          </p:cNvPicPr>
          <p:nvPr/>
        </p:nvPicPr>
        <p:blipFill>
          <a:blip r:embed="rId3"/>
          <a:stretch>
            <a:fillRect/>
          </a:stretch>
        </p:blipFill>
        <p:spPr>
          <a:xfrm>
            <a:off x="938952" y="1011525"/>
            <a:ext cx="10389432" cy="1691918"/>
          </a:xfrm>
          <a:prstGeom prst="rect">
            <a:avLst/>
          </a:prstGeom>
        </p:spPr>
      </p:pic>
      <p:grpSp>
        <p:nvGrpSpPr>
          <p:cNvPr id="20" name="Group 19">
            <a:extLst>
              <a:ext uri="{FF2B5EF4-FFF2-40B4-BE49-F238E27FC236}">
                <a16:creationId xmlns:a16="http://schemas.microsoft.com/office/drawing/2014/main" id="{9CDCABBE-188A-621C-26A6-325229CB4FB5}"/>
              </a:ext>
            </a:extLst>
          </p:cNvPr>
          <p:cNvGrpSpPr/>
          <p:nvPr/>
        </p:nvGrpSpPr>
        <p:grpSpPr>
          <a:xfrm>
            <a:off x="402367" y="3066336"/>
            <a:ext cx="11585132" cy="3154166"/>
            <a:chOff x="318499" y="3328828"/>
            <a:chExt cx="11585132" cy="3154166"/>
          </a:xfrm>
        </p:grpSpPr>
        <p:sp>
          <p:nvSpPr>
            <p:cNvPr id="12" name="Rectangle 11">
              <a:extLst>
                <a:ext uri="{FF2B5EF4-FFF2-40B4-BE49-F238E27FC236}">
                  <a16:creationId xmlns:a16="http://schemas.microsoft.com/office/drawing/2014/main" id="{C5706110-60A7-1B2C-A140-E426DF2FCBC8}"/>
                </a:ext>
              </a:extLst>
            </p:cNvPr>
            <p:cNvSpPr/>
            <p:nvPr/>
          </p:nvSpPr>
          <p:spPr>
            <a:xfrm>
              <a:off x="318499" y="3328828"/>
              <a:ext cx="9626885" cy="3154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5" name="Picture 4">
              <a:extLst>
                <a:ext uri="{FF2B5EF4-FFF2-40B4-BE49-F238E27FC236}">
                  <a16:creationId xmlns:a16="http://schemas.microsoft.com/office/drawing/2014/main" id="{773D4FD4-4412-14C9-CB18-029FF45D4130}"/>
                </a:ext>
              </a:extLst>
            </p:cNvPr>
            <p:cNvPicPr>
              <a:picLocks noChangeAspect="1"/>
            </p:cNvPicPr>
            <p:nvPr/>
          </p:nvPicPr>
          <p:blipFill>
            <a:blip r:embed="rId2"/>
            <a:stretch>
              <a:fillRect/>
            </a:stretch>
          </p:blipFill>
          <p:spPr>
            <a:xfrm>
              <a:off x="2762416" y="4353675"/>
              <a:ext cx="5087419" cy="588341"/>
            </a:xfrm>
            <a:prstGeom prst="rect">
              <a:avLst/>
            </a:prstGeom>
          </p:spPr>
        </p:pic>
        <p:sp>
          <p:nvSpPr>
            <p:cNvPr id="8" name="TextBox 7">
              <a:extLst>
                <a:ext uri="{FF2B5EF4-FFF2-40B4-BE49-F238E27FC236}">
                  <a16:creationId xmlns:a16="http://schemas.microsoft.com/office/drawing/2014/main" id="{AC4192C7-1057-977A-037A-65E4A313D114}"/>
                </a:ext>
              </a:extLst>
            </p:cNvPr>
            <p:cNvSpPr txBox="1"/>
            <p:nvPr/>
          </p:nvSpPr>
          <p:spPr>
            <a:xfrm>
              <a:off x="1258626" y="3559852"/>
              <a:ext cx="4047499" cy="646331"/>
            </a:xfrm>
            <a:prstGeom prst="rect">
              <a:avLst/>
            </a:prstGeom>
            <a:noFill/>
          </p:spPr>
          <p:txBody>
            <a:bodyPr wrap="square">
              <a:spAutoFit/>
            </a:bodyPr>
            <a:lstStyle/>
            <a:p>
              <a:pPr algn="ctr"/>
              <a:r>
                <a:rPr lang="en-GB" dirty="0">
                  <a:solidFill>
                    <a:schemeClr val="accent1"/>
                  </a:solidFill>
                  <a:effectLst/>
                  <a:latin typeface="Source Sans Pro" panose="020B0503030403020204" pitchFamily="34" charset="0"/>
                </a:rPr>
                <a:t>Experimental measurement of interest</a:t>
              </a:r>
            </a:p>
            <a:p>
              <a:pPr algn="ctr"/>
              <a:r>
                <a:rPr lang="en-GB" dirty="0">
                  <a:solidFill>
                    <a:schemeClr val="accent1"/>
                  </a:solidFill>
                  <a:latin typeface="Source Sans Pro" panose="020B0503030403020204" pitchFamily="34" charset="0"/>
                </a:rPr>
                <a:t>(expression level of gene)</a:t>
              </a:r>
              <a:endParaRPr lang="en-DE" dirty="0">
                <a:solidFill>
                  <a:schemeClr val="accent1"/>
                </a:solidFill>
              </a:endParaRPr>
            </a:p>
          </p:txBody>
        </p:sp>
        <p:cxnSp>
          <p:nvCxnSpPr>
            <p:cNvPr id="10" name="Straight Arrow Connector 9">
              <a:extLst>
                <a:ext uri="{FF2B5EF4-FFF2-40B4-BE49-F238E27FC236}">
                  <a16:creationId xmlns:a16="http://schemas.microsoft.com/office/drawing/2014/main" id="{C9A8483F-EC9E-530B-E5D9-5C1E234CA1B7}"/>
                </a:ext>
              </a:extLst>
            </p:cNvPr>
            <p:cNvCxnSpPr/>
            <p:nvPr/>
          </p:nvCxnSpPr>
          <p:spPr>
            <a:xfrm>
              <a:off x="3256908" y="4137917"/>
              <a:ext cx="0" cy="310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747C70A-87CB-AD9A-C8A5-D8944F797AB6}"/>
                </a:ext>
              </a:extLst>
            </p:cNvPr>
            <p:cNvSpPr txBox="1"/>
            <p:nvPr/>
          </p:nvSpPr>
          <p:spPr>
            <a:xfrm>
              <a:off x="2373330" y="5138458"/>
              <a:ext cx="2629145" cy="923330"/>
            </a:xfrm>
            <a:prstGeom prst="rect">
              <a:avLst/>
            </a:prstGeom>
            <a:noFill/>
          </p:spPr>
          <p:txBody>
            <a:bodyPr wrap="square">
              <a:spAutoFit/>
            </a:bodyPr>
            <a:lstStyle/>
            <a:p>
              <a:pPr algn="ctr"/>
              <a:r>
                <a:rPr lang="en-GB" dirty="0">
                  <a:solidFill>
                    <a:schemeClr val="accent1"/>
                  </a:solidFill>
                  <a:effectLst/>
                  <a:latin typeface="Source Sans Pro" panose="020B0503030403020204" pitchFamily="34" charset="0"/>
                </a:rPr>
                <a:t>Design factor</a:t>
              </a:r>
              <a:r>
                <a:rPr lang="en-DE" dirty="0">
                  <a:solidFill>
                    <a:schemeClr val="accent1"/>
                  </a:solidFill>
                  <a:effectLst/>
                  <a:latin typeface="Source Sans Pro" panose="020B0503030403020204" pitchFamily="34" charset="0"/>
                </a:rPr>
                <a:t> for siRNA</a:t>
              </a:r>
            </a:p>
            <a:p>
              <a:pPr algn="ctr"/>
              <a:r>
                <a:rPr lang="en-DE" dirty="0">
                  <a:solidFill>
                    <a:schemeClr val="accent1"/>
                  </a:solidFill>
                  <a:latin typeface="Source Sans Pro" panose="020B0503030403020204" pitchFamily="34" charset="0"/>
                </a:rPr>
                <a:t>1 : siRNA was transfected</a:t>
              </a:r>
            </a:p>
            <a:p>
              <a:pPr algn="ctr"/>
              <a:r>
                <a:rPr lang="en-DE" dirty="0">
                  <a:solidFill>
                    <a:schemeClr val="accent1"/>
                  </a:solidFill>
                  <a:effectLst/>
                  <a:latin typeface="Source Sans Pro" panose="020B0503030403020204" pitchFamily="34" charset="0"/>
                </a:rPr>
                <a:t>0 : not transfected</a:t>
              </a:r>
              <a:endParaRPr lang="en-GB" dirty="0">
                <a:solidFill>
                  <a:schemeClr val="accent1"/>
                </a:solidFill>
                <a:effectLst/>
                <a:latin typeface="Source Sans Pro" panose="020B0503030403020204" pitchFamily="34" charset="0"/>
              </a:endParaRPr>
            </a:p>
          </p:txBody>
        </p:sp>
        <p:sp>
          <p:nvSpPr>
            <p:cNvPr id="13" name="Right Arrow 12">
              <a:extLst>
                <a:ext uri="{FF2B5EF4-FFF2-40B4-BE49-F238E27FC236}">
                  <a16:creationId xmlns:a16="http://schemas.microsoft.com/office/drawing/2014/main" id="{F5E2D960-D673-4412-2722-5C5E52846465}"/>
                </a:ext>
              </a:extLst>
            </p:cNvPr>
            <p:cNvSpPr/>
            <p:nvPr/>
          </p:nvSpPr>
          <p:spPr>
            <a:xfrm>
              <a:off x="9952573" y="4611071"/>
              <a:ext cx="472611" cy="369332"/>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TextBox 13">
              <a:extLst>
                <a:ext uri="{FF2B5EF4-FFF2-40B4-BE49-F238E27FC236}">
                  <a16:creationId xmlns:a16="http://schemas.microsoft.com/office/drawing/2014/main" id="{3DCA93E3-C3EC-1842-1A0C-73FE3BAB4F4B}"/>
                </a:ext>
              </a:extLst>
            </p:cNvPr>
            <p:cNvSpPr txBox="1"/>
            <p:nvPr/>
          </p:nvSpPr>
          <p:spPr>
            <a:xfrm>
              <a:off x="10280693" y="4620283"/>
              <a:ext cx="1622938" cy="369332"/>
            </a:xfrm>
            <a:prstGeom prst="rect">
              <a:avLst/>
            </a:prstGeom>
            <a:noFill/>
          </p:spPr>
          <p:txBody>
            <a:bodyPr wrap="square">
              <a:spAutoFit/>
            </a:bodyPr>
            <a:lstStyle/>
            <a:p>
              <a:pPr algn="ctr"/>
              <a:r>
                <a:rPr lang="en-GB" dirty="0">
                  <a:solidFill>
                    <a:schemeClr val="accent6"/>
                  </a:solidFill>
                  <a:effectLst/>
                  <a:latin typeface="Source Sans Pro" panose="020B0503030403020204" pitchFamily="34" charset="0"/>
                </a:rPr>
                <a:t>For Gene B</a:t>
              </a:r>
              <a:endParaRPr lang="en-DE" dirty="0">
                <a:solidFill>
                  <a:schemeClr val="accent6"/>
                </a:solidFill>
              </a:endParaRPr>
            </a:p>
          </p:txBody>
        </p:sp>
        <p:sp>
          <p:nvSpPr>
            <p:cNvPr id="15" name="TextBox 14">
              <a:extLst>
                <a:ext uri="{FF2B5EF4-FFF2-40B4-BE49-F238E27FC236}">
                  <a16:creationId xmlns:a16="http://schemas.microsoft.com/office/drawing/2014/main" id="{5F06AF39-CCC4-96AF-6CA4-E746262C42A4}"/>
                </a:ext>
              </a:extLst>
            </p:cNvPr>
            <p:cNvSpPr txBox="1"/>
            <p:nvPr/>
          </p:nvSpPr>
          <p:spPr>
            <a:xfrm>
              <a:off x="5002475" y="5148025"/>
              <a:ext cx="2629145" cy="923330"/>
            </a:xfrm>
            <a:prstGeom prst="rect">
              <a:avLst/>
            </a:prstGeom>
            <a:noFill/>
          </p:spPr>
          <p:txBody>
            <a:bodyPr wrap="square">
              <a:spAutoFit/>
            </a:bodyPr>
            <a:lstStyle/>
            <a:p>
              <a:pPr algn="ctr"/>
              <a:r>
                <a:rPr lang="en-GB" dirty="0">
                  <a:solidFill>
                    <a:schemeClr val="accent1"/>
                  </a:solidFill>
                  <a:effectLst/>
                  <a:latin typeface="Source Sans Pro" panose="020B0503030403020204" pitchFamily="34" charset="0"/>
                </a:rPr>
                <a:t>Design factor</a:t>
              </a:r>
              <a:r>
                <a:rPr lang="en-DE" dirty="0">
                  <a:solidFill>
                    <a:schemeClr val="accent1"/>
                  </a:solidFill>
                  <a:effectLst/>
                  <a:latin typeface="Source Sans Pro" panose="020B0503030403020204" pitchFamily="34" charset="0"/>
                </a:rPr>
                <a:t> for drug</a:t>
              </a:r>
            </a:p>
            <a:p>
              <a:pPr algn="ctr"/>
              <a:r>
                <a:rPr lang="en-DE" dirty="0">
                  <a:solidFill>
                    <a:schemeClr val="accent1"/>
                  </a:solidFill>
                  <a:latin typeface="Source Sans Pro" panose="020B0503030403020204" pitchFamily="34" charset="0"/>
                </a:rPr>
                <a:t>1 : drug treated</a:t>
              </a:r>
            </a:p>
            <a:p>
              <a:pPr algn="ctr"/>
              <a:r>
                <a:rPr lang="en-DE" dirty="0">
                  <a:solidFill>
                    <a:schemeClr val="accent1"/>
                  </a:solidFill>
                  <a:effectLst/>
                  <a:latin typeface="Source Sans Pro" panose="020B0503030403020204" pitchFamily="34" charset="0"/>
                </a:rPr>
                <a:t>0 : not treated</a:t>
              </a:r>
              <a:endParaRPr lang="en-GB" dirty="0">
                <a:solidFill>
                  <a:schemeClr val="accent1"/>
                </a:solidFill>
                <a:effectLst/>
                <a:latin typeface="Source Sans Pro" panose="020B0503030403020204" pitchFamily="34" charset="0"/>
              </a:endParaRPr>
            </a:p>
          </p:txBody>
        </p:sp>
        <p:cxnSp>
          <p:nvCxnSpPr>
            <p:cNvPr id="17" name="Straight Arrow Connector 16">
              <a:extLst>
                <a:ext uri="{FF2B5EF4-FFF2-40B4-BE49-F238E27FC236}">
                  <a16:creationId xmlns:a16="http://schemas.microsoft.com/office/drawing/2014/main" id="{F7D14DD9-40C2-B8DB-BDB6-DB6E2FE39716}"/>
                </a:ext>
              </a:extLst>
            </p:cNvPr>
            <p:cNvCxnSpPr/>
            <p:nvPr/>
          </p:nvCxnSpPr>
          <p:spPr>
            <a:xfrm flipV="1">
              <a:off x="4571999" y="4787757"/>
              <a:ext cx="0" cy="350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57768CA-29BF-DADE-8D56-3B16486B2DF1}"/>
                </a:ext>
              </a:extLst>
            </p:cNvPr>
            <p:cNvCxnSpPr/>
            <p:nvPr/>
          </p:nvCxnSpPr>
          <p:spPr>
            <a:xfrm flipV="1">
              <a:off x="5577154" y="4787756"/>
              <a:ext cx="0" cy="350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AC0E8A44-2963-7069-F59F-F476AF12CAF7}"/>
              </a:ext>
            </a:extLst>
          </p:cNvPr>
          <p:cNvGrpSpPr/>
          <p:nvPr/>
        </p:nvGrpSpPr>
        <p:grpSpPr>
          <a:xfrm>
            <a:off x="157840" y="3308450"/>
            <a:ext cx="11574110" cy="3154166"/>
            <a:chOff x="318499" y="3328828"/>
            <a:chExt cx="11574110" cy="3154166"/>
          </a:xfrm>
        </p:grpSpPr>
        <p:sp>
          <p:nvSpPr>
            <p:cNvPr id="22" name="Rectangle 21">
              <a:extLst>
                <a:ext uri="{FF2B5EF4-FFF2-40B4-BE49-F238E27FC236}">
                  <a16:creationId xmlns:a16="http://schemas.microsoft.com/office/drawing/2014/main" id="{84FBCCDB-497A-3542-691C-2C08DF98C3A1}"/>
                </a:ext>
              </a:extLst>
            </p:cNvPr>
            <p:cNvSpPr/>
            <p:nvPr/>
          </p:nvSpPr>
          <p:spPr>
            <a:xfrm>
              <a:off x="318499" y="3328828"/>
              <a:ext cx="9626885" cy="3154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3" name="Picture 22">
              <a:extLst>
                <a:ext uri="{FF2B5EF4-FFF2-40B4-BE49-F238E27FC236}">
                  <a16:creationId xmlns:a16="http://schemas.microsoft.com/office/drawing/2014/main" id="{750A9B66-1D0E-9540-F956-60BBB215B4FF}"/>
                </a:ext>
              </a:extLst>
            </p:cNvPr>
            <p:cNvPicPr>
              <a:picLocks noChangeAspect="1"/>
            </p:cNvPicPr>
            <p:nvPr/>
          </p:nvPicPr>
          <p:blipFill>
            <a:blip r:embed="rId2"/>
            <a:stretch>
              <a:fillRect/>
            </a:stretch>
          </p:blipFill>
          <p:spPr>
            <a:xfrm>
              <a:off x="2762416" y="4353675"/>
              <a:ext cx="5087419" cy="588341"/>
            </a:xfrm>
            <a:prstGeom prst="rect">
              <a:avLst/>
            </a:prstGeom>
          </p:spPr>
        </p:pic>
        <p:sp>
          <p:nvSpPr>
            <p:cNvPr id="24" name="TextBox 23">
              <a:extLst>
                <a:ext uri="{FF2B5EF4-FFF2-40B4-BE49-F238E27FC236}">
                  <a16:creationId xmlns:a16="http://schemas.microsoft.com/office/drawing/2014/main" id="{E81DCC89-B3B5-A74D-4D5E-E819F28FFCD9}"/>
                </a:ext>
              </a:extLst>
            </p:cNvPr>
            <p:cNvSpPr txBox="1"/>
            <p:nvPr/>
          </p:nvSpPr>
          <p:spPr>
            <a:xfrm>
              <a:off x="1258626" y="3559852"/>
              <a:ext cx="4047499" cy="646331"/>
            </a:xfrm>
            <a:prstGeom prst="rect">
              <a:avLst/>
            </a:prstGeom>
            <a:noFill/>
          </p:spPr>
          <p:txBody>
            <a:bodyPr wrap="square">
              <a:spAutoFit/>
            </a:bodyPr>
            <a:lstStyle/>
            <a:p>
              <a:pPr algn="ctr"/>
              <a:r>
                <a:rPr lang="en-GB" dirty="0">
                  <a:solidFill>
                    <a:schemeClr val="accent1"/>
                  </a:solidFill>
                  <a:effectLst/>
                  <a:latin typeface="Source Sans Pro" panose="020B0503030403020204" pitchFamily="34" charset="0"/>
                </a:rPr>
                <a:t>Experimental measurement of interest</a:t>
              </a:r>
            </a:p>
            <a:p>
              <a:pPr algn="ctr"/>
              <a:r>
                <a:rPr lang="en-GB" dirty="0">
                  <a:solidFill>
                    <a:schemeClr val="accent1"/>
                  </a:solidFill>
                  <a:latin typeface="Source Sans Pro" panose="020B0503030403020204" pitchFamily="34" charset="0"/>
                </a:rPr>
                <a:t>(expression level of gene)</a:t>
              </a:r>
              <a:endParaRPr lang="en-DE" dirty="0">
                <a:solidFill>
                  <a:schemeClr val="accent1"/>
                </a:solidFill>
              </a:endParaRPr>
            </a:p>
          </p:txBody>
        </p:sp>
        <p:cxnSp>
          <p:nvCxnSpPr>
            <p:cNvPr id="25" name="Straight Arrow Connector 24">
              <a:extLst>
                <a:ext uri="{FF2B5EF4-FFF2-40B4-BE49-F238E27FC236}">
                  <a16:creationId xmlns:a16="http://schemas.microsoft.com/office/drawing/2014/main" id="{AAFC3005-B3EA-5F5E-F9DA-0AEB903BC4E9}"/>
                </a:ext>
              </a:extLst>
            </p:cNvPr>
            <p:cNvCxnSpPr/>
            <p:nvPr/>
          </p:nvCxnSpPr>
          <p:spPr>
            <a:xfrm>
              <a:off x="3256908" y="4137917"/>
              <a:ext cx="0" cy="310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B45626B-02FE-3321-B28E-C5AE5C3CA71F}"/>
                </a:ext>
              </a:extLst>
            </p:cNvPr>
            <p:cNvSpPr txBox="1"/>
            <p:nvPr/>
          </p:nvSpPr>
          <p:spPr>
            <a:xfrm>
              <a:off x="2373330" y="5138458"/>
              <a:ext cx="2629145" cy="923330"/>
            </a:xfrm>
            <a:prstGeom prst="rect">
              <a:avLst/>
            </a:prstGeom>
            <a:noFill/>
          </p:spPr>
          <p:txBody>
            <a:bodyPr wrap="square">
              <a:spAutoFit/>
            </a:bodyPr>
            <a:lstStyle/>
            <a:p>
              <a:pPr algn="ctr"/>
              <a:r>
                <a:rPr lang="en-GB" dirty="0">
                  <a:solidFill>
                    <a:schemeClr val="accent1"/>
                  </a:solidFill>
                  <a:effectLst/>
                  <a:latin typeface="Source Sans Pro" panose="020B0503030403020204" pitchFamily="34" charset="0"/>
                </a:rPr>
                <a:t>Design factor</a:t>
              </a:r>
              <a:r>
                <a:rPr lang="en-DE" dirty="0">
                  <a:solidFill>
                    <a:schemeClr val="accent1"/>
                  </a:solidFill>
                  <a:effectLst/>
                  <a:latin typeface="Source Sans Pro" panose="020B0503030403020204" pitchFamily="34" charset="0"/>
                </a:rPr>
                <a:t> for siRNA</a:t>
              </a:r>
            </a:p>
            <a:p>
              <a:pPr algn="ctr"/>
              <a:r>
                <a:rPr lang="en-DE" dirty="0">
                  <a:solidFill>
                    <a:schemeClr val="accent1"/>
                  </a:solidFill>
                  <a:latin typeface="Source Sans Pro" panose="020B0503030403020204" pitchFamily="34" charset="0"/>
                </a:rPr>
                <a:t>1 : siRNA was transfected</a:t>
              </a:r>
            </a:p>
            <a:p>
              <a:pPr algn="ctr"/>
              <a:r>
                <a:rPr lang="en-DE" dirty="0">
                  <a:solidFill>
                    <a:schemeClr val="accent1"/>
                  </a:solidFill>
                  <a:effectLst/>
                  <a:latin typeface="Source Sans Pro" panose="020B0503030403020204" pitchFamily="34" charset="0"/>
                </a:rPr>
                <a:t>0 : not transfected</a:t>
              </a:r>
              <a:endParaRPr lang="en-GB" dirty="0">
                <a:solidFill>
                  <a:schemeClr val="accent1"/>
                </a:solidFill>
                <a:effectLst/>
                <a:latin typeface="Source Sans Pro" panose="020B0503030403020204" pitchFamily="34" charset="0"/>
              </a:endParaRPr>
            </a:p>
          </p:txBody>
        </p:sp>
        <p:sp>
          <p:nvSpPr>
            <p:cNvPr id="27" name="Right Arrow 26">
              <a:extLst>
                <a:ext uri="{FF2B5EF4-FFF2-40B4-BE49-F238E27FC236}">
                  <a16:creationId xmlns:a16="http://schemas.microsoft.com/office/drawing/2014/main" id="{496FBC00-0E30-25E1-9F66-0D4FED950958}"/>
                </a:ext>
              </a:extLst>
            </p:cNvPr>
            <p:cNvSpPr/>
            <p:nvPr/>
          </p:nvSpPr>
          <p:spPr>
            <a:xfrm>
              <a:off x="9945384" y="4863745"/>
              <a:ext cx="472611"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 name="TextBox 27">
              <a:extLst>
                <a:ext uri="{FF2B5EF4-FFF2-40B4-BE49-F238E27FC236}">
                  <a16:creationId xmlns:a16="http://schemas.microsoft.com/office/drawing/2014/main" id="{1079EB74-0830-86DC-2644-5D69CE064BE5}"/>
                </a:ext>
              </a:extLst>
            </p:cNvPr>
            <p:cNvSpPr txBox="1"/>
            <p:nvPr/>
          </p:nvSpPr>
          <p:spPr>
            <a:xfrm>
              <a:off x="10269671" y="4872788"/>
              <a:ext cx="1622938" cy="369332"/>
            </a:xfrm>
            <a:prstGeom prst="rect">
              <a:avLst/>
            </a:prstGeom>
            <a:noFill/>
          </p:spPr>
          <p:txBody>
            <a:bodyPr wrap="square">
              <a:spAutoFit/>
            </a:bodyPr>
            <a:lstStyle/>
            <a:p>
              <a:pPr algn="ctr"/>
              <a:r>
                <a:rPr lang="en-GB" dirty="0">
                  <a:solidFill>
                    <a:schemeClr val="accent1"/>
                  </a:solidFill>
                  <a:effectLst/>
                  <a:latin typeface="Source Sans Pro" panose="020B0503030403020204" pitchFamily="34" charset="0"/>
                </a:rPr>
                <a:t>For Gene A</a:t>
              </a:r>
              <a:endParaRPr lang="en-DE" dirty="0">
                <a:solidFill>
                  <a:schemeClr val="accent1"/>
                </a:solidFill>
              </a:endParaRPr>
            </a:p>
          </p:txBody>
        </p:sp>
        <p:sp>
          <p:nvSpPr>
            <p:cNvPr id="29" name="TextBox 28">
              <a:extLst>
                <a:ext uri="{FF2B5EF4-FFF2-40B4-BE49-F238E27FC236}">
                  <a16:creationId xmlns:a16="http://schemas.microsoft.com/office/drawing/2014/main" id="{93260564-51B1-65A8-9F7A-39EBF31BC87A}"/>
                </a:ext>
              </a:extLst>
            </p:cNvPr>
            <p:cNvSpPr txBox="1"/>
            <p:nvPr/>
          </p:nvSpPr>
          <p:spPr>
            <a:xfrm>
              <a:off x="5002475" y="5148025"/>
              <a:ext cx="2629145" cy="923330"/>
            </a:xfrm>
            <a:prstGeom prst="rect">
              <a:avLst/>
            </a:prstGeom>
            <a:noFill/>
          </p:spPr>
          <p:txBody>
            <a:bodyPr wrap="square">
              <a:spAutoFit/>
            </a:bodyPr>
            <a:lstStyle/>
            <a:p>
              <a:pPr algn="ctr"/>
              <a:r>
                <a:rPr lang="en-GB" dirty="0">
                  <a:solidFill>
                    <a:schemeClr val="accent1"/>
                  </a:solidFill>
                  <a:effectLst/>
                  <a:latin typeface="Source Sans Pro" panose="020B0503030403020204" pitchFamily="34" charset="0"/>
                </a:rPr>
                <a:t>Design factor</a:t>
              </a:r>
              <a:r>
                <a:rPr lang="en-DE" dirty="0">
                  <a:solidFill>
                    <a:schemeClr val="accent1"/>
                  </a:solidFill>
                  <a:effectLst/>
                  <a:latin typeface="Source Sans Pro" panose="020B0503030403020204" pitchFamily="34" charset="0"/>
                </a:rPr>
                <a:t> for drug</a:t>
              </a:r>
            </a:p>
            <a:p>
              <a:pPr algn="ctr"/>
              <a:r>
                <a:rPr lang="en-DE" dirty="0">
                  <a:solidFill>
                    <a:schemeClr val="accent1"/>
                  </a:solidFill>
                  <a:latin typeface="Source Sans Pro" panose="020B0503030403020204" pitchFamily="34" charset="0"/>
                </a:rPr>
                <a:t>1 : drug treated</a:t>
              </a:r>
            </a:p>
            <a:p>
              <a:pPr algn="ctr"/>
              <a:r>
                <a:rPr lang="en-DE" dirty="0">
                  <a:solidFill>
                    <a:schemeClr val="accent1"/>
                  </a:solidFill>
                  <a:effectLst/>
                  <a:latin typeface="Source Sans Pro" panose="020B0503030403020204" pitchFamily="34" charset="0"/>
                </a:rPr>
                <a:t>0 : not treated</a:t>
              </a:r>
              <a:endParaRPr lang="en-GB" dirty="0">
                <a:solidFill>
                  <a:schemeClr val="accent1"/>
                </a:solidFill>
                <a:effectLst/>
                <a:latin typeface="Source Sans Pro" panose="020B0503030403020204" pitchFamily="34" charset="0"/>
              </a:endParaRPr>
            </a:p>
          </p:txBody>
        </p:sp>
        <p:cxnSp>
          <p:nvCxnSpPr>
            <p:cNvPr id="30" name="Straight Arrow Connector 29">
              <a:extLst>
                <a:ext uri="{FF2B5EF4-FFF2-40B4-BE49-F238E27FC236}">
                  <a16:creationId xmlns:a16="http://schemas.microsoft.com/office/drawing/2014/main" id="{2F790AAD-32CD-0484-D689-3A380A8D4D1C}"/>
                </a:ext>
              </a:extLst>
            </p:cNvPr>
            <p:cNvCxnSpPr/>
            <p:nvPr/>
          </p:nvCxnSpPr>
          <p:spPr>
            <a:xfrm flipV="1">
              <a:off x="4571999" y="4787757"/>
              <a:ext cx="0" cy="350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4DE446F-CA96-2EFE-69A2-6362B3E645E0}"/>
                </a:ext>
              </a:extLst>
            </p:cNvPr>
            <p:cNvCxnSpPr/>
            <p:nvPr/>
          </p:nvCxnSpPr>
          <p:spPr>
            <a:xfrm flipV="1">
              <a:off x="5577154" y="4787756"/>
              <a:ext cx="0" cy="350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Oval 1">
            <a:extLst>
              <a:ext uri="{FF2B5EF4-FFF2-40B4-BE49-F238E27FC236}">
                <a16:creationId xmlns:a16="http://schemas.microsoft.com/office/drawing/2014/main" id="{1A2B6C1E-3A28-3447-71EA-A837EEFDE2B7}"/>
              </a:ext>
            </a:extLst>
          </p:cNvPr>
          <p:cNvSpPr/>
          <p:nvPr/>
        </p:nvSpPr>
        <p:spPr>
          <a:xfrm>
            <a:off x="6864746" y="4286022"/>
            <a:ext cx="556453" cy="6608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 name="TextBox 3">
            <a:extLst>
              <a:ext uri="{FF2B5EF4-FFF2-40B4-BE49-F238E27FC236}">
                <a16:creationId xmlns:a16="http://schemas.microsoft.com/office/drawing/2014/main" id="{4A25AC18-993F-2609-B9BA-7B8FCF6BA258}"/>
              </a:ext>
            </a:extLst>
          </p:cNvPr>
          <p:cNvSpPr txBox="1"/>
          <p:nvPr/>
        </p:nvSpPr>
        <p:spPr>
          <a:xfrm>
            <a:off x="6174920" y="3570286"/>
            <a:ext cx="1995482" cy="369332"/>
          </a:xfrm>
          <a:prstGeom prst="rect">
            <a:avLst/>
          </a:prstGeom>
          <a:noFill/>
        </p:spPr>
        <p:txBody>
          <a:bodyPr wrap="square">
            <a:spAutoFit/>
          </a:bodyPr>
          <a:lstStyle/>
          <a:p>
            <a:pPr algn="ctr"/>
            <a:r>
              <a:rPr lang="en-GB" dirty="0">
                <a:solidFill>
                  <a:srgbClr val="FF0000"/>
                </a:solidFill>
                <a:effectLst/>
                <a:latin typeface="Source Sans Pro" panose="020B0503030403020204" pitchFamily="34" charset="0"/>
              </a:rPr>
              <a:t>What is this?</a:t>
            </a:r>
            <a:endParaRPr lang="en-DE" dirty="0">
              <a:solidFill>
                <a:srgbClr val="FF0000"/>
              </a:solidFill>
            </a:endParaRPr>
          </a:p>
        </p:txBody>
      </p:sp>
      <p:cxnSp>
        <p:nvCxnSpPr>
          <p:cNvPr id="6" name="Straight Arrow Connector 5">
            <a:extLst>
              <a:ext uri="{FF2B5EF4-FFF2-40B4-BE49-F238E27FC236}">
                <a16:creationId xmlns:a16="http://schemas.microsoft.com/office/drawing/2014/main" id="{9D413B94-2636-229E-BFF3-FF3E9F82F577}"/>
              </a:ext>
            </a:extLst>
          </p:cNvPr>
          <p:cNvCxnSpPr/>
          <p:nvPr/>
        </p:nvCxnSpPr>
        <p:spPr>
          <a:xfrm>
            <a:off x="7124436" y="3904349"/>
            <a:ext cx="0" cy="310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302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ADBDF2-DB28-FBB0-BA02-E2D8D85261CD}"/>
              </a:ext>
            </a:extLst>
          </p:cNvPr>
          <p:cNvPicPr>
            <a:picLocks noChangeAspect="1"/>
          </p:cNvPicPr>
          <p:nvPr/>
        </p:nvPicPr>
        <p:blipFill rotWithShape="1">
          <a:blip r:embed="rId2"/>
          <a:srcRect b="86505"/>
          <a:stretch/>
        </p:blipFill>
        <p:spPr>
          <a:xfrm>
            <a:off x="684088" y="2692045"/>
            <a:ext cx="10501920" cy="461665"/>
          </a:xfrm>
          <a:prstGeom prst="rect">
            <a:avLst/>
          </a:prstGeom>
        </p:spPr>
      </p:pic>
      <p:sp>
        <p:nvSpPr>
          <p:cNvPr id="4" name="Rectangle 3">
            <a:extLst>
              <a:ext uri="{FF2B5EF4-FFF2-40B4-BE49-F238E27FC236}">
                <a16:creationId xmlns:a16="http://schemas.microsoft.com/office/drawing/2014/main" id="{079F57D5-0DDF-6DC2-D12D-4D3EDE365C81}"/>
              </a:ext>
            </a:extLst>
          </p:cNvPr>
          <p:cNvSpPr/>
          <p:nvPr/>
        </p:nvSpPr>
        <p:spPr>
          <a:xfrm>
            <a:off x="157840" y="215221"/>
            <a:ext cx="12034160" cy="461665"/>
          </a:xfrm>
          <a:prstGeom prst="rect">
            <a:avLst/>
          </a:prstGeom>
        </p:spPr>
        <p:txBody>
          <a:bodyPr wrap="square">
            <a:spAutoFit/>
          </a:bodyPr>
          <a:lstStyle/>
          <a:p>
            <a:r>
              <a:rPr lang="en-US" sz="2400" b="1" dirty="0">
                <a:solidFill>
                  <a:srgbClr val="000000"/>
                </a:solidFill>
                <a:latin typeface="Arial" panose="020B0604020202020204" pitchFamily="34" charset="0"/>
                <a:cs typeface="Arial" panose="020B0604020202020204" pitchFamily="34" charset="0"/>
              </a:rPr>
              <a:t>Interaction effect of siRNA and drug</a:t>
            </a:r>
          </a:p>
        </p:txBody>
      </p:sp>
      <p:pic>
        <p:nvPicPr>
          <p:cNvPr id="5" name="Picture 4">
            <a:extLst>
              <a:ext uri="{FF2B5EF4-FFF2-40B4-BE49-F238E27FC236}">
                <a16:creationId xmlns:a16="http://schemas.microsoft.com/office/drawing/2014/main" id="{71B3825D-A6E8-5C15-28B5-B1AFF2594DE5}"/>
              </a:ext>
            </a:extLst>
          </p:cNvPr>
          <p:cNvPicPr>
            <a:picLocks noChangeAspect="1"/>
          </p:cNvPicPr>
          <p:nvPr/>
        </p:nvPicPr>
        <p:blipFill>
          <a:blip r:embed="rId3"/>
          <a:stretch>
            <a:fillRect/>
          </a:stretch>
        </p:blipFill>
        <p:spPr>
          <a:xfrm>
            <a:off x="3576273" y="1200352"/>
            <a:ext cx="4653327" cy="538140"/>
          </a:xfrm>
          <a:prstGeom prst="rect">
            <a:avLst/>
          </a:prstGeom>
        </p:spPr>
      </p:pic>
      <p:sp>
        <p:nvSpPr>
          <p:cNvPr id="6" name="TextBox 5">
            <a:extLst>
              <a:ext uri="{FF2B5EF4-FFF2-40B4-BE49-F238E27FC236}">
                <a16:creationId xmlns:a16="http://schemas.microsoft.com/office/drawing/2014/main" id="{D7DDC2CB-00BF-7CEA-D794-F78A904163EA}"/>
              </a:ext>
            </a:extLst>
          </p:cNvPr>
          <p:cNvSpPr txBox="1"/>
          <p:nvPr/>
        </p:nvSpPr>
        <p:spPr>
          <a:xfrm>
            <a:off x="3911298" y="1892103"/>
            <a:ext cx="4047499" cy="369332"/>
          </a:xfrm>
          <a:prstGeom prst="rect">
            <a:avLst/>
          </a:prstGeom>
          <a:noFill/>
        </p:spPr>
        <p:txBody>
          <a:bodyPr wrap="square">
            <a:spAutoFit/>
          </a:bodyPr>
          <a:lstStyle/>
          <a:p>
            <a:pPr algn="ctr"/>
            <a:r>
              <a:rPr lang="en-GB" dirty="0">
                <a:solidFill>
                  <a:schemeClr val="accent1"/>
                </a:solidFill>
                <a:effectLst/>
                <a:latin typeface="Source Sans Pro" panose="020B0503030403020204" pitchFamily="34" charset="0"/>
              </a:rPr>
              <a:t>If x1 = 1, and x2 = 1</a:t>
            </a:r>
            <a:endParaRPr lang="en-DE" dirty="0">
              <a:solidFill>
                <a:schemeClr val="accent1"/>
              </a:solidFill>
            </a:endParaRPr>
          </a:p>
        </p:txBody>
      </p:sp>
      <p:pic>
        <p:nvPicPr>
          <p:cNvPr id="7" name="Picture 6">
            <a:extLst>
              <a:ext uri="{FF2B5EF4-FFF2-40B4-BE49-F238E27FC236}">
                <a16:creationId xmlns:a16="http://schemas.microsoft.com/office/drawing/2014/main" id="{2B3FA8E6-BB7C-B6FE-6419-B42233F9AAC8}"/>
              </a:ext>
            </a:extLst>
          </p:cNvPr>
          <p:cNvPicPr>
            <a:picLocks noChangeAspect="1"/>
          </p:cNvPicPr>
          <p:nvPr/>
        </p:nvPicPr>
        <p:blipFill rotWithShape="1">
          <a:blip r:embed="rId2"/>
          <a:srcRect t="61393"/>
          <a:stretch/>
        </p:blipFill>
        <p:spPr>
          <a:xfrm>
            <a:off x="1561239" y="3353083"/>
            <a:ext cx="9069522" cy="1140622"/>
          </a:xfrm>
          <a:prstGeom prst="rect">
            <a:avLst/>
          </a:prstGeom>
        </p:spPr>
      </p:pic>
      <p:pic>
        <p:nvPicPr>
          <p:cNvPr id="9" name="Picture 8">
            <a:extLst>
              <a:ext uri="{FF2B5EF4-FFF2-40B4-BE49-F238E27FC236}">
                <a16:creationId xmlns:a16="http://schemas.microsoft.com/office/drawing/2014/main" id="{20EF7575-4BE0-D7FA-57E9-D10CB46E73E2}"/>
              </a:ext>
            </a:extLst>
          </p:cNvPr>
          <p:cNvPicPr>
            <a:picLocks noChangeAspect="1"/>
          </p:cNvPicPr>
          <p:nvPr/>
        </p:nvPicPr>
        <p:blipFill>
          <a:blip r:embed="rId4"/>
          <a:stretch>
            <a:fillRect/>
          </a:stretch>
        </p:blipFill>
        <p:spPr>
          <a:xfrm>
            <a:off x="10015948" y="771623"/>
            <a:ext cx="1491108" cy="1718565"/>
          </a:xfrm>
          <a:prstGeom prst="rect">
            <a:avLst/>
          </a:prstGeom>
        </p:spPr>
      </p:pic>
      <p:pic>
        <p:nvPicPr>
          <p:cNvPr id="11" name="Picture 10">
            <a:extLst>
              <a:ext uri="{FF2B5EF4-FFF2-40B4-BE49-F238E27FC236}">
                <a16:creationId xmlns:a16="http://schemas.microsoft.com/office/drawing/2014/main" id="{68395F8D-88FB-44D0-7F42-3BFEC1EF957C}"/>
              </a:ext>
            </a:extLst>
          </p:cNvPr>
          <p:cNvPicPr>
            <a:picLocks noChangeAspect="1"/>
          </p:cNvPicPr>
          <p:nvPr/>
        </p:nvPicPr>
        <p:blipFill>
          <a:blip r:embed="rId5"/>
          <a:stretch>
            <a:fillRect/>
          </a:stretch>
        </p:blipFill>
        <p:spPr>
          <a:xfrm>
            <a:off x="1561239" y="4764222"/>
            <a:ext cx="9230441" cy="1878557"/>
          </a:xfrm>
          <a:prstGeom prst="rect">
            <a:avLst/>
          </a:prstGeom>
        </p:spPr>
      </p:pic>
      <p:sp>
        <p:nvSpPr>
          <p:cNvPr id="12" name="TextBox 11">
            <a:extLst>
              <a:ext uri="{FF2B5EF4-FFF2-40B4-BE49-F238E27FC236}">
                <a16:creationId xmlns:a16="http://schemas.microsoft.com/office/drawing/2014/main" id="{0C37E88C-8D73-04E5-216A-26ED2A18B74F}"/>
              </a:ext>
            </a:extLst>
          </p:cNvPr>
          <p:cNvSpPr txBox="1"/>
          <p:nvPr/>
        </p:nvSpPr>
        <p:spPr>
          <a:xfrm>
            <a:off x="9806976" y="76721"/>
            <a:ext cx="1995482" cy="646331"/>
          </a:xfrm>
          <a:prstGeom prst="rect">
            <a:avLst/>
          </a:prstGeom>
          <a:noFill/>
        </p:spPr>
        <p:txBody>
          <a:bodyPr wrap="square">
            <a:spAutoFit/>
          </a:bodyPr>
          <a:lstStyle/>
          <a:p>
            <a:pPr algn="ctr"/>
            <a:r>
              <a:rPr lang="en-GB" dirty="0">
                <a:solidFill>
                  <a:srgbClr val="FF0000"/>
                </a:solidFill>
                <a:latin typeface="Source Sans Pro" panose="020B0503030403020204" pitchFamily="34" charset="0"/>
              </a:rPr>
              <a:t>d</a:t>
            </a:r>
            <a:r>
              <a:rPr lang="en-GB" dirty="0">
                <a:solidFill>
                  <a:srgbClr val="FF0000"/>
                </a:solidFill>
                <a:effectLst/>
                <a:latin typeface="Source Sans Pro" panose="020B0503030403020204" pitchFamily="34" charset="0"/>
              </a:rPr>
              <a:t>esign matrix (DESeq2)</a:t>
            </a:r>
            <a:endParaRPr lang="en-DE" dirty="0">
              <a:solidFill>
                <a:srgbClr val="FF0000"/>
              </a:solidFill>
            </a:endParaRPr>
          </a:p>
        </p:txBody>
      </p:sp>
    </p:spTree>
    <p:extLst>
      <p:ext uri="{BB962C8B-B14F-4D97-AF65-F5344CB8AC3E}">
        <p14:creationId xmlns:p14="http://schemas.microsoft.com/office/powerpoint/2010/main" val="3247112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A6B041-C82E-D8B8-6DD3-8723AD555FD6}"/>
              </a:ext>
            </a:extLst>
          </p:cNvPr>
          <p:cNvSpPr/>
          <p:nvPr/>
        </p:nvSpPr>
        <p:spPr>
          <a:xfrm>
            <a:off x="157840" y="215221"/>
            <a:ext cx="12034160" cy="461665"/>
          </a:xfrm>
          <a:prstGeom prst="rect">
            <a:avLst/>
          </a:prstGeom>
        </p:spPr>
        <p:txBody>
          <a:bodyPr wrap="square">
            <a:spAutoFit/>
          </a:bodyPr>
          <a:lstStyle/>
          <a:p>
            <a:r>
              <a:rPr lang="en-US" sz="2400" b="1" dirty="0">
                <a:solidFill>
                  <a:srgbClr val="000000"/>
                </a:solidFill>
                <a:latin typeface="Arial" panose="020B0604020202020204" pitchFamily="34" charset="0"/>
                <a:cs typeface="Arial" panose="020B0604020202020204" pitchFamily="34" charset="0"/>
              </a:rPr>
              <a:t>What about noise and replicates?</a:t>
            </a:r>
          </a:p>
        </p:txBody>
      </p:sp>
      <p:sp>
        <p:nvSpPr>
          <p:cNvPr id="5" name="TextBox 4">
            <a:extLst>
              <a:ext uri="{FF2B5EF4-FFF2-40B4-BE49-F238E27FC236}">
                <a16:creationId xmlns:a16="http://schemas.microsoft.com/office/drawing/2014/main" id="{FE79BCE1-E015-C55B-1230-17B04B2A634B}"/>
              </a:ext>
            </a:extLst>
          </p:cNvPr>
          <p:cNvSpPr txBox="1"/>
          <p:nvPr/>
        </p:nvSpPr>
        <p:spPr>
          <a:xfrm>
            <a:off x="667820" y="1111492"/>
            <a:ext cx="10633753" cy="1754326"/>
          </a:xfrm>
          <a:prstGeom prst="rect">
            <a:avLst/>
          </a:prstGeom>
          <a:noFill/>
        </p:spPr>
        <p:txBody>
          <a:bodyPr wrap="square">
            <a:spAutoFit/>
          </a:bodyPr>
          <a:lstStyle/>
          <a:p>
            <a:pPr fontAlgn="base"/>
            <a:r>
              <a:rPr lang="en-GB" dirty="0">
                <a:effectLst/>
              </a:rPr>
              <a:t>Of course, we usually wish to </a:t>
            </a:r>
            <a:r>
              <a:rPr lang="en-GB" dirty="0" err="1">
                <a:effectLst/>
              </a:rPr>
              <a:t>analyze</a:t>
            </a:r>
            <a:r>
              <a:rPr lang="en-GB" dirty="0">
                <a:effectLst/>
              </a:rPr>
              <a:t> real data that are affected by </a:t>
            </a:r>
            <a:r>
              <a:rPr lang="en-GB" dirty="0">
                <a:solidFill>
                  <a:srgbClr val="FF0000"/>
                </a:solidFill>
                <a:effectLst/>
              </a:rPr>
              <a:t>noise</a:t>
            </a:r>
            <a:r>
              <a:rPr lang="en-GB" dirty="0">
                <a:effectLst/>
              </a:rPr>
              <a:t>. We then need </a:t>
            </a:r>
            <a:r>
              <a:rPr lang="en-GB" dirty="0">
                <a:solidFill>
                  <a:srgbClr val="FF0000"/>
                </a:solidFill>
                <a:effectLst/>
              </a:rPr>
              <a:t>replicates</a:t>
            </a:r>
            <a:r>
              <a:rPr lang="en-GB" dirty="0">
                <a:effectLst/>
              </a:rPr>
              <a:t> to estimate the levels of noise and assess the </a:t>
            </a:r>
            <a:r>
              <a:rPr lang="en-GB" dirty="0">
                <a:solidFill>
                  <a:srgbClr val="FF0000"/>
                </a:solidFill>
                <a:effectLst/>
              </a:rPr>
              <a:t>uncertainty of our estimated </a:t>
            </a:r>
            <a:r>
              <a:rPr lang="el-GR" b="0" i="0" dirty="0">
                <a:solidFill>
                  <a:srgbClr val="FF0000"/>
                </a:solidFill>
                <a:effectLst/>
                <a:latin typeface="MJXc-TeX-math-I"/>
              </a:rPr>
              <a:t>β</a:t>
            </a:r>
            <a:r>
              <a:rPr lang="en-GB" dirty="0">
                <a:solidFill>
                  <a:srgbClr val="FF0000"/>
                </a:solidFill>
                <a:effectLst/>
              </a:rPr>
              <a:t>s</a:t>
            </a:r>
            <a:r>
              <a:rPr lang="en-GB" dirty="0">
                <a:effectLst/>
              </a:rPr>
              <a:t>. Only then we can empirically assess whether any of the observed changes between conditions are significantly larger than those </a:t>
            </a:r>
            <a:r>
              <a:rPr lang="en-GB" dirty="0" err="1">
                <a:effectLst/>
              </a:rPr>
              <a:t>occuring</a:t>
            </a:r>
            <a:r>
              <a:rPr lang="en-GB" dirty="0">
                <a:effectLst/>
              </a:rPr>
              <a:t> just due to experimental or natural variation. We need to slightly extend the equation,</a:t>
            </a:r>
          </a:p>
          <a:p>
            <a:br>
              <a:rPr lang="en-GB" dirty="0"/>
            </a:br>
            <a:endParaRPr lang="en-GB" dirty="0"/>
          </a:p>
        </p:txBody>
      </p:sp>
      <p:pic>
        <p:nvPicPr>
          <p:cNvPr id="7" name="Picture 6">
            <a:extLst>
              <a:ext uri="{FF2B5EF4-FFF2-40B4-BE49-F238E27FC236}">
                <a16:creationId xmlns:a16="http://schemas.microsoft.com/office/drawing/2014/main" id="{C13E8E95-11BD-FB30-AB2C-B3E6DB2F5F04}"/>
              </a:ext>
            </a:extLst>
          </p:cNvPr>
          <p:cNvPicPr>
            <a:picLocks noChangeAspect="1"/>
          </p:cNvPicPr>
          <p:nvPr/>
        </p:nvPicPr>
        <p:blipFill>
          <a:blip r:embed="rId2"/>
          <a:stretch>
            <a:fillRect/>
          </a:stretch>
        </p:blipFill>
        <p:spPr>
          <a:xfrm>
            <a:off x="3412589" y="2585276"/>
            <a:ext cx="8360137" cy="561083"/>
          </a:xfrm>
          <a:prstGeom prst="rect">
            <a:avLst/>
          </a:prstGeom>
        </p:spPr>
      </p:pic>
      <p:pic>
        <p:nvPicPr>
          <p:cNvPr id="9" name="Picture 8">
            <a:extLst>
              <a:ext uri="{FF2B5EF4-FFF2-40B4-BE49-F238E27FC236}">
                <a16:creationId xmlns:a16="http://schemas.microsoft.com/office/drawing/2014/main" id="{A96AD2CD-9EEC-51A7-D010-1D1838D4B76F}"/>
              </a:ext>
            </a:extLst>
          </p:cNvPr>
          <p:cNvPicPr>
            <a:picLocks noChangeAspect="1"/>
          </p:cNvPicPr>
          <p:nvPr/>
        </p:nvPicPr>
        <p:blipFill>
          <a:blip r:embed="rId3"/>
          <a:stretch>
            <a:fillRect/>
          </a:stretch>
        </p:blipFill>
        <p:spPr>
          <a:xfrm>
            <a:off x="3772186" y="3300424"/>
            <a:ext cx="7888984" cy="786091"/>
          </a:xfrm>
          <a:prstGeom prst="rect">
            <a:avLst/>
          </a:prstGeom>
        </p:spPr>
      </p:pic>
      <p:sp>
        <p:nvSpPr>
          <p:cNvPr id="11" name="TextBox 10">
            <a:extLst>
              <a:ext uri="{FF2B5EF4-FFF2-40B4-BE49-F238E27FC236}">
                <a16:creationId xmlns:a16="http://schemas.microsoft.com/office/drawing/2014/main" id="{33C9237F-A20D-D309-0747-8DA9F990079A}"/>
              </a:ext>
            </a:extLst>
          </p:cNvPr>
          <p:cNvSpPr txBox="1"/>
          <p:nvPr/>
        </p:nvSpPr>
        <p:spPr>
          <a:xfrm>
            <a:off x="667820" y="4692062"/>
            <a:ext cx="10633752" cy="1711174"/>
          </a:xfrm>
          <a:prstGeom prst="rect">
            <a:avLst/>
          </a:prstGeom>
          <a:solidFill>
            <a:schemeClr val="accent6">
              <a:lumMod val="20000"/>
              <a:lumOff val="80000"/>
            </a:schemeClr>
          </a:solidFill>
        </p:spPr>
        <p:txBody>
          <a:bodyPr wrap="square">
            <a:spAutoFit/>
          </a:bodyPr>
          <a:lstStyle/>
          <a:p>
            <a:pPr marL="285750" indent="-285750">
              <a:lnSpc>
                <a:spcPct val="150000"/>
              </a:lnSpc>
              <a:buFont typeface="Arial" panose="020B0604020202020204" pitchFamily="34" charset="0"/>
              <a:buChar char="•"/>
            </a:pPr>
            <a:r>
              <a:rPr lang="el-GR" b="0" i="0" dirty="0">
                <a:solidFill>
                  <a:srgbClr val="222222"/>
                </a:solidFill>
                <a:effectLst/>
                <a:latin typeface="Source Sans Pro" panose="020B0503030403020204" pitchFamily="34" charset="0"/>
              </a:rPr>
              <a:t>β</a:t>
            </a:r>
            <a:r>
              <a:rPr lang="en-GB" b="0" i="0" dirty="0">
                <a:solidFill>
                  <a:srgbClr val="222222"/>
                </a:solidFill>
                <a:effectLst/>
                <a:latin typeface="Source Sans Pro" panose="020B0503030403020204" pitchFamily="34" charset="0"/>
              </a:rPr>
              <a:t>s represent the </a:t>
            </a:r>
            <a:r>
              <a:rPr lang="en-GB" b="0" i="1" dirty="0">
                <a:solidFill>
                  <a:srgbClr val="222222"/>
                </a:solidFill>
                <a:effectLst/>
                <a:latin typeface="Source Sans Pro" panose="020B0503030403020204" pitchFamily="34" charset="0"/>
              </a:rPr>
              <a:t>average</a:t>
            </a:r>
            <a:r>
              <a:rPr lang="en-GB" b="0" i="0" dirty="0">
                <a:solidFill>
                  <a:srgbClr val="222222"/>
                </a:solidFill>
                <a:effectLst/>
                <a:latin typeface="Source Sans Pro" panose="020B0503030403020204" pitchFamily="34" charset="0"/>
              </a:rPr>
              <a:t> effects of each of the experimental factors, </a:t>
            </a:r>
          </a:p>
          <a:p>
            <a:pPr marL="285750" indent="-285750">
              <a:lnSpc>
                <a:spcPct val="150000"/>
              </a:lnSpc>
              <a:buFont typeface="Arial" panose="020B0604020202020204" pitchFamily="34" charset="0"/>
              <a:buChar char="•"/>
            </a:pPr>
            <a:r>
              <a:rPr lang="en-GB" b="0" i="0" dirty="0">
                <a:solidFill>
                  <a:srgbClr val="222222"/>
                </a:solidFill>
                <a:effectLst/>
                <a:latin typeface="Source Sans Pro" panose="020B0503030403020204" pitchFamily="34" charset="0"/>
              </a:rPr>
              <a:t>residuals </a:t>
            </a:r>
            <a:r>
              <a:rPr lang="el-GR" b="0" i="0" dirty="0">
                <a:solidFill>
                  <a:srgbClr val="222222"/>
                </a:solidFill>
                <a:effectLst/>
                <a:latin typeface="Source Sans Pro" panose="020B0503030403020204" pitchFamily="34" charset="0"/>
              </a:rPr>
              <a:t>ε</a:t>
            </a:r>
            <a:r>
              <a:rPr lang="en-GB" b="0" i="0" dirty="0">
                <a:solidFill>
                  <a:srgbClr val="222222"/>
                </a:solidFill>
                <a:effectLst/>
                <a:latin typeface="Source Sans Pro" panose="020B0503030403020204" pitchFamily="34" charset="0"/>
              </a:rPr>
              <a:t>j reflect the experimental fluctuations around the mean between the replicates. </a:t>
            </a:r>
          </a:p>
          <a:p>
            <a:pPr marL="285750" indent="-285750">
              <a:lnSpc>
                <a:spcPct val="150000"/>
              </a:lnSpc>
              <a:buFont typeface="Arial" panose="020B0604020202020204" pitchFamily="34" charset="0"/>
              <a:buChar char="•"/>
            </a:pPr>
            <a:r>
              <a:rPr lang="en-GB" b="0" i="0" dirty="0">
                <a:solidFill>
                  <a:srgbClr val="222222"/>
                </a:solidFill>
                <a:effectLst/>
                <a:latin typeface="Source Sans Pro" panose="020B0503030403020204" pitchFamily="34" charset="0"/>
              </a:rPr>
              <a:t>This approach is called the </a:t>
            </a:r>
            <a:r>
              <a:rPr lang="en-GB" b="1" i="0" dirty="0">
                <a:solidFill>
                  <a:srgbClr val="FF0000"/>
                </a:solidFill>
                <a:effectLst/>
                <a:latin typeface="Source Sans Pro" panose="020B0503030403020204" pitchFamily="34" charset="0"/>
              </a:rPr>
              <a:t>least sum of squares fitting</a:t>
            </a:r>
            <a:endParaRPr lang="en-GB" b="0" i="0" dirty="0">
              <a:solidFill>
                <a:srgbClr val="FF0000"/>
              </a:solidFill>
              <a:effectLst/>
              <a:latin typeface="Source Sans Pro" panose="020B0503030403020204" pitchFamily="34" charset="0"/>
            </a:endParaRPr>
          </a:p>
          <a:p>
            <a:pPr marL="285750" indent="-285750">
              <a:lnSpc>
                <a:spcPct val="150000"/>
              </a:lnSpc>
              <a:buFont typeface="Arial" panose="020B0604020202020204" pitchFamily="34" charset="0"/>
              <a:buChar char="•"/>
            </a:pPr>
            <a:r>
              <a:rPr lang="en-GB" b="0" i="0" dirty="0">
                <a:solidFill>
                  <a:srgbClr val="222222"/>
                </a:solidFill>
                <a:effectLst/>
                <a:latin typeface="Source Sans Pro" panose="020B0503030403020204" pitchFamily="34" charset="0"/>
              </a:rPr>
              <a:t>it can achieved by straightforward matrix algebra (It is what the </a:t>
            </a:r>
            <a:r>
              <a:rPr lang="en-GB" b="0" i="0" dirty="0">
                <a:solidFill>
                  <a:srgbClr val="FF0000"/>
                </a:solidFill>
                <a:effectLst/>
                <a:latin typeface="Source Sans Pro" panose="020B0503030403020204" pitchFamily="34" charset="0"/>
              </a:rPr>
              <a:t>R function </a:t>
            </a:r>
            <a:r>
              <a:rPr lang="en-GB" dirty="0" err="1">
                <a:solidFill>
                  <a:srgbClr val="FF0000"/>
                </a:solidFill>
              </a:rPr>
              <a:t>lm</a:t>
            </a:r>
            <a:r>
              <a:rPr lang="en-GB" b="0" i="0" dirty="0">
                <a:solidFill>
                  <a:srgbClr val="FF0000"/>
                </a:solidFill>
                <a:effectLst/>
                <a:latin typeface="Source Sans Pro" panose="020B0503030403020204" pitchFamily="34" charset="0"/>
              </a:rPr>
              <a:t> </a:t>
            </a:r>
            <a:r>
              <a:rPr lang="en-GB" b="0" i="0" dirty="0">
                <a:solidFill>
                  <a:srgbClr val="222222"/>
                </a:solidFill>
                <a:effectLst/>
                <a:latin typeface="Source Sans Pro" panose="020B0503030403020204" pitchFamily="34" charset="0"/>
              </a:rPr>
              <a:t>does.)</a:t>
            </a:r>
            <a:endParaRPr lang="en-DE" dirty="0"/>
          </a:p>
        </p:txBody>
      </p:sp>
    </p:spTree>
    <p:extLst>
      <p:ext uri="{BB962C8B-B14F-4D97-AF65-F5344CB8AC3E}">
        <p14:creationId xmlns:p14="http://schemas.microsoft.com/office/powerpoint/2010/main" val="2343332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A5437C-2657-BA96-E953-593FEA33BF78}"/>
              </a:ext>
            </a:extLst>
          </p:cNvPr>
          <p:cNvSpPr/>
          <p:nvPr/>
        </p:nvSpPr>
        <p:spPr>
          <a:xfrm>
            <a:off x="157840" y="215221"/>
            <a:ext cx="12034160" cy="461665"/>
          </a:xfrm>
          <a:prstGeom prst="rect">
            <a:avLst/>
          </a:prstGeom>
        </p:spPr>
        <p:txBody>
          <a:bodyPr wrap="square">
            <a:spAutoFit/>
          </a:bodyPr>
          <a:lstStyle/>
          <a:p>
            <a:r>
              <a:rPr lang="en-US" sz="2400" b="1" dirty="0">
                <a:solidFill>
                  <a:srgbClr val="000000"/>
                </a:solidFill>
                <a:latin typeface="Arial" panose="020B0604020202020204" pitchFamily="34" charset="0"/>
                <a:cs typeface="Arial" panose="020B0604020202020204" pitchFamily="34" charset="0"/>
              </a:rPr>
              <a:t>Robustness</a:t>
            </a:r>
          </a:p>
        </p:txBody>
      </p:sp>
      <p:pic>
        <p:nvPicPr>
          <p:cNvPr id="3" name="Picture 2">
            <a:extLst>
              <a:ext uri="{FF2B5EF4-FFF2-40B4-BE49-F238E27FC236}">
                <a16:creationId xmlns:a16="http://schemas.microsoft.com/office/drawing/2014/main" id="{2FE81DD6-A6A2-D423-EE12-5D6EFCEE4A28}"/>
              </a:ext>
            </a:extLst>
          </p:cNvPr>
          <p:cNvPicPr>
            <a:picLocks noChangeAspect="1"/>
          </p:cNvPicPr>
          <p:nvPr/>
        </p:nvPicPr>
        <p:blipFill>
          <a:blip r:embed="rId2"/>
          <a:stretch>
            <a:fillRect/>
          </a:stretch>
        </p:blipFill>
        <p:spPr>
          <a:xfrm>
            <a:off x="987888" y="1516764"/>
            <a:ext cx="8360137" cy="561083"/>
          </a:xfrm>
          <a:prstGeom prst="rect">
            <a:avLst/>
          </a:prstGeom>
        </p:spPr>
      </p:pic>
      <p:pic>
        <p:nvPicPr>
          <p:cNvPr id="4" name="Picture 3">
            <a:extLst>
              <a:ext uri="{FF2B5EF4-FFF2-40B4-BE49-F238E27FC236}">
                <a16:creationId xmlns:a16="http://schemas.microsoft.com/office/drawing/2014/main" id="{7AB78ED8-94D5-E7F8-3254-FA5CFC34AED0}"/>
              </a:ext>
            </a:extLst>
          </p:cNvPr>
          <p:cNvPicPr>
            <a:picLocks noChangeAspect="1"/>
          </p:cNvPicPr>
          <p:nvPr/>
        </p:nvPicPr>
        <p:blipFill>
          <a:blip r:embed="rId3"/>
          <a:stretch>
            <a:fillRect/>
          </a:stretch>
        </p:blipFill>
        <p:spPr>
          <a:xfrm>
            <a:off x="1347485" y="2231912"/>
            <a:ext cx="7888984" cy="786091"/>
          </a:xfrm>
          <a:prstGeom prst="rect">
            <a:avLst/>
          </a:prstGeom>
        </p:spPr>
      </p:pic>
      <p:pic>
        <p:nvPicPr>
          <p:cNvPr id="6" name="Picture 5" descr="A close-up of a white card&#10;&#10;Description automatically generated">
            <a:extLst>
              <a:ext uri="{FF2B5EF4-FFF2-40B4-BE49-F238E27FC236}">
                <a16:creationId xmlns:a16="http://schemas.microsoft.com/office/drawing/2014/main" id="{FF73DDBB-1EF7-F605-6A1A-E94EECBFA472}"/>
              </a:ext>
            </a:extLst>
          </p:cNvPr>
          <p:cNvPicPr>
            <a:picLocks noChangeAspect="1"/>
          </p:cNvPicPr>
          <p:nvPr/>
        </p:nvPicPr>
        <p:blipFill>
          <a:blip r:embed="rId4"/>
          <a:stretch>
            <a:fillRect/>
          </a:stretch>
        </p:blipFill>
        <p:spPr>
          <a:xfrm>
            <a:off x="791950" y="3493163"/>
            <a:ext cx="8360137" cy="2384783"/>
          </a:xfrm>
          <a:prstGeom prst="rect">
            <a:avLst/>
          </a:prstGeom>
        </p:spPr>
      </p:pic>
      <p:sp>
        <p:nvSpPr>
          <p:cNvPr id="7" name="Right Brace 6">
            <a:extLst>
              <a:ext uri="{FF2B5EF4-FFF2-40B4-BE49-F238E27FC236}">
                <a16:creationId xmlns:a16="http://schemas.microsoft.com/office/drawing/2014/main" id="{AFA788AD-4EDF-CF4F-AAF3-84F41063D907}"/>
              </a:ext>
            </a:extLst>
          </p:cNvPr>
          <p:cNvSpPr/>
          <p:nvPr/>
        </p:nvSpPr>
        <p:spPr>
          <a:xfrm>
            <a:off x="9348025" y="2231912"/>
            <a:ext cx="391876" cy="51128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8" name="Right Brace 7">
            <a:extLst>
              <a:ext uri="{FF2B5EF4-FFF2-40B4-BE49-F238E27FC236}">
                <a16:creationId xmlns:a16="http://schemas.microsoft.com/office/drawing/2014/main" id="{4F193DBB-617A-6BBA-FAC6-C8A83EA1BE15}"/>
              </a:ext>
            </a:extLst>
          </p:cNvPr>
          <p:cNvSpPr/>
          <p:nvPr/>
        </p:nvSpPr>
        <p:spPr>
          <a:xfrm>
            <a:off x="9348025" y="3723995"/>
            <a:ext cx="391876" cy="208090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9" name="TextBox 8">
            <a:extLst>
              <a:ext uri="{FF2B5EF4-FFF2-40B4-BE49-F238E27FC236}">
                <a16:creationId xmlns:a16="http://schemas.microsoft.com/office/drawing/2014/main" id="{5300C398-F907-6815-FDA4-6CC1E37214D6}"/>
              </a:ext>
            </a:extLst>
          </p:cNvPr>
          <p:cNvSpPr txBox="1"/>
          <p:nvPr/>
        </p:nvSpPr>
        <p:spPr>
          <a:xfrm>
            <a:off x="9739901" y="2077847"/>
            <a:ext cx="1995482" cy="646331"/>
          </a:xfrm>
          <a:prstGeom prst="rect">
            <a:avLst/>
          </a:prstGeom>
          <a:noFill/>
        </p:spPr>
        <p:txBody>
          <a:bodyPr wrap="square">
            <a:spAutoFit/>
          </a:bodyPr>
          <a:lstStyle/>
          <a:p>
            <a:pPr algn="ctr"/>
            <a:r>
              <a:rPr lang="en-GB" dirty="0">
                <a:solidFill>
                  <a:srgbClr val="FF0000"/>
                </a:solidFill>
                <a:latin typeface="Source Sans Pro" panose="020B0503030403020204" pitchFamily="34" charset="0"/>
              </a:rPr>
              <a:t>Sensitive to outlier data</a:t>
            </a:r>
            <a:endParaRPr lang="en-DE" dirty="0">
              <a:solidFill>
                <a:srgbClr val="FF0000"/>
              </a:solidFill>
            </a:endParaRPr>
          </a:p>
        </p:txBody>
      </p:sp>
      <p:sp>
        <p:nvSpPr>
          <p:cNvPr id="10" name="TextBox 9">
            <a:extLst>
              <a:ext uri="{FF2B5EF4-FFF2-40B4-BE49-F238E27FC236}">
                <a16:creationId xmlns:a16="http://schemas.microsoft.com/office/drawing/2014/main" id="{E5478750-BF5B-59B8-CB77-F4001FF4C549}"/>
              </a:ext>
            </a:extLst>
          </p:cNvPr>
          <p:cNvSpPr txBox="1"/>
          <p:nvPr/>
        </p:nvSpPr>
        <p:spPr>
          <a:xfrm>
            <a:off x="9739901" y="4441280"/>
            <a:ext cx="1995482" cy="646331"/>
          </a:xfrm>
          <a:prstGeom prst="rect">
            <a:avLst/>
          </a:prstGeom>
          <a:noFill/>
        </p:spPr>
        <p:txBody>
          <a:bodyPr wrap="square">
            <a:spAutoFit/>
          </a:bodyPr>
          <a:lstStyle/>
          <a:p>
            <a:pPr algn="ctr"/>
            <a:r>
              <a:rPr lang="en-GB" dirty="0">
                <a:solidFill>
                  <a:srgbClr val="FF0000"/>
                </a:solidFill>
                <a:latin typeface="Source Sans Pro" panose="020B0503030403020204" pitchFamily="34" charset="0"/>
              </a:rPr>
              <a:t>Robust to outlier data</a:t>
            </a:r>
            <a:endParaRPr lang="en-DE" dirty="0">
              <a:solidFill>
                <a:srgbClr val="FF0000"/>
              </a:solidFill>
            </a:endParaRPr>
          </a:p>
        </p:txBody>
      </p:sp>
      <p:sp>
        <p:nvSpPr>
          <p:cNvPr id="12" name="TextBox 11">
            <a:extLst>
              <a:ext uri="{FF2B5EF4-FFF2-40B4-BE49-F238E27FC236}">
                <a16:creationId xmlns:a16="http://schemas.microsoft.com/office/drawing/2014/main" id="{CE0DAABF-F822-967A-8FD8-FF4C71AD1116}"/>
              </a:ext>
            </a:extLst>
          </p:cNvPr>
          <p:cNvSpPr txBox="1"/>
          <p:nvPr/>
        </p:nvSpPr>
        <p:spPr>
          <a:xfrm>
            <a:off x="5692264" y="6353106"/>
            <a:ext cx="3624938" cy="369332"/>
          </a:xfrm>
          <a:prstGeom prst="rect">
            <a:avLst/>
          </a:prstGeom>
          <a:noFill/>
        </p:spPr>
        <p:txBody>
          <a:bodyPr wrap="square">
            <a:spAutoFit/>
          </a:bodyPr>
          <a:lstStyle/>
          <a:p>
            <a:r>
              <a:rPr lang="en-GB" b="0" i="0" dirty="0">
                <a:solidFill>
                  <a:srgbClr val="212529"/>
                </a:solidFill>
                <a:effectLst/>
                <a:latin typeface="system-ui"/>
              </a:rPr>
              <a:t>presumably down-weighting outliers</a:t>
            </a:r>
            <a:endParaRPr lang="en-DE" dirty="0"/>
          </a:p>
        </p:txBody>
      </p:sp>
      <p:sp>
        <p:nvSpPr>
          <p:cNvPr id="13" name="Rectangle 12">
            <a:extLst>
              <a:ext uri="{FF2B5EF4-FFF2-40B4-BE49-F238E27FC236}">
                <a16:creationId xmlns:a16="http://schemas.microsoft.com/office/drawing/2014/main" id="{58D6FE55-FCFA-FDCC-298A-0921A738944E}"/>
              </a:ext>
            </a:extLst>
          </p:cNvPr>
          <p:cNvSpPr/>
          <p:nvPr/>
        </p:nvSpPr>
        <p:spPr>
          <a:xfrm>
            <a:off x="791950" y="1315092"/>
            <a:ext cx="8444519" cy="1797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Rectangle 13">
            <a:extLst>
              <a:ext uri="{FF2B5EF4-FFF2-40B4-BE49-F238E27FC236}">
                <a16:creationId xmlns:a16="http://schemas.microsoft.com/office/drawing/2014/main" id="{C8042836-2A49-FD3A-CB16-942DE550ABCA}"/>
              </a:ext>
            </a:extLst>
          </p:cNvPr>
          <p:cNvSpPr/>
          <p:nvPr/>
        </p:nvSpPr>
        <p:spPr>
          <a:xfrm>
            <a:off x="805537" y="3418558"/>
            <a:ext cx="8444519" cy="24593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cxnSp>
        <p:nvCxnSpPr>
          <p:cNvPr id="16" name="Straight Arrow Connector 15">
            <a:extLst>
              <a:ext uri="{FF2B5EF4-FFF2-40B4-BE49-F238E27FC236}">
                <a16:creationId xmlns:a16="http://schemas.microsoft.com/office/drawing/2014/main" id="{22F4C8DE-BAD8-677F-201E-115D50154921}"/>
              </a:ext>
            </a:extLst>
          </p:cNvPr>
          <p:cNvCxnSpPr/>
          <p:nvPr/>
        </p:nvCxnSpPr>
        <p:spPr>
          <a:xfrm>
            <a:off x="5897366" y="5548045"/>
            <a:ext cx="482886" cy="805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927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64A96A-577B-355B-A898-F55185990BEE}"/>
              </a:ext>
            </a:extLst>
          </p:cNvPr>
          <p:cNvSpPr/>
          <p:nvPr/>
        </p:nvSpPr>
        <p:spPr>
          <a:xfrm>
            <a:off x="157840" y="215221"/>
            <a:ext cx="12034160" cy="461665"/>
          </a:xfrm>
          <a:prstGeom prst="rect">
            <a:avLst/>
          </a:prstGeom>
        </p:spPr>
        <p:txBody>
          <a:bodyPr wrap="square">
            <a:spAutoFit/>
          </a:bodyPr>
          <a:lstStyle/>
          <a:p>
            <a:r>
              <a:rPr lang="en-US" sz="2400" b="1" dirty="0">
                <a:solidFill>
                  <a:srgbClr val="000000"/>
                </a:solidFill>
                <a:latin typeface="Arial" panose="020B0604020202020204" pitchFamily="34" charset="0"/>
                <a:cs typeface="Arial" panose="020B0604020202020204" pitchFamily="34" charset="0"/>
              </a:rPr>
              <a:t>Dealing with outliers</a:t>
            </a:r>
          </a:p>
        </p:txBody>
      </p:sp>
      <p:pic>
        <p:nvPicPr>
          <p:cNvPr id="4" name="Picture 3" descr="A text on a white background&#10;&#10;Description automatically generated">
            <a:extLst>
              <a:ext uri="{FF2B5EF4-FFF2-40B4-BE49-F238E27FC236}">
                <a16:creationId xmlns:a16="http://schemas.microsoft.com/office/drawing/2014/main" id="{4C4A045F-5443-B45D-129A-1AAC9D732DE8}"/>
              </a:ext>
            </a:extLst>
          </p:cNvPr>
          <p:cNvPicPr>
            <a:picLocks noChangeAspect="1"/>
          </p:cNvPicPr>
          <p:nvPr/>
        </p:nvPicPr>
        <p:blipFill rotWithShape="1">
          <a:blip r:embed="rId2"/>
          <a:srcRect t="10716"/>
          <a:stretch/>
        </p:blipFill>
        <p:spPr>
          <a:xfrm>
            <a:off x="2042203" y="1664167"/>
            <a:ext cx="8107594" cy="3439348"/>
          </a:xfrm>
          <a:prstGeom prst="rect">
            <a:avLst/>
          </a:prstGeom>
        </p:spPr>
      </p:pic>
    </p:spTree>
    <p:extLst>
      <p:ext uri="{BB962C8B-B14F-4D97-AF65-F5344CB8AC3E}">
        <p14:creationId xmlns:p14="http://schemas.microsoft.com/office/powerpoint/2010/main" val="2849655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9B6C4F-EE56-4E33-77EA-6A06F0C4A74F}"/>
              </a:ext>
            </a:extLst>
          </p:cNvPr>
          <p:cNvSpPr/>
          <p:nvPr/>
        </p:nvSpPr>
        <p:spPr>
          <a:xfrm>
            <a:off x="157840" y="215221"/>
            <a:ext cx="12034160" cy="461665"/>
          </a:xfrm>
          <a:prstGeom prst="rect">
            <a:avLst/>
          </a:prstGeom>
        </p:spPr>
        <p:txBody>
          <a:bodyPr wrap="square">
            <a:spAutoFit/>
          </a:bodyPr>
          <a:lstStyle/>
          <a:p>
            <a:r>
              <a:rPr lang="en-US" sz="2400" b="1" dirty="0">
                <a:solidFill>
                  <a:srgbClr val="000000"/>
                </a:solidFill>
                <a:latin typeface="Arial" panose="020B0604020202020204" pitchFamily="34" charset="0"/>
                <a:cs typeface="Arial" panose="020B0604020202020204" pitchFamily="34" charset="0"/>
              </a:rPr>
              <a:t>Generalized linear models : concepts</a:t>
            </a:r>
          </a:p>
        </p:txBody>
      </p:sp>
      <p:pic>
        <p:nvPicPr>
          <p:cNvPr id="3" name="Picture 2">
            <a:extLst>
              <a:ext uri="{FF2B5EF4-FFF2-40B4-BE49-F238E27FC236}">
                <a16:creationId xmlns:a16="http://schemas.microsoft.com/office/drawing/2014/main" id="{4466F410-1185-E577-AC9F-D420B2417C79}"/>
              </a:ext>
            </a:extLst>
          </p:cNvPr>
          <p:cNvPicPr>
            <a:picLocks noChangeAspect="1"/>
          </p:cNvPicPr>
          <p:nvPr/>
        </p:nvPicPr>
        <p:blipFill>
          <a:blip r:embed="rId2"/>
          <a:stretch>
            <a:fillRect/>
          </a:stretch>
        </p:blipFill>
        <p:spPr>
          <a:xfrm>
            <a:off x="987888" y="1516764"/>
            <a:ext cx="6425639" cy="431251"/>
          </a:xfrm>
          <a:prstGeom prst="rect">
            <a:avLst/>
          </a:prstGeom>
        </p:spPr>
      </p:pic>
      <p:pic>
        <p:nvPicPr>
          <p:cNvPr id="4" name="Picture 3">
            <a:extLst>
              <a:ext uri="{FF2B5EF4-FFF2-40B4-BE49-F238E27FC236}">
                <a16:creationId xmlns:a16="http://schemas.microsoft.com/office/drawing/2014/main" id="{91520C7E-513E-54E1-694D-C67D900CFC79}"/>
              </a:ext>
            </a:extLst>
          </p:cNvPr>
          <p:cNvPicPr>
            <a:picLocks noChangeAspect="1"/>
          </p:cNvPicPr>
          <p:nvPr/>
        </p:nvPicPr>
        <p:blipFill>
          <a:blip r:embed="rId3"/>
          <a:stretch>
            <a:fillRect/>
          </a:stretch>
        </p:blipFill>
        <p:spPr>
          <a:xfrm>
            <a:off x="1242982" y="4168701"/>
            <a:ext cx="6063509" cy="604193"/>
          </a:xfrm>
          <a:prstGeom prst="rect">
            <a:avLst/>
          </a:prstGeom>
        </p:spPr>
      </p:pic>
      <p:sp>
        <p:nvSpPr>
          <p:cNvPr id="6" name="TextBox 5">
            <a:extLst>
              <a:ext uri="{FF2B5EF4-FFF2-40B4-BE49-F238E27FC236}">
                <a16:creationId xmlns:a16="http://schemas.microsoft.com/office/drawing/2014/main" id="{6C8DFFF2-8714-EA07-B5AD-0E4F264463BC}"/>
              </a:ext>
            </a:extLst>
          </p:cNvPr>
          <p:cNvSpPr txBox="1"/>
          <p:nvPr/>
        </p:nvSpPr>
        <p:spPr>
          <a:xfrm>
            <a:off x="8012428" y="850709"/>
            <a:ext cx="3624938" cy="2308324"/>
          </a:xfrm>
          <a:prstGeom prst="rect">
            <a:avLst/>
          </a:prstGeom>
          <a:noFill/>
        </p:spPr>
        <p:txBody>
          <a:bodyPr wrap="square">
            <a:spAutoFit/>
          </a:bodyPr>
          <a:lstStyle/>
          <a:p>
            <a:r>
              <a:rPr lang="en-GB" b="0" i="0" dirty="0">
                <a:solidFill>
                  <a:srgbClr val="212529"/>
                </a:solidFill>
                <a:effectLst/>
                <a:latin typeface="system-ui"/>
              </a:rPr>
              <a:t>This would not directly be useful for modelling outcomes bounded within [0,1] (e.g. indicator of disease risk)</a:t>
            </a:r>
          </a:p>
          <a:p>
            <a:endParaRPr lang="en-GB" dirty="0">
              <a:solidFill>
                <a:srgbClr val="212529"/>
              </a:solidFill>
              <a:latin typeface="system-ui"/>
            </a:endParaRPr>
          </a:p>
          <a:p>
            <a:r>
              <a:rPr lang="en-GB" dirty="0">
                <a:solidFill>
                  <a:srgbClr val="212529"/>
                </a:solidFill>
                <a:latin typeface="system-ui"/>
              </a:rPr>
              <a:t>However, if we transform the expression with a sigmoid function, then the range of this function is bounded between 0 and 1</a:t>
            </a:r>
            <a:endParaRPr lang="en-DE" dirty="0"/>
          </a:p>
        </p:txBody>
      </p:sp>
      <p:pic>
        <p:nvPicPr>
          <p:cNvPr id="8" name="Picture 7">
            <a:extLst>
              <a:ext uri="{FF2B5EF4-FFF2-40B4-BE49-F238E27FC236}">
                <a16:creationId xmlns:a16="http://schemas.microsoft.com/office/drawing/2014/main" id="{C5102E07-9677-55D1-30F5-09654C0827FD}"/>
              </a:ext>
            </a:extLst>
          </p:cNvPr>
          <p:cNvPicPr>
            <a:picLocks noChangeAspect="1"/>
          </p:cNvPicPr>
          <p:nvPr/>
        </p:nvPicPr>
        <p:blipFill>
          <a:blip r:embed="rId4"/>
          <a:stretch>
            <a:fillRect/>
          </a:stretch>
        </p:blipFill>
        <p:spPr>
          <a:xfrm>
            <a:off x="8649606" y="3159033"/>
            <a:ext cx="1658485" cy="373743"/>
          </a:xfrm>
          <a:prstGeom prst="rect">
            <a:avLst/>
          </a:prstGeom>
        </p:spPr>
      </p:pic>
      <p:sp>
        <p:nvSpPr>
          <p:cNvPr id="9" name="TextBox 8">
            <a:extLst>
              <a:ext uri="{FF2B5EF4-FFF2-40B4-BE49-F238E27FC236}">
                <a16:creationId xmlns:a16="http://schemas.microsoft.com/office/drawing/2014/main" id="{D31EE2BE-E195-08DB-23BD-8F7F51AD63E2}"/>
              </a:ext>
            </a:extLst>
          </p:cNvPr>
          <p:cNvSpPr txBox="1"/>
          <p:nvPr/>
        </p:nvSpPr>
        <p:spPr>
          <a:xfrm>
            <a:off x="8012428" y="4024983"/>
            <a:ext cx="3624938" cy="923330"/>
          </a:xfrm>
          <a:prstGeom prst="rect">
            <a:avLst/>
          </a:prstGeom>
          <a:noFill/>
        </p:spPr>
        <p:txBody>
          <a:bodyPr wrap="square">
            <a:spAutoFit/>
          </a:bodyPr>
          <a:lstStyle/>
          <a:p>
            <a:r>
              <a:rPr lang="en-GB" b="0" i="0" dirty="0">
                <a:solidFill>
                  <a:srgbClr val="212529"/>
                </a:solidFill>
                <a:effectLst/>
                <a:latin typeface="system-ui"/>
              </a:rPr>
              <a:t>This criterion can be derived from a specific probabilistic model and the maximum likelihood principle.</a:t>
            </a:r>
            <a:endParaRPr lang="en-DE" dirty="0"/>
          </a:p>
        </p:txBody>
      </p:sp>
      <p:pic>
        <p:nvPicPr>
          <p:cNvPr id="11" name="Picture 10" descr="A black arrow pointing to a smiley face&#10;&#10;Description automatically generated">
            <a:extLst>
              <a:ext uri="{FF2B5EF4-FFF2-40B4-BE49-F238E27FC236}">
                <a16:creationId xmlns:a16="http://schemas.microsoft.com/office/drawing/2014/main" id="{B035D5DB-BE27-722C-AD8E-7778FCB43A28}"/>
              </a:ext>
            </a:extLst>
          </p:cNvPr>
          <p:cNvPicPr>
            <a:picLocks noChangeAspect="1"/>
          </p:cNvPicPr>
          <p:nvPr/>
        </p:nvPicPr>
        <p:blipFill>
          <a:blip r:embed="rId5"/>
          <a:stretch>
            <a:fillRect/>
          </a:stretch>
        </p:blipFill>
        <p:spPr>
          <a:xfrm>
            <a:off x="8923926" y="5814263"/>
            <a:ext cx="1837660" cy="560970"/>
          </a:xfrm>
          <a:prstGeom prst="rect">
            <a:avLst/>
          </a:prstGeom>
        </p:spPr>
      </p:pic>
      <p:pic>
        <p:nvPicPr>
          <p:cNvPr id="13" name="Picture 12" descr="A math equation with numbers and symbols&#10;&#10;Description automatically generated">
            <a:extLst>
              <a:ext uri="{FF2B5EF4-FFF2-40B4-BE49-F238E27FC236}">
                <a16:creationId xmlns:a16="http://schemas.microsoft.com/office/drawing/2014/main" id="{8DAEF276-BCD2-B351-A770-FB778481B15B}"/>
              </a:ext>
            </a:extLst>
          </p:cNvPr>
          <p:cNvPicPr>
            <a:picLocks noChangeAspect="1"/>
          </p:cNvPicPr>
          <p:nvPr/>
        </p:nvPicPr>
        <p:blipFill>
          <a:blip r:embed="rId6"/>
          <a:stretch>
            <a:fillRect/>
          </a:stretch>
        </p:blipFill>
        <p:spPr>
          <a:xfrm>
            <a:off x="8649606" y="4962667"/>
            <a:ext cx="2263223" cy="715720"/>
          </a:xfrm>
          <a:prstGeom prst="rect">
            <a:avLst/>
          </a:prstGeom>
        </p:spPr>
      </p:pic>
    </p:spTree>
    <p:extLst>
      <p:ext uri="{BB962C8B-B14F-4D97-AF65-F5344CB8AC3E}">
        <p14:creationId xmlns:p14="http://schemas.microsoft.com/office/powerpoint/2010/main" val="930191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619E3E-5C89-AF89-BF7F-3E3C09A62E5D}"/>
              </a:ext>
            </a:extLst>
          </p:cNvPr>
          <p:cNvSpPr/>
          <p:nvPr/>
        </p:nvSpPr>
        <p:spPr>
          <a:xfrm>
            <a:off x="157840" y="215221"/>
            <a:ext cx="12034160" cy="461665"/>
          </a:xfrm>
          <a:prstGeom prst="rect">
            <a:avLst/>
          </a:prstGeom>
        </p:spPr>
        <p:txBody>
          <a:bodyPr wrap="square">
            <a:spAutoFit/>
          </a:bodyPr>
          <a:lstStyle/>
          <a:p>
            <a:r>
              <a:rPr lang="en-US" sz="2400" b="1" dirty="0">
                <a:solidFill>
                  <a:srgbClr val="000000"/>
                </a:solidFill>
                <a:latin typeface="Arial" panose="020B0604020202020204" pitchFamily="34" charset="0"/>
                <a:cs typeface="Arial" panose="020B0604020202020204" pitchFamily="34" charset="0"/>
              </a:rPr>
              <a:t>Generalized linear models for count data</a:t>
            </a:r>
          </a:p>
        </p:txBody>
      </p:sp>
      <p:pic>
        <p:nvPicPr>
          <p:cNvPr id="4" name="Picture 3" descr="A screenshot of a math problem&#10;&#10;Description automatically generated">
            <a:extLst>
              <a:ext uri="{FF2B5EF4-FFF2-40B4-BE49-F238E27FC236}">
                <a16:creationId xmlns:a16="http://schemas.microsoft.com/office/drawing/2014/main" id="{ED0DB00A-9607-FFF1-F9C2-AEFEAF203048}"/>
              </a:ext>
            </a:extLst>
          </p:cNvPr>
          <p:cNvPicPr>
            <a:picLocks noChangeAspect="1"/>
          </p:cNvPicPr>
          <p:nvPr/>
        </p:nvPicPr>
        <p:blipFill>
          <a:blip r:embed="rId2"/>
          <a:stretch>
            <a:fillRect/>
          </a:stretch>
        </p:blipFill>
        <p:spPr>
          <a:xfrm>
            <a:off x="2436766" y="1109616"/>
            <a:ext cx="7022919" cy="4936005"/>
          </a:xfrm>
          <a:prstGeom prst="rect">
            <a:avLst/>
          </a:prstGeom>
        </p:spPr>
      </p:pic>
    </p:spTree>
    <p:extLst>
      <p:ext uri="{BB962C8B-B14F-4D97-AF65-F5344CB8AC3E}">
        <p14:creationId xmlns:p14="http://schemas.microsoft.com/office/powerpoint/2010/main" val="1429201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CA8C-B63B-4148-1108-87048AA14227}"/>
              </a:ext>
            </a:extLst>
          </p:cNvPr>
          <p:cNvSpPr>
            <a:spLocks noGrp="1"/>
          </p:cNvSpPr>
          <p:nvPr>
            <p:ph type="ctrTitle"/>
          </p:nvPr>
        </p:nvSpPr>
        <p:spPr/>
        <p:txBody>
          <a:bodyPr>
            <a:normAutofit/>
          </a:bodyPr>
          <a:lstStyle/>
          <a:p>
            <a:r>
              <a:rPr lang="en-DE" sz="5400" dirty="0">
                <a:latin typeface="Arial" panose="020B0604020202020204" pitchFamily="34" charset="0"/>
                <a:cs typeface="Arial" panose="020B0604020202020204" pitchFamily="34" charset="0"/>
              </a:rPr>
              <a:t>Topic</a:t>
            </a:r>
            <a:r>
              <a:rPr lang="en-US" altLang="ko-KR" sz="5400" dirty="0">
                <a:latin typeface="Arial" panose="020B0604020202020204" pitchFamily="34" charset="0"/>
                <a:cs typeface="Arial" panose="020B0604020202020204" pitchFamily="34" charset="0"/>
              </a:rPr>
              <a:t>4</a:t>
            </a:r>
            <a:r>
              <a:rPr lang="en-DE" sz="5400" dirty="0">
                <a:latin typeface="Arial" panose="020B0604020202020204" pitchFamily="34" charset="0"/>
                <a:cs typeface="Arial" panose="020B0604020202020204" pitchFamily="34" charset="0"/>
              </a:rPr>
              <a:t>. </a:t>
            </a:r>
            <a:r>
              <a:rPr lang="en-US" sz="5400" dirty="0">
                <a:latin typeface="Arial" panose="020B0604020202020204" pitchFamily="34" charset="0"/>
                <a:cs typeface="Arial" panose="020B0604020202020204" pitchFamily="34" charset="0"/>
              </a:rPr>
              <a:t>Two-factor analysis of the real data</a:t>
            </a:r>
            <a:endParaRPr lang="en-DE" sz="54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D96106CF-A072-990E-9F95-67ACE5B2E095}"/>
              </a:ext>
            </a:extLst>
          </p:cNvPr>
          <p:cNvSpPr>
            <a:spLocks noGrp="1"/>
          </p:cNvSpPr>
          <p:nvPr>
            <p:ph type="subTitle" idx="1"/>
          </p:nvPr>
        </p:nvSpPr>
        <p:spPr/>
        <p:txBody>
          <a:bodyPr/>
          <a:lstStyle/>
          <a:p>
            <a:endParaRPr lang="en-DE" dirty="0"/>
          </a:p>
        </p:txBody>
      </p:sp>
    </p:spTree>
    <p:extLst>
      <p:ext uri="{BB962C8B-B14F-4D97-AF65-F5344CB8AC3E}">
        <p14:creationId xmlns:p14="http://schemas.microsoft.com/office/powerpoint/2010/main" val="1739711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75CF57-2027-4056-7AF7-094A8F710F1F}"/>
              </a:ext>
            </a:extLst>
          </p:cNvPr>
          <p:cNvPicPr>
            <a:picLocks noChangeAspect="1"/>
          </p:cNvPicPr>
          <p:nvPr/>
        </p:nvPicPr>
        <p:blipFill>
          <a:blip r:embed="rId2"/>
          <a:stretch>
            <a:fillRect/>
          </a:stretch>
        </p:blipFill>
        <p:spPr>
          <a:xfrm>
            <a:off x="6096000" y="3051138"/>
            <a:ext cx="5630254" cy="2765390"/>
          </a:xfrm>
          <a:prstGeom prst="rect">
            <a:avLst/>
          </a:prstGeom>
        </p:spPr>
      </p:pic>
      <p:pic>
        <p:nvPicPr>
          <p:cNvPr id="5" name="Picture 4">
            <a:extLst>
              <a:ext uri="{FF2B5EF4-FFF2-40B4-BE49-F238E27FC236}">
                <a16:creationId xmlns:a16="http://schemas.microsoft.com/office/drawing/2014/main" id="{8691BECB-9D1C-6F89-19E7-8AC4F255A728}"/>
              </a:ext>
            </a:extLst>
          </p:cNvPr>
          <p:cNvPicPr>
            <a:picLocks noChangeAspect="1"/>
          </p:cNvPicPr>
          <p:nvPr/>
        </p:nvPicPr>
        <p:blipFill rotWithShape="1">
          <a:blip r:embed="rId3"/>
          <a:srcRect b="36070"/>
          <a:stretch/>
        </p:blipFill>
        <p:spPr>
          <a:xfrm>
            <a:off x="677885" y="3051138"/>
            <a:ext cx="5158135" cy="2831087"/>
          </a:xfrm>
          <a:prstGeom prst="rect">
            <a:avLst/>
          </a:prstGeom>
        </p:spPr>
      </p:pic>
      <p:sp>
        <p:nvSpPr>
          <p:cNvPr id="7" name="TextBox 6">
            <a:extLst>
              <a:ext uri="{FF2B5EF4-FFF2-40B4-BE49-F238E27FC236}">
                <a16:creationId xmlns:a16="http://schemas.microsoft.com/office/drawing/2014/main" id="{60A88E9C-947C-93E8-8D8D-349232DAF107}"/>
              </a:ext>
            </a:extLst>
          </p:cNvPr>
          <p:cNvSpPr txBox="1"/>
          <p:nvPr/>
        </p:nvSpPr>
        <p:spPr>
          <a:xfrm>
            <a:off x="511140" y="1041472"/>
            <a:ext cx="11375928" cy="1754326"/>
          </a:xfrm>
          <a:prstGeom prst="rect">
            <a:avLst/>
          </a:prstGeom>
          <a:noFill/>
        </p:spPr>
        <p:txBody>
          <a:bodyPr wrap="square">
            <a:spAutoFit/>
          </a:bodyPr>
          <a:lstStyle/>
          <a:p>
            <a:pPr algn="l" fontAlgn="base"/>
            <a:r>
              <a:rPr lang="en-GB" b="0" i="0" dirty="0">
                <a:solidFill>
                  <a:srgbClr val="222222"/>
                </a:solidFill>
                <a:effectLst/>
                <a:latin typeface="Source Sans Pro" panose="020B0503030403020204" pitchFamily="34" charset="0"/>
              </a:rPr>
              <a:t>Besides the treatment with siRNA, which we have already considered in Section </a:t>
            </a:r>
            <a:r>
              <a:rPr lang="en-GB" b="0" i="0" u="none" strike="noStrike" dirty="0">
                <a:solidFill>
                  <a:srgbClr val="222222"/>
                </a:solidFill>
                <a:effectLst/>
                <a:latin typeface="Source Sans Pro" panose="020B0503030403020204" pitchFamily="34" charset="0"/>
                <a:hlinkClick r:id="rId4"/>
              </a:rPr>
              <a:t>8.5</a:t>
            </a:r>
            <a:r>
              <a:rPr lang="en-GB" b="0" i="0" dirty="0">
                <a:solidFill>
                  <a:srgbClr val="222222"/>
                </a:solidFill>
                <a:effectLst/>
                <a:latin typeface="Source Sans Pro" panose="020B0503030403020204" pitchFamily="34" charset="0"/>
              </a:rPr>
              <a:t>, the </a:t>
            </a:r>
            <a:r>
              <a:rPr lang="en-GB" b="1" i="0" u="none" strike="noStrike" dirty="0">
                <a:solidFill>
                  <a:srgbClr val="222222"/>
                </a:solidFill>
                <a:effectLst/>
                <a:latin typeface="Source Sans Pro" panose="020B0503030403020204" pitchFamily="34" charset="0"/>
                <a:hlinkClick r:id="rId5"/>
              </a:rPr>
              <a:t>pasilla</a:t>
            </a:r>
            <a:r>
              <a:rPr lang="en-GB" b="0" i="0" dirty="0">
                <a:solidFill>
                  <a:srgbClr val="222222"/>
                </a:solidFill>
                <a:effectLst/>
                <a:latin typeface="Source Sans Pro" panose="020B0503030403020204" pitchFamily="34" charset="0"/>
              </a:rPr>
              <a:t> data have another covariate, type, which indicates the type of sequencing that was performed.</a:t>
            </a:r>
          </a:p>
          <a:p>
            <a:pPr algn="l" fontAlgn="base"/>
            <a:r>
              <a:rPr lang="en-GB" b="0" i="0" dirty="0">
                <a:solidFill>
                  <a:srgbClr val="222222"/>
                </a:solidFill>
                <a:effectLst/>
                <a:latin typeface="Source Sans Pro" panose="020B0503030403020204" pitchFamily="34" charset="0"/>
              </a:rPr>
              <a:t>We saw in the exploratory data analysis (EDA) plots in Section </a:t>
            </a:r>
            <a:r>
              <a:rPr lang="en-GB" b="0" i="0" u="none" strike="noStrike" dirty="0">
                <a:solidFill>
                  <a:srgbClr val="222222"/>
                </a:solidFill>
                <a:effectLst/>
                <a:latin typeface="Source Sans Pro" panose="020B0503030403020204" pitchFamily="34" charset="0"/>
                <a:hlinkClick r:id="rId6"/>
              </a:rPr>
              <a:t>8.5.3</a:t>
            </a:r>
            <a:r>
              <a:rPr lang="en-GB" b="0" i="0" dirty="0">
                <a:solidFill>
                  <a:srgbClr val="222222"/>
                </a:solidFill>
                <a:effectLst/>
                <a:latin typeface="Source Sans Pro" panose="020B0503030403020204" pitchFamily="34" charset="0"/>
              </a:rPr>
              <a:t> that the latter had a considerable systematic effect on the data. Our basic analysis of Section </a:t>
            </a:r>
            <a:r>
              <a:rPr lang="en-GB" b="0" i="0" u="none" strike="noStrike" dirty="0">
                <a:solidFill>
                  <a:srgbClr val="222222"/>
                </a:solidFill>
                <a:effectLst/>
                <a:latin typeface="Source Sans Pro" panose="020B0503030403020204" pitchFamily="34" charset="0"/>
                <a:hlinkClick r:id="rId4"/>
              </a:rPr>
              <a:t>8.5</a:t>
            </a:r>
            <a:r>
              <a:rPr lang="en-GB" b="0" i="0" dirty="0">
                <a:solidFill>
                  <a:srgbClr val="222222"/>
                </a:solidFill>
                <a:effectLst/>
                <a:latin typeface="Source Sans Pro" panose="020B0503030403020204" pitchFamily="34" charset="0"/>
              </a:rPr>
              <a:t> did not take this account, but we will do so now. This should help us get a more correct picture of which differences in the data are attributable to the treatment, and which are confounded – or masked – by the sequencing type.</a:t>
            </a:r>
          </a:p>
        </p:txBody>
      </p:sp>
      <p:sp>
        <p:nvSpPr>
          <p:cNvPr id="8" name="Rectangle 7">
            <a:extLst>
              <a:ext uri="{FF2B5EF4-FFF2-40B4-BE49-F238E27FC236}">
                <a16:creationId xmlns:a16="http://schemas.microsoft.com/office/drawing/2014/main" id="{92857233-809B-754E-1C8F-D692CACEE3F7}"/>
              </a:ext>
            </a:extLst>
          </p:cNvPr>
          <p:cNvSpPr/>
          <p:nvPr/>
        </p:nvSpPr>
        <p:spPr>
          <a:xfrm>
            <a:off x="157840" y="215221"/>
            <a:ext cx="12034160" cy="461665"/>
          </a:xfrm>
          <a:prstGeom prst="rect">
            <a:avLst/>
          </a:prstGeom>
        </p:spPr>
        <p:txBody>
          <a:bodyPr wrap="square">
            <a:spAutoFit/>
          </a:bodyPr>
          <a:lstStyle/>
          <a:p>
            <a:r>
              <a:rPr lang="en-US" sz="2400" b="1" dirty="0">
                <a:solidFill>
                  <a:srgbClr val="000000"/>
                </a:solidFill>
                <a:latin typeface="Arial" panose="020B0604020202020204" pitchFamily="34" charset="0"/>
                <a:cs typeface="Arial" panose="020B0604020202020204" pitchFamily="34" charset="0"/>
              </a:rPr>
              <a:t>Sequencing type is taking into account in the differential expression analysis</a:t>
            </a:r>
          </a:p>
        </p:txBody>
      </p:sp>
    </p:spTree>
    <p:extLst>
      <p:ext uri="{BB962C8B-B14F-4D97-AF65-F5344CB8AC3E}">
        <p14:creationId xmlns:p14="http://schemas.microsoft.com/office/powerpoint/2010/main" val="267685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BEAECB-3958-5E42-171A-94798EC9AE7A}"/>
              </a:ext>
            </a:extLst>
          </p:cNvPr>
          <p:cNvSpPr/>
          <p:nvPr/>
        </p:nvSpPr>
        <p:spPr>
          <a:xfrm>
            <a:off x="157840" y="215221"/>
            <a:ext cx="12034160" cy="461665"/>
          </a:xfrm>
          <a:prstGeom prst="rect">
            <a:avLst/>
          </a:prstGeom>
        </p:spPr>
        <p:txBody>
          <a:bodyPr wrap="square">
            <a:spAutoFit/>
          </a:bodyPr>
          <a:lstStyle/>
          <a:p>
            <a:r>
              <a:rPr lang="en-US" sz="2400" b="1" dirty="0">
                <a:solidFill>
                  <a:srgbClr val="000000"/>
                </a:solidFill>
                <a:latin typeface="Arial" panose="020B0604020202020204" pitchFamily="34" charset="0"/>
                <a:cs typeface="Arial" panose="020B0604020202020204" pitchFamily="34" charset="0"/>
              </a:rPr>
              <a:t>How to take into account ‘sequencing type’ in the DE analysis?</a:t>
            </a:r>
          </a:p>
        </p:txBody>
      </p:sp>
      <p:pic>
        <p:nvPicPr>
          <p:cNvPr id="4" name="Picture 3">
            <a:extLst>
              <a:ext uri="{FF2B5EF4-FFF2-40B4-BE49-F238E27FC236}">
                <a16:creationId xmlns:a16="http://schemas.microsoft.com/office/drawing/2014/main" id="{1C40BCEA-D052-2E55-E2CE-1E3471D7C7DF}"/>
              </a:ext>
            </a:extLst>
          </p:cNvPr>
          <p:cNvPicPr>
            <a:picLocks noChangeAspect="1"/>
          </p:cNvPicPr>
          <p:nvPr/>
        </p:nvPicPr>
        <p:blipFill>
          <a:blip r:embed="rId2"/>
          <a:stretch>
            <a:fillRect/>
          </a:stretch>
        </p:blipFill>
        <p:spPr>
          <a:xfrm>
            <a:off x="1484546" y="3819045"/>
            <a:ext cx="8460840" cy="1349784"/>
          </a:xfrm>
          <a:prstGeom prst="rect">
            <a:avLst/>
          </a:prstGeom>
        </p:spPr>
      </p:pic>
      <p:sp>
        <p:nvSpPr>
          <p:cNvPr id="5" name="Rectangle 4">
            <a:extLst>
              <a:ext uri="{FF2B5EF4-FFF2-40B4-BE49-F238E27FC236}">
                <a16:creationId xmlns:a16="http://schemas.microsoft.com/office/drawing/2014/main" id="{1E4D7644-D69A-3D1A-B133-2394CFD0C7C1}"/>
              </a:ext>
            </a:extLst>
          </p:cNvPr>
          <p:cNvSpPr/>
          <p:nvPr/>
        </p:nvSpPr>
        <p:spPr>
          <a:xfrm>
            <a:off x="0" y="6363804"/>
            <a:ext cx="12034160" cy="400110"/>
          </a:xfrm>
          <a:prstGeom prst="rect">
            <a:avLst/>
          </a:prstGeom>
        </p:spPr>
        <p:txBody>
          <a:bodyPr wrap="square">
            <a:spAutoFit/>
          </a:bodyPr>
          <a:lstStyle/>
          <a:p>
            <a:pPr algn="ctr"/>
            <a:r>
              <a:rPr lang="en-US" altLang="ko-KR" sz="2000" b="1" i="1" dirty="0">
                <a:solidFill>
                  <a:schemeClr val="accent5"/>
                </a:solidFill>
                <a:latin typeface="Arial" panose="020B0604020202020204" pitchFamily="34" charset="0"/>
                <a:cs typeface="Arial" panose="020B0604020202020204" pitchFamily="34" charset="0"/>
              </a:rPr>
              <a:t>What do we gain from this more sophisticated two-factor analysis?</a:t>
            </a:r>
            <a:endParaRPr lang="en-US" sz="2000" b="1" i="1" dirty="0">
              <a:solidFill>
                <a:schemeClr val="accent5"/>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4ABCA2E-34F5-E857-026D-CDF59BA995FB}"/>
              </a:ext>
            </a:extLst>
          </p:cNvPr>
          <p:cNvPicPr>
            <a:picLocks noChangeAspect="1"/>
          </p:cNvPicPr>
          <p:nvPr/>
        </p:nvPicPr>
        <p:blipFill>
          <a:blip r:embed="rId3"/>
          <a:stretch>
            <a:fillRect/>
          </a:stretch>
        </p:blipFill>
        <p:spPr>
          <a:xfrm>
            <a:off x="1484546" y="1498827"/>
            <a:ext cx="4869071" cy="746067"/>
          </a:xfrm>
          <a:prstGeom prst="rect">
            <a:avLst/>
          </a:prstGeom>
        </p:spPr>
      </p:pic>
      <p:sp>
        <p:nvSpPr>
          <p:cNvPr id="7" name="TextBox 6">
            <a:extLst>
              <a:ext uri="{FF2B5EF4-FFF2-40B4-BE49-F238E27FC236}">
                <a16:creationId xmlns:a16="http://schemas.microsoft.com/office/drawing/2014/main" id="{5F2EF549-5399-EC0C-C752-516EBD7A3184}"/>
              </a:ext>
            </a:extLst>
          </p:cNvPr>
          <p:cNvSpPr txBox="1"/>
          <p:nvPr/>
        </p:nvSpPr>
        <p:spPr>
          <a:xfrm>
            <a:off x="511140" y="1041472"/>
            <a:ext cx="11375928" cy="369332"/>
          </a:xfrm>
          <a:prstGeom prst="rect">
            <a:avLst/>
          </a:prstGeom>
          <a:noFill/>
        </p:spPr>
        <p:txBody>
          <a:bodyPr wrap="square">
            <a:spAutoFit/>
          </a:bodyPr>
          <a:lstStyle/>
          <a:p>
            <a:pPr algn="l" fontAlgn="base"/>
            <a:r>
              <a:rPr lang="en-GB" b="1" i="0" dirty="0">
                <a:effectLst/>
                <a:latin typeface="Source Sans Pro" panose="020B0503030403020204" pitchFamily="34" charset="0"/>
              </a:rPr>
              <a:t>Default DESeq2 analysis in Topic 3.</a:t>
            </a:r>
          </a:p>
        </p:txBody>
      </p:sp>
      <p:sp>
        <p:nvSpPr>
          <p:cNvPr id="8" name="TextBox 7">
            <a:extLst>
              <a:ext uri="{FF2B5EF4-FFF2-40B4-BE49-F238E27FC236}">
                <a16:creationId xmlns:a16="http://schemas.microsoft.com/office/drawing/2014/main" id="{95BBA27A-AF64-AF02-D971-DF4AA04EC010}"/>
              </a:ext>
            </a:extLst>
          </p:cNvPr>
          <p:cNvSpPr txBox="1"/>
          <p:nvPr/>
        </p:nvSpPr>
        <p:spPr>
          <a:xfrm>
            <a:off x="511140" y="3333306"/>
            <a:ext cx="11375928" cy="369332"/>
          </a:xfrm>
          <a:prstGeom prst="rect">
            <a:avLst/>
          </a:prstGeom>
          <a:noFill/>
        </p:spPr>
        <p:txBody>
          <a:bodyPr wrap="square">
            <a:spAutoFit/>
          </a:bodyPr>
          <a:lstStyle/>
          <a:p>
            <a:pPr algn="l" fontAlgn="base"/>
            <a:r>
              <a:rPr lang="en-GB" b="1" i="0" dirty="0">
                <a:effectLst/>
                <a:latin typeface="Source Sans Pro" panose="020B0503030403020204" pitchFamily="34" charset="0"/>
              </a:rPr>
              <a:t>Two-factor DESeq2 analysis</a:t>
            </a:r>
          </a:p>
        </p:txBody>
      </p:sp>
      <p:sp>
        <p:nvSpPr>
          <p:cNvPr id="10" name="TextBox 9">
            <a:extLst>
              <a:ext uri="{FF2B5EF4-FFF2-40B4-BE49-F238E27FC236}">
                <a16:creationId xmlns:a16="http://schemas.microsoft.com/office/drawing/2014/main" id="{01729361-7D60-6E3B-CA34-97638856AE3D}"/>
              </a:ext>
            </a:extLst>
          </p:cNvPr>
          <p:cNvSpPr txBox="1"/>
          <p:nvPr/>
        </p:nvSpPr>
        <p:spPr>
          <a:xfrm>
            <a:off x="8201899" y="2689800"/>
            <a:ext cx="1920714" cy="646331"/>
          </a:xfrm>
          <a:prstGeom prst="rect">
            <a:avLst/>
          </a:prstGeom>
          <a:noFill/>
        </p:spPr>
        <p:txBody>
          <a:bodyPr wrap="square">
            <a:spAutoFit/>
          </a:bodyPr>
          <a:lstStyle/>
          <a:p>
            <a:r>
              <a:rPr lang="en-GB" b="0" i="0" dirty="0">
                <a:solidFill>
                  <a:srgbClr val="FF0000"/>
                </a:solidFill>
                <a:effectLst/>
                <a:latin typeface="Source Sans Pro" panose="020B0503030403020204" pitchFamily="34" charset="0"/>
              </a:rPr>
              <a:t>primary interest</a:t>
            </a:r>
          </a:p>
          <a:p>
            <a:r>
              <a:rPr lang="en-GB" dirty="0">
                <a:solidFill>
                  <a:srgbClr val="FF0000"/>
                </a:solidFill>
                <a:latin typeface="Source Sans Pro" panose="020B0503030403020204" pitchFamily="34" charset="0"/>
              </a:rPr>
              <a:t>(siRNA treatment)</a:t>
            </a:r>
            <a:endParaRPr lang="en-DE" dirty="0">
              <a:solidFill>
                <a:srgbClr val="FF0000"/>
              </a:solidFill>
            </a:endParaRPr>
          </a:p>
        </p:txBody>
      </p:sp>
      <p:sp>
        <p:nvSpPr>
          <p:cNvPr id="11" name="TextBox 10">
            <a:extLst>
              <a:ext uri="{FF2B5EF4-FFF2-40B4-BE49-F238E27FC236}">
                <a16:creationId xmlns:a16="http://schemas.microsoft.com/office/drawing/2014/main" id="{FC19E7FD-3939-9FA9-6FA7-E454CF643421}"/>
              </a:ext>
            </a:extLst>
          </p:cNvPr>
          <p:cNvSpPr txBox="1"/>
          <p:nvPr/>
        </p:nvSpPr>
        <p:spPr>
          <a:xfrm>
            <a:off x="5816582" y="2689800"/>
            <a:ext cx="1920714" cy="646331"/>
          </a:xfrm>
          <a:prstGeom prst="rect">
            <a:avLst/>
          </a:prstGeom>
          <a:noFill/>
        </p:spPr>
        <p:txBody>
          <a:bodyPr wrap="square">
            <a:spAutoFit/>
          </a:bodyPr>
          <a:lstStyle/>
          <a:p>
            <a:r>
              <a:rPr lang="en-GB" b="0" i="0" dirty="0">
                <a:solidFill>
                  <a:srgbClr val="FF0000"/>
                </a:solidFill>
                <a:effectLst/>
                <a:latin typeface="Source Sans Pro" panose="020B0503030403020204" pitchFamily="34" charset="0"/>
              </a:rPr>
              <a:t>Blocking factor</a:t>
            </a:r>
          </a:p>
          <a:p>
            <a:r>
              <a:rPr lang="en-GB" dirty="0">
                <a:solidFill>
                  <a:srgbClr val="FF0000"/>
                </a:solidFill>
                <a:latin typeface="Source Sans Pro" panose="020B0503030403020204" pitchFamily="34" charset="0"/>
              </a:rPr>
              <a:t>(sequencing type)</a:t>
            </a:r>
            <a:endParaRPr lang="en-DE" dirty="0">
              <a:solidFill>
                <a:srgbClr val="FF0000"/>
              </a:solidFill>
            </a:endParaRPr>
          </a:p>
        </p:txBody>
      </p:sp>
      <p:cxnSp>
        <p:nvCxnSpPr>
          <p:cNvPr id="13" name="Straight Arrow Connector 12">
            <a:extLst>
              <a:ext uri="{FF2B5EF4-FFF2-40B4-BE49-F238E27FC236}">
                <a16:creationId xmlns:a16="http://schemas.microsoft.com/office/drawing/2014/main" id="{84A5CFD2-48BD-33E4-195A-0E7AB1772648}"/>
              </a:ext>
            </a:extLst>
          </p:cNvPr>
          <p:cNvCxnSpPr/>
          <p:nvPr/>
        </p:nvCxnSpPr>
        <p:spPr>
          <a:xfrm>
            <a:off x="7048072" y="3517972"/>
            <a:ext cx="328773" cy="684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F1215B6-9F29-F41F-9137-FCF8227D69ED}"/>
              </a:ext>
            </a:extLst>
          </p:cNvPr>
          <p:cNvCxnSpPr/>
          <p:nvPr/>
        </p:nvCxnSpPr>
        <p:spPr>
          <a:xfrm flipH="1">
            <a:off x="8743308" y="3429000"/>
            <a:ext cx="339047" cy="773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538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18AFCE-1AD6-4624-1F72-BCC82225CE83}"/>
              </a:ext>
            </a:extLst>
          </p:cNvPr>
          <p:cNvSpPr txBox="1"/>
          <p:nvPr/>
        </p:nvSpPr>
        <p:spPr>
          <a:xfrm>
            <a:off x="394316" y="1076742"/>
            <a:ext cx="11403368" cy="378866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b="0" i="0" dirty="0">
                <a:solidFill>
                  <a:srgbClr val="222222"/>
                </a:solidFill>
                <a:effectLst/>
                <a:latin typeface="Source Sans Pro" panose="020B0503030403020204" pitchFamily="34" charset="0"/>
              </a:rPr>
              <a:t>In </a:t>
            </a:r>
            <a:r>
              <a:rPr lang="en-GB" b="1" i="0" dirty="0" err="1">
                <a:solidFill>
                  <a:srgbClr val="222222"/>
                </a:solidFill>
                <a:effectLst/>
                <a:latin typeface="Source Sans Pro" panose="020B0503030403020204" pitchFamily="34" charset="0"/>
              </a:rPr>
              <a:t>ChIP-Seq</a:t>
            </a:r>
            <a:r>
              <a:rPr lang="en-GB" b="0" i="0" dirty="0">
                <a:solidFill>
                  <a:srgbClr val="222222"/>
                </a:solidFill>
                <a:effectLst/>
                <a:latin typeface="Source Sans Pro" panose="020B0503030403020204" pitchFamily="34" charset="0"/>
              </a:rPr>
              <a:t>, we sequence DNA regions that are bound to particular DNA-binding proteins (selected by immuno-precipitation); </a:t>
            </a:r>
          </a:p>
          <a:p>
            <a:pPr marL="285750" indent="-285750">
              <a:lnSpc>
                <a:spcPct val="150000"/>
              </a:lnSpc>
              <a:buFont typeface="Arial" panose="020B0604020202020204" pitchFamily="34" charset="0"/>
              <a:buChar char="•"/>
            </a:pPr>
            <a:r>
              <a:rPr lang="en-GB" b="0" i="0" dirty="0">
                <a:solidFill>
                  <a:srgbClr val="222222"/>
                </a:solidFill>
                <a:effectLst/>
                <a:latin typeface="Source Sans Pro" panose="020B0503030403020204" pitchFamily="34" charset="0"/>
              </a:rPr>
              <a:t>in </a:t>
            </a:r>
            <a:r>
              <a:rPr lang="en-GB" b="1" i="0" dirty="0">
                <a:solidFill>
                  <a:srgbClr val="222222"/>
                </a:solidFill>
                <a:effectLst/>
                <a:latin typeface="Source Sans Pro" panose="020B0503030403020204" pitchFamily="34" charset="0"/>
              </a:rPr>
              <a:t>RIP-</a:t>
            </a:r>
            <a:r>
              <a:rPr lang="en-GB" b="1" i="0" dirty="0" err="1">
                <a:solidFill>
                  <a:srgbClr val="222222"/>
                </a:solidFill>
                <a:effectLst/>
                <a:latin typeface="Source Sans Pro" panose="020B0503030403020204" pitchFamily="34" charset="0"/>
              </a:rPr>
              <a:t>Seq</a:t>
            </a:r>
            <a:r>
              <a:rPr lang="en-GB" b="0" i="0" dirty="0">
                <a:solidFill>
                  <a:srgbClr val="222222"/>
                </a:solidFill>
                <a:effectLst/>
                <a:latin typeface="Source Sans Pro" panose="020B0503030403020204" pitchFamily="34" charset="0"/>
              </a:rPr>
              <a:t>, RNA molecules or regions of them bound to a particular RNA-binding protein; </a:t>
            </a:r>
          </a:p>
          <a:p>
            <a:pPr marL="285750" indent="-285750">
              <a:lnSpc>
                <a:spcPct val="150000"/>
              </a:lnSpc>
              <a:buFont typeface="Arial" panose="020B0604020202020204" pitchFamily="34" charset="0"/>
              <a:buChar char="•"/>
            </a:pPr>
            <a:r>
              <a:rPr lang="en-GB" b="0" i="0" dirty="0">
                <a:solidFill>
                  <a:srgbClr val="222222"/>
                </a:solidFill>
                <a:effectLst/>
                <a:latin typeface="Source Sans Pro" panose="020B0503030403020204" pitchFamily="34" charset="0"/>
              </a:rPr>
              <a:t>in </a:t>
            </a:r>
            <a:r>
              <a:rPr lang="en-GB" b="1" i="0" dirty="0">
                <a:solidFill>
                  <a:srgbClr val="222222"/>
                </a:solidFill>
                <a:effectLst/>
                <a:latin typeface="Source Sans Pro" panose="020B0503030403020204" pitchFamily="34" charset="0"/>
              </a:rPr>
              <a:t>DNA-</a:t>
            </a:r>
            <a:r>
              <a:rPr lang="en-GB" b="1" i="0" dirty="0" err="1">
                <a:solidFill>
                  <a:srgbClr val="222222"/>
                </a:solidFill>
                <a:effectLst/>
                <a:latin typeface="Source Sans Pro" panose="020B0503030403020204" pitchFamily="34" charset="0"/>
              </a:rPr>
              <a:t>Seq</a:t>
            </a:r>
            <a:r>
              <a:rPr lang="en-GB" b="0" i="0" dirty="0">
                <a:solidFill>
                  <a:srgbClr val="222222"/>
                </a:solidFill>
                <a:effectLst/>
                <a:latin typeface="Source Sans Pro" panose="020B0503030403020204" pitchFamily="34" charset="0"/>
              </a:rPr>
              <a:t>, we sequence genomic DNA and are interested in the prevalence of genetic variants in heterogeneous populations of cells, for instance the clonal composition of a </a:t>
            </a:r>
            <a:r>
              <a:rPr lang="en-GB" b="0" i="0" dirty="0" err="1">
                <a:solidFill>
                  <a:srgbClr val="222222"/>
                </a:solidFill>
                <a:effectLst/>
                <a:latin typeface="Source Sans Pro" panose="020B0503030403020204" pitchFamily="34" charset="0"/>
              </a:rPr>
              <a:t>tumor</a:t>
            </a:r>
            <a:r>
              <a:rPr lang="en-GB" b="0" i="0" dirty="0">
                <a:solidFill>
                  <a:srgbClr val="222222"/>
                </a:solidFill>
                <a:effectLst/>
                <a:latin typeface="Source Sans Pro" panose="020B0503030403020204" pitchFamily="34" charset="0"/>
              </a:rPr>
              <a:t>. </a:t>
            </a:r>
          </a:p>
          <a:p>
            <a:pPr marL="285750" indent="-285750">
              <a:lnSpc>
                <a:spcPct val="150000"/>
              </a:lnSpc>
              <a:buFont typeface="Arial" panose="020B0604020202020204" pitchFamily="34" charset="0"/>
              <a:buChar char="•"/>
            </a:pPr>
            <a:r>
              <a:rPr lang="en-GB" b="0" i="0" dirty="0">
                <a:solidFill>
                  <a:srgbClr val="222222"/>
                </a:solidFill>
                <a:effectLst/>
                <a:latin typeface="Source Sans Pro" panose="020B0503030403020204" pitchFamily="34" charset="0"/>
              </a:rPr>
              <a:t>In high-throughput chromatin conformation capture (</a:t>
            </a:r>
            <a:r>
              <a:rPr lang="en-GB" b="1" i="0" dirty="0" err="1">
                <a:solidFill>
                  <a:srgbClr val="222222"/>
                </a:solidFill>
                <a:effectLst/>
                <a:latin typeface="Source Sans Pro" panose="020B0503030403020204" pitchFamily="34" charset="0"/>
              </a:rPr>
              <a:t>HiC</a:t>
            </a:r>
            <a:r>
              <a:rPr lang="en-GB" b="0" i="0" dirty="0">
                <a:solidFill>
                  <a:srgbClr val="222222"/>
                </a:solidFill>
                <a:effectLst/>
                <a:latin typeface="Source Sans Pro" panose="020B0503030403020204" pitchFamily="34" charset="0"/>
              </a:rPr>
              <a:t>) we aim to map the 3D spatial arrangement of DNA; </a:t>
            </a:r>
          </a:p>
          <a:p>
            <a:pPr marL="285750" indent="-285750">
              <a:lnSpc>
                <a:spcPct val="150000"/>
              </a:lnSpc>
              <a:buFont typeface="Arial" panose="020B0604020202020204" pitchFamily="34" charset="0"/>
              <a:buChar char="•"/>
            </a:pPr>
            <a:r>
              <a:rPr lang="en-GB" b="0" i="0" dirty="0">
                <a:solidFill>
                  <a:srgbClr val="222222"/>
                </a:solidFill>
                <a:effectLst/>
                <a:latin typeface="Source Sans Pro" panose="020B0503030403020204" pitchFamily="34" charset="0"/>
              </a:rPr>
              <a:t>in </a:t>
            </a:r>
            <a:r>
              <a:rPr lang="en-GB" b="1" i="0" dirty="0">
                <a:solidFill>
                  <a:srgbClr val="222222"/>
                </a:solidFill>
                <a:effectLst/>
                <a:latin typeface="Source Sans Pro" panose="020B0503030403020204" pitchFamily="34" charset="0"/>
              </a:rPr>
              <a:t>genetic screens</a:t>
            </a:r>
            <a:r>
              <a:rPr lang="en-GB" b="0" i="0" dirty="0">
                <a:solidFill>
                  <a:srgbClr val="222222"/>
                </a:solidFill>
                <a:effectLst/>
                <a:latin typeface="Source Sans Pro" panose="020B0503030403020204" pitchFamily="34" charset="0"/>
              </a:rPr>
              <a:t> (using, say, RNAi or CRISPR-Cas9 libraries for perturbation and high-throughput sequencing for readout), we’re interested in the proliferation or survival of cells upon gene knockdown, knockout or modification. </a:t>
            </a:r>
          </a:p>
          <a:p>
            <a:pPr marL="285750" indent="-285750">
              <a:lnSpc>
                <a:spcPct val="150000"/>
              </a:lnSpc>
              <a:buFont typeface="Arial" panose="020B0604020202020204" pitchFamily="34" charset="0"/>
              <a:buChar char="•"/>
            </a:pPr>
            <a:r>
              <a:rPr lang="en-GB" b="0" i="0" dirty="0">
                <a:solidFill>
                  <a:srgbClr val="222222"/>
                </a:solidFill>
                <a:effectLst/>
                <a:latin typeface="Source Sans Pro" panose="020B0503030403020204" pitchFamily="34" charset="0"/>
              </a:rPr>
              <a:t>In microbiome analysis, we study the abundance of different microbial species in complex microbial habitats.</a:t>
            </a:r>
            <a:endParaRPr lang="en-DE" dirty="0"/>
          </a:p>
        </p:txBody>
      </p:sp>
      <p:sp>
        <p:nvSpPr>
          <p:cNvPr id="4" name="Rectangle 3">
            <a:extLst>
              <a:ext uri="{FF2B5EF4-FFF2-40B4-BE49-F238E27FC236}">
                <a16:creationId xmlns:a16="http://schemas.microsoft.com/office/drawing/2014/main" id="{F69CF6E2-7950-39D4-45EC-58B401281408}"/>
              </a:ext>
            </a:extLst>
          </p:cNvPr>
          <p:cNvSpPr/>
          <p:nvPr/>
        </p:nvSpPr>
        <p:spPr>
          <a:xfrm>
            <a:off x="157840" y="215221"/>
            <a:ext cx="12034160" cy="461665"/>
          </a:xfrm>
          <a:prstGeom prst="rect">
            <a:avLst/>
          </a:prstGeom>
        </p:spPr>
        <p:txBody>
          <a:bodyPr wrap="square">
            <a:spAutoFit/>
          </a:bodyPr>
          <a:lstStyle/>
          <a:p>
            <a:r>
              <a:rPr lang="en-US" sz="2400" b="1" dirty="0">
                <a:solidFill>
                  <a:srgbClr val="000000"/>
                </a:solidFill>
                <a:latin typeface="Arial" panose="020B0604020202020204" pitchFamily="34" charset="0"/>
                <a:cs typeface="Arial" panose="020B0604020202020204" pitchFamily="34" charset="0"/>
              </a:rPr>
              <a:t>High-throughput count data in biology </a:t>
            </a:r>
            <a:r>
              <a:rPr lang="en-US" altLang="ko-KR" sz="2400" b="1" dirty="0">
                <a:solidFill>
                  <a:srgbClr val="000000"/>
                </a:solidFill>
                <a:latin typeface="Arial" panose="020B0604020202020204" pitchFamily="34" charset="0"/>
                <a:cs typeface="Arial" panose="020B0604020202020204" pitchFamily="34" charset="0"/>
              </a:rPr>
              <a:t>: Additional examples</a:t>
            </a:r>
            <a:endParaRPr lang="en-US" sz="2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762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89622C-8549-BD76-2795-4AD0EB4F9286}"/>
              </a:ext>
            </a:extLst>
          </p:cNvPr>
          <p:cNvSpPr/>
          <p:nvPr/>
        </p:nvSpPr>
        <p:spPr>
          <a:xfrm>
            <a:off x="157840" y="215221"/>
            <a:ext cx="12034160" cy="461665"/>
          </a:xfrm>
          <a:prstGeom prst="rect">
            <a:avLst/>
          </a:prstGeom>
        </p:spPr>
        <p:txBody>
          <a:bodyPr wrap="square">
            <a:spAutoFit/>
          </a:bodyPr>
          <a:lstStyle/>
          <a:p>
            <a:r>
              <a:rPr lang="en-US" sz="2400" b="1" dirty="0">
                <a:solidFill>
                  <a:srgbClr val="000000"/>
                </a:solidFill>
                <a:latin typeface="Arial" panose="020B0604020202020204" pitchFamily="34" charset="0"/>
                <a:cs typeface="Arial" panose="020B0604020202020204" pitchFamily="34" charset="0"/>
              </a:rPr>
              <a:t>Two-factor analysis increases the statistical power</a:t>
            </a:r>
          </a:p>
        </p:txBody>
      </p:sp>
      <p:sp>
        <p:nvSpPr>
          <p:cNvPr id="4" name="TextBox 3">
            <a:extLst>
              <a:ext uri="{FF2B5EF4-FFF2-40B4-BE49-F238E27FC236}">
                <a16:creationId xmlns:a16="http://schemas.microsoft.com/office/drawing/2014/main" id="{13FCC96A-1DE4-5FE2-4E1C-CEF2B4FD8DCD}"/>
              </a:ext>
            </a:extLst>
          </p:cNvPr>
          <p:cNvSpPr txBox="1"/>
          <p:nvPr/>
        </p:nvSpPr>
        <p:spPr>
          <a:xfrm>
            <a:off x="6007813" y="2272068"/>
            <a:ext cx="6097712" cy="2031325"/>
          </a:xfrm>
          <a:prstGeom prst="rect">
            <a:avLst/>
          </a:prstGeom>
          <a:noFill/>
        </p:spPr>
        <p:txBody>
          <a:bodyPr wrap="square">
            <a:spAutoFit/>
          </a:bodyPr>
          <a:lstStyle/>
          <a:p>
            <a:r>
              <a:rPr lang="en-GB" b="0" i="0" dirty="0">
                <a:solidFill>
                  <a:srgbClr val="222222"/>
                </a:solidFill>
                <a:effectLst/>
                <a:latin typeface="Source Sans Pro" panose="020B0503030403020204" pitchFamily="34" charset="0"/>
              </a:rPr>
              <a:t>The two-factor analysis found 1325 genes differentially expressed at an FDR threshold of 10%, while the one-factor analysis found 1061. The two-factor analysis has increased detection power. In general, the gain can be even much larger, or also smaller, depending on the data. The proper choice of the model requires informed adaptation to the experimental design and data quality.</a:t>
            </a:r>
            <a:endParaRPr lang="en-DE" dirty="0"/>
          </a:p>
        </p:txBody>
      </p:sp>
      <p:pic>
        <p:nvPicPr>
          <p:cNvPr id="6" name="Picture 5">
            <a:extLst>
              <a:ext uri="{FF2B5EF4-FFF2-40B4-BE49-F238E27FC236}">
                <a16:creationId xmlns:a16="http://schemas.microsoft.com/office/drawing/2014/main" id="{3FD32ECD-2112-4C6C-5AD1-A145D47F66D3}"/>
              </a:ext>
            </a:extLst>
          </p:cNvPr>
          <p:cNvPicPr>
            <a:picLocks noChangeAspect="1"/>
          </p:cNvPicPr>
          <p:nvPr/>
        </p:nvPicPr>
        <p:blipFill>
          <a:blip r:embed="rId2"/>
          <a:stretch>
            <a:fillRect/>
          </a:stretch>
        </p:blipFill>
        <p:spPr>
          <a:xfrm>
            <a:off x="386636" y="1828870"/>
            <a:ext cx="5414014" cy="4304801"/>
          </a:xfrm>
          <a:prstGeom prst="rect">
            <a:avLst/>
          </a:prstGeom>
        </p:spPr>
      </p:pic>
    </p:spTree>
    <p:extLst>
      <p:ext uri="{BB962C8B-B14F-4D97-AF65-F5344CB8AC3E}">
        <p14:creationId xmlns:p14="http://schemas.microsoft.com/office/powerpoint/2010/main" val="3095685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4DE8-4A98-8E56-3E6D-99FE44594E5C}"/>
              </a:ext>
            </a:extLst>
          </p:cNvPr>
          <p:cNvSpPr>
            <a:spLocks noGrp="1"/>
          </p:cNvSpPr>
          <p:nvPr>
            <p:ph type="ctrTitle"/>
          </p:nvPr>
        </p:nvSpPr>
        <p:spPr/>
        <p:txBody>
          <a:bodyPr>
            <a:normAutofit/>
          </a:bodyPr>
          <a:lstStyle/>
          <a:p>
            <a:r>
              <a:rPr lang="en-DE" sz="5400" dirty="0">
                <a:latin typeface="Arial" panose="020B0604020202020204" pitchFamily="34" charset="0"/>
                <a:cs typeface="Arial" panose="020B0604020202020204" pitchFamily="34" charset="0"/>
              </a:rPr>
              <a:t>Thank you for your attention!</a:t>
            </a:r>
          </a:p>
        </p:txBody>
      </p:sp>
      <p:sp>
        <p:nvSpPr>
          <p:cNvPr id="3" name="Subtitle 2">
            <a:extLst>
              <a:ext uri="{FF2B5EF4-FFF2-40B4-BE49-F238E27FC236}">
                <a16:creationId xmlns:a16="http://schemas.microsoft.com/office/drawing/2014/main" id="{CD214051-7F95-77E6-EEA2-02B5D8ED1427}"/>
              </a:ext>
            </a:extLst>
          </p:cNvPr>
          <p:cNvSpPr>
            <a:spLocks noGrp="1"/>
          </p:cNvSpPr>
          <p:nvPr>
            <p:ph type="subTitle" idx="1"/>
          </p:nvPr>
        </p:nvSpPr>
        <p:spPr/>
        <p:txBody>
          <a:bodyPr/>
          <a:lstStyle/>
          <a:p>
            <a:endParaRPr lang="en-DE"/>
          </a:p>
        </p:txBody>
      </p:sp>
    </p:spTree>
    <p:extLst>
      <p:ext uri="{BB962C8B-B14F-4D97-AF65-F5344CB8AC3E}">
        <p14:creationId xmlns:p14="http://schemas.microsoft.com/office/powerpoint/2010/main" val="494215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C7AC28-84AD-A45F-D0BD-D5C1D9399DFB}"/>
              </a:ext>
            </a:extLst>
          </p:cNvPr>
          <p:cNvPicPr>
            <a:picLocks noChangeAspect="1"/>
          </p:cNvPicPr>
          <p:nvPr/>
        </p:nvPicPr>
        <p:blipFill>
          <a:blip r:embed="rId2"/>
          <a:stretch>
            <a:fillRect/>
          </a:stretch>
        </p:blipFill>
        <p:spPr>
          <a:xfrm>
            <a:off x="354145" y="841844"/>
            <a:ext cx="7147542" cy="2698197"/>
          </a:xfrm>
          <a:prstGeom prst="rect">
            <a:avLst/>
          </a:prstGeom>
        </p:spPr>
      </p:pic>
      <p:sp>
        <p:nvSpPr>
          <p:cNvPr id="6" name="Rectangle 5">
            <a:extLst>
              <a:ext uri="{FF2B5EF4-FFF2-40B4-BE49-F238E27FC236}">
                <a16:creationId xmlns:a16="http://schemas.microsoft.com/office/drawing/2014/main" id="{728D408E-108A-5F4A-24CA-FDA04D7F7E47}"/>
              </a:ext>
            </a:extLst>
          </p:cNvPr>
          <p:cNvSpPr/>
          <p:nvPr/>
        </p:nvSpPr>
        <p:spPr>
          <a:xfrm>
            <a:off x="157840" y="215221"/>
            <a:ext cx="12034160" cy="461665"/>
          </a:xfrm>
          <a:prstGeom prst="rect">
            <a:avLst/>
          </a:prstGeom>
        </p:spPr>
        <p:txBody>
          <a:bodyPr wrap="square">
            <a:spAutoFit/>
          </a:bodyPr>
          <a:lstStyle/>
          <a:p>
            <a:r>
              <a:rPr lang="en-US" altLang="ko-KR" sz="2400" b="1" dirty="0">
                <a:solidFill>
                  <a:srgbClr val="000000"/>
                </a:solidFill>
                <a:latin typeface="Arial" panose="020B0604020202020204" pitchFamily="34" charset="0"/>
                <a:cs typeface="Arial" panose="020B0604020202020204" pitchFamily="34" charset="0"/>
              </a:rPr>
              <a:t>Case study : The </a:t>
            </a:r>
            <a:r>
              <a:rPr lang="en-US" altLang="ko-KR" sz="2400" b="1" dirty="0" err="1">
                <a:solidFill>
                  <a:srgbClr val="000000"/>
                </a:solidFill>
                <a:latin typeface="Arial" panose="020B0604020202020204" pitchFamily="34" charset="0"/>
                <a:cs typeface="Arial" panose="020B0604020202020204" pitchFamily="34" charset="0"/>
              </a:rPr>
              <a:t>pasilla</a:t>
            </a:r>
            <a:r>
              <a:rPr lang="en-US" altLang="ko-KR" sz="2400" b="1" dirty="0">
                <a:solidFill>
                  <a:srgbClr val="000000"/>
                </a:solidFill>
                <a:latin typeface="Arial" panose="020B0604020202020204" pitchFamily="34" charset="0"/>
                <a:cs typeface="Arial" panose="020B0604020202020204" pitchFamily="34" charset="0"/>
              </a:rPr>
              <a:t> data (RNA-seq)</a:t>
            </a:r>
            <a:endParaRPr lang="en-US" sz="2400" b="1" dirty="0">
              <a:solidFill>
                <a:srgbClr val="000000"/>
              </a:solidFill>
              <a:latin typeface="Arial" panose="020B0604020202020204" pitchFamily="34" charset="0"/>
              <a:cs typeface="Arial" panose="020B0604020202020204" pitchFamily="34" charset="0"/>
            </a:endParaRPr>
          </a:p>
        </p:txBody>
      </p:sp>
      <p:pic>
        <p:nvPicPr>
          <p:cNvPr id="1026" name="Picture 2" descr="패키지 초파리 캐릭터 : 네이버 블로그">
            <a:extLst>
              <a:ext uri="{FF2B5EF4-FFF2-40B4-BE49-F238E27FC236}">
                <a16:creationId xmlns:a16="http://schemas.microsoft.com/office/drawing/2014/main" id="{FF8D6015-EF63-03B1-E273-E7FA793D8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369" y="671036"/>
            <a:ext cx="3016404" cy="31528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D74776E-D2C1-4C55-E25A-35D69025404E}"/>
              </a:ext>
            </a:extLst>
          </p:cNvPr>
          <p:cNvSpPr/>
          <p:nvPr/>
        </p:nvSpPr>
        <p:spPr>
          <a:xfrm>
            <a:off x="798426" y="4111775"/>
            <a:ext cx="6620415" cy="830997"/>
          </a:xfrm>
          <a:prstGeom prst="rect">
            <a:avLst/>
          </a:prstGeom>
        </p:spPr>
        <p:txBody>
          <a:bodyPr wrap="square">
            <a:spAutoFit/>
          </a:bodyPr>
          <a:lstStyle/>
          <a:p>
            <a:pPr algn="ctr"/>
            <a:r>
              <a:rPr lang="en-US" sz="2400" b="1" i="1" dirty="0">
                <a:solidFill>
                  <a:schemeClr val="accent5"/>
                </a:solidFill>
                <a:latin typeface="Arial" panose="020B0604020202020204" pitchFamily="34" charset="0"/>
                <a:cs typeface="Arial" panose="020B0604020202020204" pitchFamily="34" charset="0"/>
              </a:rPr>
              <a:t>Combined RNAi and RNA-seq to identify the genes regulated by </a:t>
            </a:r>
            <a:r>
              <a:rPr lang="en-US" sz="2400" b="1" i="1" dirty="0" err="1">
                <a:solidFill>
                  <a:srgbClr val="FF0000"/>
                </a:solidFill>
                <a:latin typeface="Arial" panose="020B0604020202020204" pitchFamily="34" charset="0"/>
                <a:cs typeface="Arial" panose="020B0604020202020204" pitchFamily="34" charset="0"/>
              </a:rPr>
              <a:t>Pasilla</a:t>
            </a:r>
            <a:r>
              <a:rPr lang="en-US" sz="2400" b="1" i="1" dirty="0">
                <a:solidFill>
                  <a:srgbClr val="FF0000"/>
                </a:solidFill>
                <a:latin typeface="Arial" panose="020B0604020202020204" pitchFamily="34" charset="0"/>
                <a:cs typeface="Arial" panose="020B0604020202020204" pitchFamily="34" charset="0"/>
              </a:rPr>
              <a:t> (PS)</a:t>
            </a:r>
          </a:p>
        </p:txBody>
      </p:sp>
      <p:pic>
        <p:nvPicPr>
          <p:cNvPr id="4" name="Picture 4" descr="An introduction to RNA seq data analysis">
            <a:extLst>
              <a:ext uri="{FF2B5EF4-FFF2-40B4-BE49-F238E27FC236}">
                <a16:creationId xmlns:a16="http://schemas.microsoft.com/office/drawing/2014/main" id="{B3905DA3-9283-369C-58E3-BD780FF93F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1768" b="64943"/>
          <a:stretch/>
        </p:blipFill>
        <p:spPr bwMode="auto">
          <a:xfrm>
            <a:off x="8835974" y="4527273"/>
            <a:ext cx="2342888" cy="18602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7D2F646-983C-DEBA-9EAD-C444E99F1277}"/>
              </a:ext>
            </a:extLst>
          </p:cNvPr>
          <p:cNvSpPr txBox="1"/>
          <p:nvPr/>
        </p:nvSpPr>
        <p:spPr>
          <a:xfrm>
            <a:off x="10165184" y="6273447"/>
            <a:ext cx="2027355" cy="369332"/>
          </a:xfrm>
          <a:prstGeom prst="rect">
            <a:avLst/>
          </a:prstGeom>
          <a:noFill/>
        </p:spPr>
        <p:txBody>
          <a:bodyPr wrap="square">
            <a:spAutoFit/>
          </a:bodyPr>
          <a:lstStyle/>
          <a:p>
            <a:r>
              <a:rPr lang="en-US" sz="1800" b="1" i="1" dirty="0">
                <a:solidFill>
                  <a:srgbClr val="FF0000"/>
                </a:solidFill>
                <a:latin typeface="Arial" panose="020B0604020202020204" pitchFamily="34" charset="0"/>
                <a:cs typeface="Arial" panose="020B0604020202020204" pitchFamily="34" charset="0"/>
              </a:rPr>
              <a:t>RNAi of </a:t>
            </a:r>
            <a:r>
              <a:rPr lang="en-US" sz="1800" b="1" i="1" dirty="0" err="1">
                <a:solidFill>
                  <a:srgbClr val="FF0000"/>
                </a:solidFill>
                <a:latin typeface="Arial" panose="020B0604020202020204" pitchFamily="34" charset="0"/>
                <a:cs typeface="Arial" panose="020B0604020202020204" pitchFamily="34" charset="0"/>
              </a:rPr>
              <a:t>Pasilla</a:t>
            </a:r>
            <a:r>
              <a:rPr lang="en-US" sz="1800" b="1" i="1" dirty="0">
                <a:solidFill>
                  <a:srgbClr val="FF0000"/>
                </a:solidFill>
                <a:latin typeface="Arial" panose="020B0604020202020204" pitchFamily="34" charset="0"/>
                <a:cs typeface="Arial" panose="020B0604020202020204" pitchFamily="34" charset="0"/>
              </a:rPr>
              <a:t> </a:t>
            </a:r>
            <a:endParaRPr lang="en-DE" dirty="0">
              <a:solidFill>
                <a:srgbClr val="FF0000"/>
              </a:solidFill>
            </a:endParaRPr>
          </a:p>
        </p:txBody>
      </p:sp>
      <p:cxnSp>
        <p:nvCxnSpPr>
          <p:cNvPr id="10" name="Straight Arrow Connector 9">
            <a:extLst>
              <a:ext uri="{FF2B5EF4-FFF2-40B4-BE49-F238E27FC236}">
                <a16:creationId xmlns:a16="http://schemas.microsoft.com/office/drawing/2014/main" id="{671A7C4B-97C9-8C79-30AB-BBF91F37B3A4}"/>
              </a:ext>
            </a:extLst>
          </p:cNvPr>
          <p:cNvCxnSpPr/>
          <p:nvPr/>
        </p:nvCxnSpPr>
        <p:spPr>
          <a:xfrm flipH="1">
            <a:off x="9780104" y="3540041"/>
            <a:ext cx="385080" cy="987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8420E06-5C11-040B-C32D-B8A0D847FFE1}"/>
              </a:ext>
            </a:extLst>
          </p:cNvPr>
          <p:cNvCxnSpPr/>
          <p:nvPr/>
        </p:nvCxnSpPr>
        <p:spPr>
          <a:xfrm>
            <a:off x="10165184" y="3540041"/>
            <a:ext cx="396799" cy="987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1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71B809-5B78-CAA0-8332-CE72A80B3869}"/>
              </a:ext>
            </a:extLst>
          </p:cNvPr>
          <p:cNvSpPr/>
          <p:nvPr/>
        </p:nvSpPr>
        <p:spPr>
          <a:xfrm>
            <a:off x="157840" y="215221"/>
            <a:ext cx="12034160" cy="461665"/>
          </a:xfrm>
          <a:prstGeom prst="rect">
            <a:avLst/>
          </a:prstGeom>
        </p:spPr>
        <p:txBody>
          <a:bodyPr wrap="square">
            <a:spAutoFit/>
          </a:bodyPr>
          <a:lstStyle/>
          <a:p>
            <a:r>
              <a:rPr lang="en-US" altLang="ko-KR" sz="2400" b="1" dirty="0">
                <a:solidFill>
                  <a:srgbClr val="000000"/>
                </a:solidFill>
                <a:latin typeface="Arial" panose="020B0604020202020204" pitchFamily="34" charset="0"/>
                <a:cs typeface="Arial" panose="020B0604020202020204" pitchFamily="34" charset="0"/>
              </a:rPr>
              <a:t>RNA-seq to study conservation and evolution</a:t>
            </a:r>
            <a:endParaRPr lang="en-US" sz="2400" b="1" dirty="0">
              <a:solidFill>
                <a:srgbClr val="000000"/>
              </a:solidFill>
              <a:latin typeface="Arial" panose="020B0604020202020204" pitchFamily="34" charset="0"/>
              <a:cs typeface="Arial" panose="020B0604020202020204" pitchFamily="34" charset="0"/>
            </a:endParaRPr>
          </a:p>
        </p:txBody>
      </p:sp>
      <p:pic>
        <p:nvPicPr>
          <p:cNvPr id="3" name="Picture 2" descr="패키지 초파리 캐릭터 : 네이버 블로그">
            <a:extLst>
              <a:ext uri="{FF2B5EF4-FFF2-40B4-BE49-F238E27FC236}">
                <a16:creationId xmlns:a16="http://schemas.microsoft.com/office/drawing/2014/main" id="{C35D9BE4-02E6-FDC8-2D41-7501672B1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539" y="1164509"/>
            <a:ext cx="3016404" cy="31528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solated mouse cartoon design Royalty Free Vector Image">
            <a:extLst>
              <a:ext uri="{FF2B5EF4-FFF2-40B4-BE49-F238E27FC236}">
                <a16:creationId xmlns:a16="http://schemas.microsoft.com/office/drawing/2014/main" id="{EC4A3759-66D3-4126-3DC3-BD2140DB7C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613"/>
          <a:stretch/>
        </p:blipFill>
        <p:spPr bwMode="auto">
          <a:xfrm>
            <a:off x="5286943" y="1448022"/>
            <a:ext cx="2743200" cy="25858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ack Body Clipart Png - Human Body Cartoon Outline, Transparent Png ,  Transparent Png Image - PNGitem">
            <a:extLst>
              <a:ext uri="{FF2B5EF4-FFF2-40B4-BE49-F238E27FC236}">
                <a16:creationId xmlns:a16="http://schemas.microsoft.com/office/drawing/2014/main" id="{7086BE80-378F-F0A3-AC60-963D628191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143" y="1559267"/>
            <a:ext cx="2147527" cy="24746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CE280E-24CE-E15D-065D-C6DA9C378E55}"/>
              </a:ext>
            </a:extLst>
          </p:cNvPr>
          <p:cNvSpPr txBox="1"/>
          <p:nvPr/>
        </p:nvSpPr>
        <p:spPr>
          <a:xfrm>
            <a:off x="3259589" y="834879"/>
            <a:ext cx="1325664" cy="369332"/>
          </a:xfrm>
          <a:prstGeom prst="rect">
            <a:avLst/>
          </a:prstGeom>
          <a:noFill/>
        </p:spPr>
        <p:txBody>
          <a:bodyPr wrap="square">
            <a:spAutoFit/>
          </a:bodyPr>
          <a:lstStyle/>
          <a:p>
            <a:pPr algn="ctr"/>
            <a:r>
              <a:rPr lang="en-US" sz="1800" b="1" i="1" dirty="0" err="1">
                <a:solidFill>
                  <a:srgbClr val="FF0000"/>
                </a:solidFill>
                <a:latin typeface="Arial" panose="020B0604020202020204" pitchFamily="34" charset="0"/>
                <a:cs typeface="Arial" panose="020B0604020202020204" pitchFamily="34" charset="0"/>
              </a:rPr>
              <a:t>Pasilla</a:t>
            </a:r>
            <a:r>
              <a:rPr lang="en-US" sz="1800" b="1" i="1" dirty="0">
                <a:solidFill>
                  <a:srgbClr val="FF0000"/>
                </a:solidFill>
                <a:latin typeface="Arial" panose="020B0604020202020204" pitchFamily="34" charset="0"/>
                <a:cs typeface="Arial" panose="020B0604020202020204" pitchFamily="34" charset="0"/>
              </a:rPr>
              <a:t> </a:t>
            </a:r>
            <a:endParaRPr lang="en-DE" dirty="0">
              <a:solidFill>
                <a:srgbClr val="FF0000"/>
              </a:solidFill>
            </a:endParaRPr>
          </a:p>
        </p:txBody>
      </p:sp>
      <p:sp>
        <p:nvSpPr>
          <p:cNvPr id="5" name="TextBox 4">
            <a:extLst>
              <a:ext uri="{FF2B5EF4-FFF2-40B4-BE49-F238E27FC236}">
                <a16:creationId xmlns:a16="http://schemas.microsoft.com/office/drawing/2014/main" id="{5239A66A-A1FA-D6D1-2BA4-827D0AD20D9A}"/>
              </a:ext>
            </a:extLst>
          </p:cNvPr>
          <p:cNvSpPr txBox="1"/>
          <p:nvPr/>
        </p:nvSpPr>
        <p:spPr>
          <a:xfrm>
            <a:off x="5433168" y="834879"/>
            <a:ext cx="1325664" cy="369332"/>
          </a:xfrm>
          <a:prstGeom prst="rect">
            <a:avLst/>
          </a:prstGeom>
          <a:noFill/>
        </p:spPr>
        <p:txBody>
          <a:bodyPr wrap="square">
            <a:spAutoFit/>
          </a:bodyPr>
          <a:lstStyle/>
          <a:p>
            <a:pPr algn="ctr"/>
            <a:r>
              <a:rPr lang="en-US" sz="1800" b="1" i="1" dirty="0">
                <a:solidFill>
                  <a:srgbClr val="FF0000"/>
                </a:solidFill>
                <a:latin typeface="Arial" panose="020B0604020202020204" pitchFamily="34" charset="0"/>
                <a:cs typeface="Arial" panose="020B0604020202020204" pitchFamily="34" charset="0"/>
              </a:rPr>
              <a:t>NOVA1/2</a:t>
            </a:r>
            <a:endParaRPr lang="en-DE" dirty="0">
              <a:solidFill>
                <a:srgbClr val="FF0000"/>
              </a:solidFill>
            </a:endParaRPr>
          </a:p>
        </p:txBody>
      </p:sp>
      <p:sp>
        <p:nvSpPr>
          <p:cNvPr id="6" name="TextBox 5">
            <a:extLst>
              <a:ext uri="{FF2B5EF4-FFF2-40B4-BE49-F238E27FC236}">
                <a16:creationId xmlns:a16="http://schemas.microsoft.com/office/drawing/2014/main" id="{FABBC9AC-77F5-34F5-0D27-264495FEB9F2}"/>
              </a:ext>
            </a:extLst>
          </p:cNvPr>
          <p:cNvSpPr txBox="1"/>
          <p:nvPr/>
        </p:nvSpPr>
        <p:spPr>
          <a:xfrm>
            <a:off x="8441074" y="834879"/>
            <a:ext cx="1325664" cy="369332"/>
          </a:xfrm>
          <a:prstGeom prst="rect">
            <a:avLst/>
          </a:prstGeom>
          <a:noFill/>
        </p:spPr>
        <p:txBody>
          <a:bodyPr wrap="square">
            <a:spAutoFit/>
          </a:bodyPr>
          <a:lstStyle/>
          <a:p>
            <a:pPr algn="ctr"/>
            <a:r>
              <a:rPr lang="en-US" sz="1800" b="1" i="1" dirty="0">
                <a:solidFill>
                  <a:srgbClr val="FF0000"/>
                </a:solidFill>
                <a:latin typeface="Arial" panose="020B0604020202020204" pitchFamily="34" charset="0"/>
                <a:cs typeface="Arial" panose="020B0604020202020204" pitchFamily="34" charset="0"/>
              </a:rPr>
              <a:t>NOVA1/2</a:t>
            </a:r>
            <a:endParaRPr lang="en-DE" dirty="0">
              <a:solidFill>
                <a:srgbClr val="FF0000"/>
              </a:solidFill>
            </a:endParaRPr>
          </a:p>
        </p:txBody>
      </p:sp>
      <p:pic>
        <p:nvPicPr>
          <p:cNvPr id="2058" name="Picture 10" descr="Shouri Kushal, Author at The Biology Notes">
            <a:extLst>
              <a:ext uri="{FF2B5EF4-FFF2-40B4-BE49-F238E27FC236}">
                <a16:creationId xmlns:a16="http://schemas.microsoft.com/office/drawing/2014/main" id="{8F357A0F-70E1-641A-9853-9AD11B1079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4960" y="4388934"/>
            <a:ext cx="4346713" cy="22763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5173E0E-080D-BB36-889E-091C3D12FEFA}"/>
              </a:ext>
            </a:extLst>
          </p:cNvPr>
          <p:cNvSpPr txBox="1"/>
          <p:nvPr/>
        </p:nvSpPr>
        <p:spPr>
          <a:xfrm>
            <a:off x="3115909" y="5157784"/>
            <a:ext cx="1325664" cy="830997"/>
          </a:xfrm>
          <a:prstGeom prst="rect">
            <a:avLst/>
          </a:prstGeom>
          <a:noFill/>
        </p:spPr>
        <p:txBody>
          <a:bodyPr wrap="square">
            <a:spAutoFit/>
          </a:bodyPr>
          <a:lstStyle/>
          <a:p>
            <a:pPr algn="ctr"/>
            <a:r>
              <a:rPr lang="en-US" sz="4800" b="1" i="1" dirty="0">
                <a:solidFill>
                  <a:schemeClr val="accent1"/>
                </a:solidFill>
                <a:latin typeface="Arial" panose="020B0604020202020204" pitchFamily="34" charset="0"/>
                <a:cs typeface="Arial" panose="020B0604020202020204" pitchFamily="34" charset="0"/>
              </a:rPr>
              <a:t>?</a:t>
            </a:r>
            <a:endParaRPr lang="en-DE" sz="4800" dirty="0">
              <a:solidFill>
                <a:schemeClr val="accent1"/>
              </a:solidFill>
            </a:endParaRPr>
          </a:p>
        </p:txBody>
      </p:sp>
      <p:sp>
        <p:nvSpPr>
          <p:cNvPr id="8" name="Down Arrow 7">
            <a:extLst>
              <a:ext uri="{FF2B5EF4-FFF2-40B4-BE49-F238E27FC236}">
                <a16:creationId xmlns:a16="http://schemas.microsoft.com/office/drawing/2014/main" id="{E11363BB-83A4-18D0-8687-891FDAB62842}"/>
              </a:ext>
            </a:extLst>
          </p:cNvPr>
          <p:cNvSpPr/>
          <p:nvPr/>
        </p:nvSpPr>
        <p:spPr>
          <a:xfrm>
            <a:off x="6174920" y="4187687"/>
            <a:ext cx="483623" cy="201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Down Arrow 8">
            <a:extLst>
              <a:ext uri="{FF2B5EF4-FFF2-40B4-BE49-F238E27FC236}">
                <a16:creationId xmlns:a16="http://schemas.microsoft.com/office/drawing/2014/main" id="{A9233BF8-E182-3892-213E-8AEB1FF50045}"/>
              </a:ext>
            </a:extLst>
          </p:cNvPr>
          <p:cNvSpPr/>
          <p:nvPr/>
        </p:nvSpPr>
        <p:spPr>
          <a:xfrm>
            <a:off x="8620283" y="4187687"/>
            <a:ext cx="483623" cy="201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Down Arrow 9">
            <a:extLst>
              <a:ext uri="{FF2B5EF4-FFF2-40B4-BE49-F238E27FC236}">
                <a16:creationId xmlns:a16="http://schemas.microsoft.com/office/drawing/2014/main" id="{5C337C00-0FEB-4662-EBD7-639C4B4C36D2}"/>
              </a:ext>
            </a:extLst>
          </p:cNvPr>
          <p:cNvSpPr/>
          <p:nvPr/>
        </p:nvSpPr>
        <p:spPr>
          <a:xfrm>
            <a:off x="3680609" y="4216768"/>
            <a:ext cx="483623" cy="201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553527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19E55C-1B3C-B3BC-7A2F-62042BD33151}"/>
              </a:ext>
            </a:extLst>
          </p:cNvPr>
          <p:cNvSpPr/>
          <p:nvPr/>
        </p:nvSpPr>
        <p:spPr>
          <a:xfrm>
            <a:off x="157840" y="215221"/>
            <a:ext cx="12034160" cy="461665"/>
          </a:xfrm>
          <a:prstGeom prst="rect">
            <a:avLst/>
          </a:prstGeom>
        </p:spPr>
        <p:txBody>
          <a:bodyPr wrap="square">
            <a:spAutoFit/>
          </a:bodyPr>
          <a:lstStyle/>
          <a:p>
            <a:r>
              <a:rPr lang="en-US" altLang="ko-KR" sz="2400" b="1" dirty="0">
                <a:solidFill>
                  <a:srgbClr val="000000"/>
                </a:solidFill>
                <a:latin typeface="Arial" panose="020B0604020202020204" pitchFamily="34" charset="0"/>
                <a:cs typeface="Arial" panose="020B0604020202020204" pitchFamily="34" charset="0"/>
              </a:rPr>
              <a:t>Back to the case study : The </a:t>
            </a:r>
            <a:r>
              <a:rPr lang="en-US" altLang="ko-KR" sz="2400" b="1" dirty="0" err="1">
                <a:solidFill>
                  <a:srgbClr val="000000"/>
                </a:solidFill>
                <a:latin typeface="Arial" panose="020B0604020202020204" pitchFamily="34" charset="0"/>
                <a:cs typeface="Arial" panose="020B0604020202020204" pitchFamily="34" charset="0"/>
              </a:rPr>
              <a:t>pasilla</a:t>
            </a:r>
            <a:r>
              <a:rPr lang="en-US" altLang="ko-KR" sz="2400" b="1" dirty="0">
                <a:solidFill>
                  <a:srgbClr val="000000"/>
                </a:solidFill>
                <a:latin typeface="Arial" panose="020B0604020202020204" pitchFamily="34" charset="0"/>
                <a:cs typeface="Arial" panose="020B0604020202020204" pitchFamily="34" charset="0"/>
              </a:rPr>
              <a:t> data (RNA-seq)</a:t>
            </a:r>
            <a:endParaRPr lang="en-US" sz="2400" b="1" dirty="0">
              <a:solidFill>
                <a:srgbClr val="00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090E9A9-581F-956F-1EB7-B7685A3DE935}"/>
              </a:ext>
            </a:extLst>
          </p:cNvPr>
          <p:cNvPicPr>
            <a:picLocks noChangeAspect="1"/>
          </p:cNvPicPr>
          <p:nvPr/>
        </p:nvPicPr>
        <p:blipFill>
          <a:blip r:embed="rId2"/>
          <a:stretch>
            <a:fillRect/>
          </a:stretch>
        </p:blipFill>
        <p:spPr>
          <a:xfrm>
            <a:off x="2143815" y="904184"/>
            <a:ext cx="7980846" cy="5769528"/>
          </a:xfrm>
          <a:prstGeom prst="rect">
            <a:avLst/>
          </a:prstGeom>
        </p:spPr>
      </p:pic>
    </p:spTree>
    <p:extLst>
      <p:ext uri="{BB962C8B-B14F-4D97-AF65-F5344CB8AC3E}">
        <p14:creationId xmlns:p14="http://schemas.microsoft.com/office/powerpoint/2010/main" val="2455730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701782-C695-037B-2E92-4F963A258D41}"/>
              </a:ext>
            </a:extLst>
          </p:cNvPr>
          <p:cNvSpPr/>
          <p:nvPr/>
        </p:nvSpPr>
        <p:spPr>
          <a:xfrm>
            <a:off x="157840" y="215221"/>
            <a:ext cx="12034160" cy="461665"/>
          </a:xfrm>
          <a:prstGeom prst="rect">
            <a:avLst/>
          </a:prstGeom>
        </p:spPr>
        <p:txBody>
          <a:bodyPr wrap="square">
            <a:spAutoFit/>
          </a:bodyPr>
          <a:lstStyle/>
          <a:p>
            <a:r>
              <a:rPr lang="en-US" altLang="ko-KR" sz="2400" b="1" dirty="0">
                <a:solidFill>
                  <a:srgbClr val="000000"/>
                </a:solidFill>
                <a:latin typeface="Arial" panose="020B0604020202020204" pitchFamily="34" charset="0"/>
                <a:cs typeface="Arial" panose="020B0604020202020204" pitchFamily="34" charset="0"/>
              </a:rPr>
              <a:t>Goal of </a:t>
            </a:r>
            <a:r>
              <a:rPr lang="en-US" altLang="ko-KR" sz="2400" b="1" dirty="0" err="1">
                <a:solidFill>
                  <a:srgbClr val="000000"/>
                </a:solidFill>
                <a:latin typeface="Arial" panose="020B0604020202020204" pitchFamily="34" charset="0"/>
                <a:cs typeface="Arial" panose="020B0604020202020204" pitchFamily="34" charset="0"/>
              </a:rPr>
              <a:t>analysing</a:t>
            </a:r>
            <a:r>
              <a:rPr lang="en-US" altLang="ko-KR" sz="2400" b="1" dirty="0">
                <a:solidFill>
                  <a:srgbClr val="000000"/>
                </a:solidFill>
                <a:latin typeface="Arial" panose="020B0604020202020204" pitchFamily="34" charset="0"/>
                <a:cs typeface="Arial" panose="020B0604020202020204" pitchFamily="34" charset="0"/>
              </a:rPr>
              <a:t> high-throughput bio data : MA-plots</a:t>
            </a:r>
            <a:endParaRPr lang="en-US" sz="2400" b="1"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F486F7C-95A5-1A1B-DF41-2205EB6712A3}"/>
              </a:ext>
            </a:extLst>
          </p:cNvPr>
          <p:cNvPicPr>
            <a:picLocks noChangeAspect="1"/>
          </p:cNvPicPr>
          <p:nvPr/>
        </p:nvPicPr>
        <p:blipFill>
          <a:blip r:embed="rId2"/>
          <a:stretch>
            <a:fillRect/>
          </a:stretch>
        </p:blipFill>
        <p:spPr>
          <a:xfrm>
            <a:off x="2398008" y="810450"/>
            <a:ext cx="6961749" cy="4959054"/>
          </a:xfrm>
          <a:prstGeom prst="rect">
            <a:avLst/>
          </a:prstGeom>
        </p:spPr>
      </p:pic>
      <p:sp>
        <p:nvSpPr>
          <p:cNvPr id="5" name="Rectangle 4">
            <a:extLst>
              <a:ext uri="{FF2B5EF4-FFF2-40B4-BE49-F238E27FC236}">
                <a16:creationId xmlns:a16="http://schemas.microsoft.com/office/drawing/2014/main" id="{8FD85D90-BF45-317F-59A0-3FC8A6F654A4}"/>
              </a:ext>
            </a:extLst>
          </p:cNvPr>
          <p:cNvSpPr/>
          <p:nvPr/>
        </p:nvSpPr>
        <p:spPr>
          <a:xfrm>
            <a:off x="-59781" y="6396335"/>
            <a:ext cx="12311562" cy="461665"/>
          </a:xfrm>
          <a:prstGeom prst="rect">
            <a:avLst/>
          </a:prstGeom>
        </p:spPr>
        <p:txBody>
          <a:bodyPr wrap="square">
            <a:spAutoFit/>
          </a:bodyPr>
          <a:lstStyle/>
          <a:p>
            <a:pPr algn="ctr"/>
            <a:r>
              <a:rPr lang="en-US" altLang="ko-KR" sz="2400" b="1" i="1" dirty="0">
                <a:solidFill>
                  <a:schemeClr val="accent5"/>
                </a:solidFill>
                <a:latin typeface="Arial" panose="020B0604020202020204" pitchFamily="34" charset="0"/>
                <a:cs typeface="Arial" panose="020B0604020202020204" pitchFamily="34" charset="0"/>
              </a:rPr>
              <a:t>How can we distinguish biological difference from the difference comes from noise?</a:t>
            </a:r>
            <a:endParaRPr lang="en-US" sz="2400" b="1" i="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784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8346DF-08E2-85BA-12C0-5A51AA4CF40A}"/>
              </a:ext>
            </a:extLst>
          </p:cNvPr>
          <p:cNvSpPr/>
          <p:nvPr/>
        </p:nvSpPr>
        <p:spPr>
          <a:xfrm>
            <a:off x="157840" y="215221"/>
            <a:ext cx="12034160" cy="461665"/>
          </a:xfrm>
          <a:prstGeom prst="rect">
            <a:avLst/>
          </a:prstGeom>
        </p:spPr>
        <p:txBody>
          <a:bodyPr wrap="square">
            <a:spAutoFit/>
          </a:bodyPr>
          <a:lstStyle/>
          <a:p>
            <a:r>
              <a:rPr lang="en-US" altLang="ko-KR" sz="2400" b="1" dirty="0">
                <a:solidFill>
                  <a:srgbClr val="000000"/>
                </a:solidFill>
                <a:latin typeface="Arial" panose="020B0604020202020204" pitchFamily="34" charset="0"/>
                <a:cs typeface="Arial" panose="020B0604020202020204" pitchFamily="34" charset="0"/>
              </a:rPr>
              <a:t>The challenges of high-throughput count data</a:t>
            </a:r>
            <a:endParaRPr lang="en-US" sz="2400" b="1" dirty="0">
              <a:solidFill>
                <a:srgbClr val="0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EA9C0BF-5790-CB4A-F660-CB09847FA5F3}"/>
              </a:ext>
            </a:extLst>
          </p:cNvPr>
          <p:cNvSpPr txBox="1"/>
          <p:nvPr/>
        </p:nvSpPr>
        <p:spPr>
          <a:xfrm>
            <a:off x="542179" y="961148"/>
            <a:ext cx="11034303" cy="419602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GB" dirty="0">
                <a:solidFill>
                  <a:srgbClr val="222222"/>
                </a:solidFill>
                <a:latin typeface="Arial" panose="020B0604020202020204" pitchFamily="34" charset="0"/>
                <a:cs typeface="Arial" panose="020B0604020202020204" pitchFamily="34" charset="0"/>
              </a:rPr>
              <a:t>Large dynamic range (starting from zero up to millions) </a:t>
            </a:r>
            <a:endParaRPr lang="en-GB" dirty="0">
              <a:solidFill>
                <a:srgbClr val="222222"/>
              </a:solidFill>
              <a:latin typeface="Arial" panose="020B0604020202020204" pitchFamily="34" charset="0"/>
              <a:cs typeface="Arial" panose="020B0604020202020204" pitchFamily="34" charset="0"/>
              <a:sym typeface="Wingdings" pitchFamily="2" charset="2"/>
            </a:endParaRPr>
          </a:p>
          <a:p>
            <a:pPr marL="800100" lvl="1" indent="-342900">
              <a:lnSpc>
                <a:spcPct val="150000"/>
              </a:lnSpc>
              <a:buFont typeface="Arial" panose="020B0604020202020204" pitchFamily="34" charset="0"/>
              <a:buChar char="•"/>
            </a:pPr>
            <a:r>
              <a:rPr lang="en-GB" b="0" i="0" dirty="0">
                <a:solidFill>
                  <a:srgbClr val="222222"/>
                </a:solidFill>
                <a:effectLst/>
                <a:latin typeface="Arial" panose="020B0604020202020204" pitchFamily="34" charset="0"/>
                <a:cs typeface="Arial" panose="020B0604020202020204" pitchFamily="34" charset="0"/>
                <a:sym typeface="Wingdings" pitchFamily="2" charset="2"/>
              </a:rPr>
              <a:t> The distribution shape of the data in different parts of the dynamic range are very different</a:t>
            </a:r>
          </a:p>
          <a:p>
            <a:pPr marL="800100" lvl="1" indent="-342900">
              <a:lnSpc>
                <a:spcPct val="150000"/>
              </a:lnSpc>
              <a:buFont typeface="Arial" panose="020B0604020202020204" pitchFamily="34" charset="0"/>
              <a:buChar char="•"/>
            </a:pPr>
            <a:r>
              <a:rPr lang="en-GB" dirty="0">
                <a:solidFill>
                  <a:srgbClr val="222222"/>
                </a:solidFill>
                <a:latin typeface="Arial" panose="020B0604020202020204" pitchFamily="34" charset="0"/>
                <a:cs typeface="Arial" panose="020B0604020202020204" pitchFamily="34" charset="0"/>
                <a:sym typeface="Wingdings" pitchFamily="2" charset="2"/>
              </a:rPr>
              <a:t> heteroskedasticity</a:t>
            </a:r>
          </a:p>
          <a:p>
            <a:pPr marL="800100" lvl="1" indent="-342900">
              <a:lnSpc>
                <a:spcPct val="150000"/>
              </a:lnSpc>
              <a:buFont typeface="Arial" panose="020B0604020202020204" pitchFamily="34" charset="0"/>
              <a:buChar char="•"/>
            </a:pPr>
            <a:endParaRPr lang="en-GB" b="0" i="0" dirty="0">
              <a:solidFill>
                <a:srgbClr val="222222"/>
              </a:solidFill>
              <a:effectLst/>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solidFill>
                  <a:srgbClr val="222222"/>
                </a:solidFill>
                <a:latin typeface="Arial" panose="020B0604020202020204" pitchFamily="34" charset="0"/>
                <a:cs typeface="Arial" panose="020B0604020202020204" pitchFamily="34" charset="0"/>
              </a:rPr>
              <a:t>The data are non-negative integers and not symmetric </a:t>
            </a:r>
          </a:p>
          <a:p>
            <a:pPr marL="800100" lvl="1" indent="-342900">
              <a:lnSpc>
                <a:spcPct val="150000"/>
              </a:lnSpc>
              <a:buFont typeface="Arial" panose="020B0604020202020204" pitchFamily="34" charset="0"/>
              <a:buChar char="•"/>
            </a:pPr>
            <a:r>
              <a:rPr lang="en-GB" dirty="0">
                <a:solidFill>
                  <a:srgbClr val="222222"/>
                </a:solidFill>
                <a:latin typeface="Arial" panose="020B0604020202020204" pitchFamily="34" charset="0"/>
                <a:cs typeface="Arial" panose="020B0604020202020204" pitchFamily="34" charset="0"/>
                <a:sym typeface="Wingdings" pitchFamily="2" charset="2"/>
              </a:rPr>
              <a:t> normal distribution models may be a poor fit</a:t>
            </a:r>
          </a:p>
          <a:p>
            <a:pPr marL="800100" lvl="1" indent="-342900">
              <a:lnSpc>
                <a:spcPct val="150000"/>
              </a:lnSpc>
              <a:buFont typeface="Arial" panose="020B0604020202020204" pitchFamily="34" charset="0"/>
              <a:buChar char="•"/>
            </a:pPr>
            <a:endParaRPr lang="en-GB" dirty="0">
              <a:solidFill>
                <a:srgbClr val="222222"/>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solidFill>
                  <a:srgbClr val="222222"/>
                </a:solidFill>
                <a:latin typeface="Arial" panose="020B0604020202020204" pitchFamily="34" charset="0"/>
                <a:cs typeface="Arial" panose="020B0604020202020204" pitchFamily="34" charset="0"/>
              </a:rPr>
              <a:t>Systematic sampling biases needs to be adjusted : normalization</a:t>
            </a:r>
          </a:p>
          <a:p>
            <a:pPr marL="342900" indent="-342900">
              <a:lnSpc>
                <a:spcPct val="150000"/>
              </a:lnSpc>
              <a:buFont typeface="Arial" panose="020B0604020202020204" pitchFamily="34" charset="0"/>
              <a:buChar char="•"/>
            </a:pPr>
            <a:endParaRPr lang="en-GB" dirty="0">
              <a:solidFill>
                <a:srgbClr val="222222"/>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solidFill>
                  <a:srgbClr val="222222"/>
                </a:solidFill>
                <a:latin typeface="Arial" panose="020B0604020202020204" pitchFamily="34" charset="0"/>
                <a:cs typeface="Arial" panose="020B0604020202020204" pitchFamily="34" charset="0"/>
              </a:rPr>
              <a:t>Stochastic properties of the sampling (sample sizes tend to be limited)</a:t>
            </a:r>
            <a:endParaRPr lang="en-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456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1584</Words>
  <Application>Microsoft Macintosh PowerPoint</Application>
  <PresentationFormat>Widescreen</PresentationFormat>
  <Paragraphs>169</Paragraphs>
  <Slides>41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MJXc-TeX-math-I</vt:lpstr>
      <vt:lpstr>system-ui</vt:lpstr>
      <vt:lpstr>Arial</vt:lpstr>
      <vt:lpstr>Calibri</vt:lpstr>
      <vt:lpstr>Calibri Light</vt:lpstr>
      <vt:lpstr>Source Sans Pro</vt:lpstr>
      <vt:lpstr>Office Theme</vt:lpstr>
      <vt:lpstr>Chapter8.  High-Throughput Count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Topic1. Modeling count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Topic2. Basic analysis using DESeq2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Topic3. Multi-factor designs and linear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Topic4. Two-factor analysis of the real data</vt:lpstr>
      <vt:lpstr>PowerPoint Presentation</vt:lpstr>
      <vt:lpstr>PowerPoint Presentation</vt:lpstr>
      <vt:lpstr>PowerPoint Presentation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Hyobin Jeong</dc:creator>
  <cp:lastModifiedBy>Hyobin Jeong</cp:lastModifiedBy>
  <cp:revision>274</cp:revision>
  <dcterms:created xsi:type="dcterms:W3CDTF">2022-10-02T02:47:25Z</dcterms:created>
  <dcterms:modified xsi:type="dcterms:W3CDTF">2023-08-01T00:54:04Z</dcterms:modified>
</cp:coreProperties>
</file>