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306" r:id="rId5"/>
    <p:sldId id="319" r:id="rId6"/>
    <p:sldId id="259" r:id="rId7"/>
    <p:sldId id="323" r:id="rId8"/>
    <p:sldId id="307" r:id="rId9"/>
    <p:sldId id="260" r:id="rId10"/>
    <p:sldId id="308" r:id="rId11"/>
    <p:sldId id="271" r:id="rId12"/>
    <p:sldId id="309" r:id="rId13"/>
    <p:sldId id="324" r:id="rId14"/>
    <p:sldId id="325" r:id="rId15"/>
    <p:sldId id="310" r:id="rId16"/>
    <p:sldId id="326" r:id="rId17"/>
    <p:sldId id="327" r:id="rId18"/>
    <p:sldId id="272" r:id="rId19"/>
    <p:sldId id="313" r:id="rId20"/>
    <p:sldId id="328" r:id="rId21"/>
    <p:sldId id="273" r:id="rId22"/>
    <p:sldId id="329" r:id="rId23"/>
    <p:sldId id="314" r:id="rId24"/>
    <p:sldId id="331" r:id="rId25"/>
    <p:sldId id="332" r:id="rId26"/>
    <p:sldId id="315" r:id="rId27"/>
    <p:sldId id="333" r:id="rId28"/>
    <p:sldId id="316" r:id="rId29"/>
    <p:sldId id="334" r:id="rId30"/>
    <p:sldId id="318" r:id="rId31"/>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학생) 한준섭 (생명과학부)" initials="(한(" lastIdx="1" clrIdx="0">
    <p:extLst>
      <p:ext uri="{19B8F6BF-5375-455C-9EA6-DF929625EA0E}">
        <p15:presenceInfo xmlns:p15="http://schemas.microsoft.com/office/powerpoint/2012/main" userId="S::hljs502@unist.ac.kr::908df53b-e16e-460b-9fc5-1c6d610112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81C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1274" autoAdjust="0"/>
  </p:normalViewPr>
  <p:slideViewPr>
    <p:cSldViewPr snapToGrid="0">
      <p:cViewPr varScale="1">
        <p:scale>
          <a:sx n="94" d="100"/>
          <a:sy n="94" d="100"/>
        </p:scale>
        <p:origin x="117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AF669-3726-46C5-A345-1C7DBAC6ED1C}" type="datetimeFigureOut">
              <a:rPr lang="ko-KR" altLang="en-US" smtClean="0"/>
              <a:t>2023-07-25</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0D4515-90A9-4570-A607-A796CC0C59BE}" type="slidenum">
              <a:rPr lang="ko-KR" altLang="en-US" smtClean="0"/>
              <a:t>‹#›</a:t>
            </a:fld>
            <a:endParaRPr lang="ko-KR" altLang="en-US"/>
          </a:p>
        </p:txBody>
      </p:sp>
    </p:spTree>
    <p:extLst>
      <p:ext uri="{BB962C8B-B14F-4D97-AF65-F5344CB8AC3E}">
        <p14:creationId xmlns:p14="http://schemas.microsoft.com/office/powerpoint/2010/main" val="1182460113"/>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호환성</a:t>
            </a:r>
            <a:r>
              <a:rPr lang="en-US" altLang="ko-KR" dirty="0"/>
              <a:t>: k-nearest neighbor, clustering algorithm, dimensionality reduction</a:t>
            </a:r>
            <a:r>
              <a:rPr lang="ko-KR" altLang="en-US" dirty="0"/>
              <a:t>과 같이 호환되는 것들이 있음</a:t>
            </a:r>
            <a:r>
              <a:rPr lang="en-US" altLang="ko-KR" dirty="0"/>
              <a:t>.</a:t>
            </a:r>
            <a:endParaRPr lang="ko-KR" altLang="en-US" dirty="0"/>
          </a:p>
        </p:txBody>
      </p:sp>
      <p:sp>
        <p:nvSpPr>
          <p:cNvPr id="4" name="슬라이드 번호 개체 틀 3"/>
          <p:cNvSpPr>
            <a:spLocks noGrp="1"/>
          </p:cNvSpPr>
          <p:nvPr>
            <p:ph type="sldNum" sz="quarter" idx="5"/>
          </p:nvPr>
        </p:nvSpPr>
        <p:spPr/>
        <p:txBody>
          <a:bodyPr/>
          <a:lstStyle/>
          <a:p>
            <a:fld id="{0E0D4515-90A9-4570-A607-A796CC0C59BE}" type="slidenum">
              <a:rPr lang="ko-KR" altLang="en-US" smtClean="0"/>
              <a:t>6</a:t>
            </a:fld>
            <a:endParaRPr lang="ko-KR" altLang="en-US"/>
          </a:p>
        </p:txBody>
      </p:sp>
    </p:spTree>
    <p:extLst>
      <p:ext uri="{BB962C8B-B14F-4D97-AF65-F5344CB8AC3E}">
        <p14:creationId xmlns:p14="http://schemas.microsoft.com/office/powerpoint/2010/main" val="1397118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0E0D4515-90A9-4570-A607-A796CC0C59BE}" type="slidenum">
              <a:rPr lang="ko-KR" altLang="en-US" smtClean="0"/>
              <a:t>17</a:t>
            </a:fld>
            <a:endParaRPr lang="ko-KR" altLang="en-US"/>
          </a:p>
        </p:txBody>
      </p:sp>
    </p:spTree>
    <p:extLst>
      <p:ext uri="{BB962C8B-B14F-4D97-AF65-F5344CB8AC3E}">
        <p14:creationId xmlns:p14="http://schemas.microsoft.com/office/powerpoint/2010/main" val="1715865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0E0D4515-90A9-4570-A607-A796CC0C59BE}" type="slidenum">
              <a:rPr lang="ko-KR" altLang="en-US" smtClean="0"/>
              <a:t>18</a:t>
            </a:fld>
            <a:endParaRPr lang="ko-KR" altLang="en-US"/>
          </a:p>
        </p:txBody>
      </p:sp>
    </p:spTree>
    <p:extLst>
      <p:ext uri="{BB962C8B-B14F-4D97-AF65-F5344CB8AC3E}">
        <p14:creationId xmlns:p14="http://schemas.microsoft.com/office/powerpoint/2010/main" val="3887210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0E0D4515-90A9-4570-A607-A796CC0C59BE}" type="slidenum">
              <a:rPr lang="ko-KR" altLang="en-US" smtClean="0"/>
              <a:t>19</a:t>
            </a:fld>
            <a:endParaRPr lang="ko-KR" altLang="en-US"/>
          </a:p>
        </p:txBody>
      </p:sp>
    </p:spTree>
    <p:extLst>
      <p:ext uri="{BB962C8B-B14F-4D97-AF65-F5344CB8AC3E}">
        <p14:creationId xmlns:p14="http://schemas.microsoft.com/office/powerpoint/2010/main" val="4037026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0E0D4515-90A9-4570-A607-A796CC0C59BE}" type="slidenum">
              <a:rPr lang="ko-KR" altLang="en-US" smtClean="0"/>
              <a:t>20</a:t>
            </a:fld>
            <a:endParaRPr lang="ko-KR" altLang="en-US"/>
          </a:p>
        </p:txBody>
      </p:sp>
    </p:spTree>
    <p:extLst>
      <p:ext uri="{BB962C8B-B14F-4D97-AF65-F5344CB8AC3E}">
        <p14:creationId xmlns:p14="http://schemas.microsoft.com/office/powerpoint/2010/main" val="1392622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k</a:t>
            </a:r>
            <a:r>
              <a:rPr lang="ko-KR" altLang="en-US" dirty="0"/>
              <a:t>개의 클러스터로 데이터를 클러스터링하고 </a:t>
            </a:r>
            <a:r>
              <a:rPr lang="en-US" altLang="ko-KR" dirty="0"/>
              <a:t>k</a:t>
            </a:r>
            <a:r>
              <a:rPr lang="ko-KR" altLang="en-US" dirty="0"/>
              <a:t>의 다양한 선택에 대해 </a:t>
            </a:r>
            <a:r>
              <a:rPr lang="en-US" altLang="ko-KR" dirty="0"/>
              <a:t>WSS</a:t>
            </a:r>
            <a:r>
              <a:rPr lang="ko-KR" altLang="en-US" dirty="0"/>
              <a:t>를 계산합니다</a:t>
            </a:r>
            <a:r>
              <a:rPr lang="en-US" altLang="ko-KR" dirty="0"/>
              <a:t>.</a:t>
            </a:r>
          </a:p>
          <a:p>
            <a:endParaRPr lang="en-US" altLang="ko-KR" dirty="0"/>
          </a:p>
          <a:p>
            <a:r>
              <a:rPr lang="en-US" altLang="ko-KR" dirty="0"/>
              <a:t>Homologous distribution</a:t>
            </a:r>
            <a:r>
              <a:rPr lang="ko-KR" altLang="en-US" dirty="0"/>
              <a:t>에서 </a:t>
            </a:r>
            <a:r>
              <a:rPr lang="en-US" altLang="ko-KR" dirty="0"/>
              <a:t>Monte Carlo sampling</a:t>
            </a:r>
            <a:r>
              <a:rPr lang="ko-KR" altLang="en-US" dirty="0"/>
              <a:t>을 사용하여 </a:t>
            </a:r>
            <a:r>
              <a:rPr lang="en-US" altLang="ko-KR" dirty="0"/>
              <a:t>B plausible reference dataset</a:t>
            </a:r>
            <a:r>
              <a:rPr lang="ko-KR" altLang="en-US" dirty="0"/>
              <a:t>를 생성하고 이러한 새로운 </a:t>
            </a:r>
            <a:r>
              <a:rPr lang="en-US" altLang="ko-KR" dirty="0"/>
              <a:t>simulation data</a:t>
            </a:r>
            <a:r>
              <a:rPr lang="ko-KR" altLang="en-US" dirty="0"/>
              <a:t>에 대해 </a:t>
            </a:r>
            <a:r>
              <a:rPr lang="en-US" altLang="ko-KR" dirty="0"/>
              <a:t>step 1</a:t>
            </a:r>
            <a:r>
              <a:rPr lang="ko-KR" altLang="en-US" dirty="0"/>
              <a:t>를 다시 실행합니다</a:t>
            </a:r>
            <a:r>
              <a:rPr lang="en-US" altLang="ko-KR" dirty="0"/>
              <a:t>. </a:t>
            </a:r>
            <a:r>
              <a:rPr lang="ko-KR" altLang="en-US" dirty="0"/>
              <a:t>결과적으로 </a:t>
            </a:r>
            <a:r>
              <a:rPr lang="en-US" altLang="ko-KR" dirty="0"/>
              <a:t>b=1,...,B</a:t>
            </a:r>
            <a:r>
              <a:rPr lang="ko-KR" altLang="en-US" dirty="0"/>
              <a:t>인 경우 </a:t>
            </a:r>
            <a:r>
              <a:rPr lang="en-US" altLang="ko-KR" dirty="0"/>
              <a:t>simulate</a:t>
            </a:r>
            <a:r>
              <a:rPr lang="ko-KR" altLang="en-US" dirty="0"/>
              <a:t>된 데이터 </a:t>
            </a:r>
            <a:r>
              <a:rPr lang="en-US" altLang="ko-KR" dirty="0"/>
              <a:t>B</a:t>
            </a:r>
            <a:r>
              <a:rPr lang="ko-KR" altLang="en-US" dirty="0"/>
              <a:t>에 대한 </a:t>
            </a:r>
            <a:r>
              <a:rPr lang="en-US" altLang="ko-KR" dirty="0" err="1"/>
              <a:t>Wkb</a:t>
            </a:r>
            <a:r>
              <a:rPr lang="ko-KR" altLang="en-US" dirty="0"/>
              <a:t>의 새로운 </a:t>
            </a:r>
            <a:r>
              <a:rPr lang="ko-KR" altLang="en-US" dirty="0" err="1"/>
              <a:t>제곱합</a:t>
            </a:r>
            <a:r>
              <a:rPr lang="ko-KR" altLang="en-US" dirty="0"/>
              <a:t> 이내가 됩니다</a:t>
            </a:r>
            <a:r>
              <a:rPr lang="en-US" altLang="ko-KR" dirty="0"/>
              <a:t>.</a:t>
            </a:r>
            <a:endParaRPr lang="ko-KR" altLang="en-US" dirty="0"/>
          </a:p>
        </p:txBody>
      </p:sp>
      <p:sp>
        <p:nvSpPr>
          <p:cNvPr id="4" name="슬라이드 번호 개체 틀 3"/>
          <p:cNvSpPr>
            <a:spLocks noGrp="1"/>
          </p:cNvSpPr>
          <p:nvPr>
            <p:ph type="sldNum" sz="quarter" idx="5"/>
          </p:nvPr>
        </p:nvSpPr>
        <p:spPr/>
        <p:txBody>
          <a:bodyPr/>
          <a:lstStyle/>
          <a:p>
            <a:fld id="{0E0D4515-90A9-4570-A607-A796CC0C59BE}" type="slidenum">
              <a:rPr lang="ko-KR" altLang="en-US" smtClean="0"/>
              <a:t>23</a:t>
            </a:fld>
            <a:endParaRPr lang="ko-KR" altLang="en-US"/>
          </a:p>
        </p:txBody>
      </p:sp>
    </p:spTree>
    <p:extLst>
      <p:ext uri="{BB962C8B-B14F-4D97-AF65-F5344CB8AC3E}">
        <p14:creationId xmlns:p14="http://schemas.microsoft.com/office/powerpoint/2010/main" val="2967805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0E0D4515-90A9-4570-A607-A796CC0C59BE}" type="slidenum">
              <a:rPr lang="ko-KR" altLang="en-US" smtClean="0"/>
              <a:t>25</a:t>
            </a:fld>
            <a:endParaRPr lang="ko-KR" altLang="en-US"/>
          </a:p>
        </p:txBody>
      </p:sp>
    </p:spTree>
    <p:extLst>
      <p:ext uri="{BB962C8B-B14F-4D97-AF65-F5344CB8AC3E}">
        <p14:creationId xmlns:p14="http://schemas.microsoft.com/office/powerpoint/2010/main" val="2816817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endParaRPr lang="en-US" altLang="ko-KR" b="0" i="0" dirty="0">
              <a:solidFill>
                <a:srgbClr val="5A6570"/>
              </a:solidFill>
              <a:effectLst/>
              <a:latin typeface="system-ui"/>
            </a:endParaRPr>
          </a:p>
        </p:txBody>
      </p:sp>
      <p:sp>
        <p:nvSpPr>
          <p:cNvPr id="4" name="슬라이드 번호 개체 틀 3"/>
          <p:cNvSpPr>
            <a:spLocks noGrp="1"/>
          </p:cNvSpPr>
          <p:nvPr>
            <p:ph type="sldNum" sz="quarter" idx="5"/>
          </p:nvPr>
        </p:nvSpPr>
        <p:spPr/>
        <p:txBody>
          <a:bodyPr/>
          <a:lstStyle/>
          <a:p>
            <a:fld id="{0E0D4515-90A9-4570-A607-A796CC0C59BE}" type="slidenum">
              <a:rPr lang="ko-KR" altLang="en-US" smtClean="0"/>
              <a:t>7</a:t>
            </a:fld>
            <a:endParaRPr lang="ko-KR" altLang="en-US"/>
          </a:p>
        </p:txBody>
      </p:sp>
    </p:spTree>
    <p:extLst>
      <p:ext uri="{BB962C8B-B14F-4D97-AF65-F5344CB8AC3E}">
        <p14:creationId xmlns:p14="http://schemas.microsoft.com/office/powerpoint/2010/main" val="670414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0" i="0" dirty="0">
                <a:solidFill>
                  <a:srgbClr val="252525"/>
                </a:solidFill>
                <a:effectLst/>
                <a:latin typeface="Roboto" panose="02000000000000000000" pitchFamily="2" charset="0"/>
              </a:rPr>
              <a:t>Strong form: </a:t>
            </a:r>
            <a:r>
              <a:rPr lang="ko-KR" altLang="en-US" b="0" i="0" dirty="0">
                <a:solidFill>
                  <a:srgbClr val="252525"/>
                </a:solidFill>
                <a:effectLst/>
                <a:latin typeface="Roboto" panose="02000000000000000000" pitchFamily="2" charset="0"/>
              </a:rPr>
              <a:t>시작점이 다르게 하고</a:t>
            </a:r>
            <a:r>
              <a:rPr lang="en-US" altLang="ko-KR" b="0" i="0" dirty="0">
                <a:solidFill>
                  <a:srgbClr val="252525"/>
                </a:solidFill>
                <a:effectLst/>
                <a:latin typeface="Roboto" panose="02000000000000000000" pitchFamily="2" charset="0"/>
              </a:rPr>
              <a:t>, </a:t>
            </a:r>
            <a:r>
              <a:rPr lang="ko-KR" altLang="en-US" b="0" i="0" dirty="0">
                <a:solidFill>
                  <a:srgbClr val="252525"/>
                </a:solidFill>
                <a:effectLst/>
                <a:latin typeface="Roboto" panose="02000000000000000000" pitchFamily="2" charset="0"/>
              </a:rPr>
              <a:t>동일한 </a:t>
            </a:r>
            <a:r>
              <a:rPr lang="en-US" altLang="ko-KR" b="0" i="0" dirty="0">
                <a:solidFill>
                  <a:srgbClr val="252525"/>
                </a:solidFill>
                <a:effectLst/>
                <a:latin typeface="Roboto" panose="02000000000000000000" pitchFamily="2" charset="0"/>
              </a:rPr>
              <a:t>data</a:t>
            </a:r>
            <a:r>
              <a:rPr lang="ko-KR" altLang="en-US" b="0" i="0" dirty="0">
                <a:solidFill>
                  <a:srgbClr val="252525"/>
                </a:solidFill>
                <a:effectLst/>
                <a:latin typeface="Roboto" panose="02000000000000000000" pitchFamily="2" charset="0"/>
              </a:rPr>
              <a:t>에 대해 </a:t>
            </a:r>
            <a:r>
              <a:rPr lang="en-US" altLang="ko-KR" b="0" i="0" dirty="0">
                <a:solidFill>
                  <a:srgbClr val="252525"/>
                </a:solidFill>
                <a:effectLst/>
                <a:latin typeface="Roboto" panose="02000000000000000000" pitchFamily="2" charset="0"/>
              </a:rPr>
              <a:t>clustering</a:t>
            </a:r>
            <a:r>
              <a:rPr lang="ko-KR" altLang="en-US" b="0" i="0" dirty="0">
                <a:solidFill>
                  <a:srgbClr val="252525"/>
                </a:solidFill>
                <a:effectLst/>
                <a:latin typeface="Roboto" panose="02000000000000000000" pitchFamily="2" charset="0"/>
              </a:rPr>
              <a:t> </a:t>
            </a:r>
            <a:r>
              <a:rPr lang="en-US" altLang="ko-KR" b="0" i="0" dirty="0">
                <a:solidFill>
                  <a:srgbClr val="252525"/>
                </a:solidFill>
                <a:effectLst/>
                <a:latin typeface="Roboto" panose="02000000000000000000" pitchFamily="2" charset="0"/>
              </a:rPr>
              <a:t>procedure</a:t>
            </a:r>
            <a:r>
              <a:rPr lang="ko-KR" altLang="en-US" b="0" i="0" dirty="0">
                <a:solidFill>
                  <a:srgbClr val="252525"/>
                </a:solidFill>
                <a:effectLst/>
                <a:latin typeface="Roboto" panose="02000000000000000000" pitchFamily="2" charset="0"/>
              </a:rPr>
              <a:t>를 여러 번 반복하는 것</a:t>
            </a:r>
            <a:r>
              <a:rPr lang="en-US" altLang="ko-KR" b="0" i="0" dirty="0">
                <a:solidFill>
                  <a:srgbClr val="252525"/>
                </a:solidFill>
                <a:effectLst/>
                <a:latin typeface="Roboto" panose="02000000000000000000" pitchFamily="2" charset="0"/>
              </a:rPr>
              <a:t>.</a:t>
            </a:r>
          </a:p>
          <a:p>
            <a:r>
              <a:rPr lang="en-US" altLang="ko-KR" b="0" i="0" dirty="0">
                <a:solidFill>
                  <a:srgbClr val="252525"/>
                </a:solidFill>
                <a:effectLst/>
                <a:latin typeface="Roboto" panose="02000000000000000000" pitchFamily="2" charset="0"/>
              </a:rPr>
              <a:t>Tight cluster: Dataset</a:t>
            </a:r>
            <a:r>
              <a:rPr lang="ko-KR" altLang="en-US" b="0" i="0" dirty="0">
                <a:solidFill>
                  <a:srgbClr val="252525"/>
                </a:solidFill>
                <a:effectLst/>
                <a:latin typeface="Roboto" panose="02000000000000000000" pitchFamily="2" charset="0"/>
              </a:rPr>
              <a:t>의 </a:t>
            </a:r>
            <a:r>
              <a:rPr lang="en-US" altLang="ko-KR" b="0" i="0" dirty="0">
                <a:solidFill>
                  <a:srgbClr val="252525"/>
                </a:solidFill>
                <a:effectLst/>
                <a:latin typeface="Roboto" panose="02000000000000000000" pitchFamily="2" charset="0"/>
              </a:rPr>
              <a:t>subsampling</a:t>
            </a:r>
            <a:r>
              <a:rPr lang="ko-KR" altLang="en-US" b="0" i="0" dirty="0">
                <a:solidFill>
                  <a:srgbClr val="252525"/>
                </a:solidFill>
                <a:effectLst/>
                <a:latin typeface="Roboto" panose="02000000000000000000" pitchFamily="2" charset="0"/>
              </a:rPr>
              <a:t>을 반복하고 </a:t>
            </a:r>
            <a:r>
              <a:rPr lang="en-US" altLang="ko-KR" b="0" i="0" dirty="0">
                <a:solidFill>
                  <a:srgbClr val="252525"/>
                </a:solidFill>
                <a:effectLst/>
                <a:latin typeface="Roboto" panose="02000000000000000000" pitchFamily="2" charset="0"/>
              </a:rPr>
              <a:t>clustering</a:t>
            </a:r>
            <a:r>
              <a:rPr lang="ko-KR" altLang="en-US" b="0" i="0" dirty="0">
                <a:solidFill>
                  <a:srgbClr val="252525"/>
                </a:solidFill>
                <a:effectLst/>
                <a:latin typeface="Roboto" panose="02000000000000000000" pitchFamily="2" charset="0"/>
              </a:rPr>
              <a:t> 방법을 적용하면 </a:t>
            </a:r>
            <a:r>
              <a:rPr lang="en-US" altLang="ko-KR" b="0" i="0" dirty="0">
                <a:solidFill>
                  <a:srgbClr val="252525"/>
                </a:solidFill>
                <a:effectLst/>
                <a:latin typeface="Roboto" panose="02000000000000000000" pitchFamily="2" charset="0"/>
              </a:rPr>
              <a:t>"</a:t>
            </a:r>
            <a:r>
              <a:rPr lang="ko-KR" altLang="en-US" b="0" i="0" dirty="0">
                <a:solidFill>
                  <a:srgbClr val="252525"/>
                </a:solidFill>
                <a:effectLst/>
                <a:latin typeface="Roboto" panose="02000000000000000000" pitchFamily="2" charset="0"/>
              </a:rPr>
              <a:t>거의 항상</a:t>
            </a:r>
            <a:r>
              <a:rPr lang="en-US" altLang="ko-KR" b="0" i="0" dirty="0">
                <a:solidFill>
                  <a:srgbClr val="252525"/>
                </a:solidFill>
                <a:effectLst/>
                <a:latin typeface="Roboto" panose="02000000000000000000" pitchFamily="2" charset="0"/>
              </a:rPr>
              <a:t>" </a:t>
            </a:r>
            <a:r>
              <a:rPr lang="ko-KR" altLang="en-US" b="0" i="0" dirty="0">
                <a:solidFill>
                  <a:srgbClr val="252525"/>
                </a:solidFill>
                <a:effectLst/>
                <a:latin typeface="Roboto" panose="02000000000000000000" pitchFamily="2" charset="0"/>
              </a:rPr>
              <a:t>함께 그룹화된 관찰 그룹이 생성</a:t>
            </a:r>
            <a:endParaRPr lang="ko-KR" altLang="en-US" dirty="0"/>
          </a:p>
        </p:txBody>
      </p:sp>
      <p:sp>
        <p:nvSpPr>
          <p:cNvPr id="4" name="슬라이드 번호 개체 틀 3"/>
          <p:cNvSpPr>
            <a:spLocks noGrp="1"/>
          </p:cNvSpPr>
          <p:nvPr>
            <p:ph type="sldNum" sz="quarter" idx="5"/>
          </p:nvPr>
        </p:nvSpPr>
        <p:spPr/>
        <p:txBody>
          <a:bodyPr/>
          <a:lstStyle/>
          <a:p>
            <a:fld id="{0E0D4515-90A9-4570-A607-A796CC0C59BE}" type="slidenum">
              <a:rPr lang="ko-KR" altLang="en-US" smtClean="0"/>
              <a:t>10</a:t>
            </a:fld>
            <a:endParaRPr lang="ko-KR" altLang="en-US"/>
          </a:p>
        </p:txBody>
      </p:sp>
    </p:spTree>
    <p:extLst>
      <p:ext uri="{BB962C8B-B14F-4D97-AF65-F5344CB8AC3E}">
        <p14:creationId xmlns:p14="http://schemas.microsoft.com/office/powerpoint/2010/main" val="1180265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2</a:t>
            </a:r>
            <a:r>
              <a:rPr lang="ko-KR" altLang="en-US" dirty="0"/>
              <a:t>차원 </a:t>
            </a:r>
            <a:r>
              <a:rPr lang="en-US" altLang="ko-KR" dirty="0"/>
              <a:t>plotting</a:t>
            </a:r>
            <a:r>
              <a:rPr lang="ko-KR" altLang="en-US" dirty="0"/>
              <a:t>하면 </a:t>
            </a:r>
            <a:r>
              <a:rPr lang="en-US" altLang="ko-KR" dirty="0"/>
              <a:t>cell</a:t>
            </a:r>
            <a:r>
              <a:rPr lang="ko-KR" altLang="en-US" dirty="0"/>
              <a:t>을 </a:t>
            </a:r>
            <a:r>
              <a:rPr lang="en-US" altLang="ko-KR" dirty="0"/>
              <a:t>subpopulation</a:t>
            </a:r>
            <a:r>
              <a:rPr lang="ko-KR" altLang="en-US" dirty="0"/>
              <a:t>으로 </a:t>
            </a:r>
            <a:r>
              <a:rPr lang="en-US" altLang="ko-KR" dirty="0"/>
              <a:t>group</a:t>
            </a:r>
            <a:r>
              <a:rPr lang="ko-KR" altLang="en-US" dirty="0"/>
              <a:t>화할 수 있음을 볼 수 있음</a:t>
            </a:r>
            <a:r>
              <a:rPr lang="en-US" altLang="ko-KR" dirty="0"/>
              <a:t>. </a:t>
            </a:r>
            <a:r>
              <a:rPr lang="ko-KR" altLang="en-US" dirty="0"/>
              <a:t>때로는 </a:t>
            </a:r>
            <a:r>
              <a:rPr lang="en-US" altLang="ko-KR" dirty="0"/>
              <a:t>marker </a:t>
            </a:r>
            <a:r>
              <a:rPr lang="ko-KR" altLang="en-US" dirty="0"/>
              <a:t>중 하나만 사용하여 자체적인 </a:t>
            </a:r>
            <a:r>
              <a:rPr lang="en-US" altLang="ko-KR" dirty="0"/>
              <a:t>population</a:t>
            </a:r>
            <a:r>
              <a:rPr lang="ko-KR" altLang="en-US" dirty="0"/>
              <a:t>를 정의가 가능</a:t>
            </a:r>
            <a:r>
              <a:rPr lang="en-US" altLang="ko-KR" dirty="0"/>
              <a:t>.</a:t>
            </a:r>
            <a:endParaRPr lang="ko-KR" altLang="en-US" dirty="0"/>
          </a:p>
        </p:txBody>
      </p:sp>
      <p:sp>
        <p:nvSpPr>
          <p:cNvPr id="4" name="슬라이드 번호 개체 틀 3"/>
          <p:cNvSpPr>
            <a:spLocks noGrp="1"/>
          </p:cNvSpPr>
          <p:nvPr>
            <p:ph type="sldNum" sz="quarter" idx="5"/>
          </p:nvPr>
        </p:nvSpPr>
        <p:spPr/>
        <p:txBody>
          <a:bodyPr/>
          <a:lstStyle/>
          <a:p>
            <a:fld id="{0E0D4515-90A9-4570-A607-A796CC0C59BE}" type="slidenum">
              <a:rPr lang="ko-KR" altLang="en-US" smtClean="0"/>
              <a:t>11</a:t>
            </a:fld>
            <a:endParaRPr lang="ko-KR" altLang="en-US"/>
          </a:p>
        </p:txBody>
      </p:sp>
    </p:spTree>
    <p:extLst>
      <p:ext uri="{BB962C8B-B14F-4D97-AF65-F5344CB8AC3E}">
        <p14:creationId xmlns:p14="http://schemas.microsoft.com/office/powerpoint/2010/main" val="3304610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0E0D4515-90A9-4570-A607-A796CC0C59BE}" type="slidenum">
              <a:rPr lang="ko-KR" altLang="en-US" smtClean="0"/>
              <a:t>12</a:t>
            </a:fld>
            <a:endParaRPr lang="ko-KR" altLang="en-US"/>
          </a:p>
        </p:txBody>
      </p:sp>
    </p:spTree>
    <p:extLst>
      <p:ext uri="{BB962C8B-B14F-4D97-AF65-F5344CB8AC3E}">
        <p14:creationId xmlns:p14="http://schemas.microsoft.com/office/powerpoint/2010/main" val="2094402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err="1"/>
              <a:t>arcsinhTransform</a:t>
            </a:r>
            <a:r>
              <a:rPr lang="ko-KR" altLang="en-US" dirty="0"/>
              <a:t>의 </a:t>
            </a:r>
            <a:r>
              <a:rPr lang="en-US" altLang="ko-KR" dirty="0" err="1"/>
              <a:t>a,b</a:t>
            </a:r>
            <a:r>
              <a:rPr lang="ko-KR" altLang="en-US" dirty="0"/>
              <a:t>는 </a:t>
            </a:r>
            <a:r>
              <a:rPr lang="en-US" altLang="ko-KR" dirty="0"/>
              <a:t>hyperparameter</a:t>
            </a:r>
            <a:r>
              <a:rPr lang="ko-KR" altLang="en-US" dirty="0"/>
              <a:t>로 </a:t>
            </a:r>
            <a:r>
              <a:rPr lang="en-US" altLang="ko-KR" dirty="0"/>
              <a:t>a</a:t>
            </a:r>
            <a:r>
              <a:rPr lang="ko-KR" altLang="en-US" dirty="0"/>
              <a:t>는 </a:t>
            </a:r>
            <a:r>
              <a:rPr lang="en-US" altLang="ko-KR" dirty="0"/>
              <a:t>log</a:t>
            </a:r>
            <a:r>
              <a:rPr lang="ko-KR" altLang="en-US" dirty="0"/>
              <a:t>의 밑 수 </a:t>
            </a:r>
            <a:r>
              <a:rPr lang="en-US" altLang="ko-KR" dirty="0"/>
              <a:t>b</a:t>
            </a:r>
            <a:r>
              <a:rPr lang="ko-KR" altLang="en-US" dirty="0"/>
              <a:t>는 배율</a:t>
            </a:r>
          </a:p>
        </p:txBody>
      </p:sp>
      <p:sp>
        <p:nvSpPr>
          <p:cNvPr id="4" name="슬라이드 번호 개체 틀 3"/>
          <p:cNvSpPr>
            <a:spLocks noGrp="1"/>
          </p:cNvSpPr>
          <p:nvPr>
            <p:ph type="sldNum" sz="quarter" idx="5"/>
          </p:nvPr>
        </p:nvSpPr>
        <p:spPr/>
        <p:txBody>
          <a:bodyPr/>
          <a:lstStyle/>
          <a:p>
            <a:fld id="{0E0D4515-90A9-4570-A607-A796CC0C59BE}" type="slidenum">
              <a:rPr lang="ko-KR" altLang="en-US" smtClean="0"/>
              <a:t>13</a:t>
            </a:fld>
            <a:endParaRPr lang="ko-KR" altLang="en-US"/>
          </a:p>
        </p:txBody>
      </p:sp>
    </p:spTree>
    <p:extLst>
      <p:ext uri="{BB962C8B-B14F-4D97-AF65-F5344CB8AC3E}">
        <p14:creationId xmlns:p14="http://schemas.microsoft.com/office/powerpoint/2010/main" val="3051714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0E0D4515-90A9-4570-A607-A796CC0C59BE}" type="slidenum">
              <a:rPr lang="ko-KR" altLang="en-US" smtClean="0"/>
              <a:t>14</a:t>
            </a:fld>
            <a:endParaRPr lang="ko-KR" altLang="en-US"/>
          </a:p>
        </p:txBody>
      </p:sp>
    </p:spTree>
    <p:extLst>
      <p:ext uri="{BB962C8B-B14F-4D97-AF65-F5344CB8AC3E}">
        <p14:creationId xmlns:p14="http://schemas.microsoft.com/office/powerpoint/2010/main" val="4127812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0E0D4515-90A9-4570-A607-A796CC0C59BE}" type="slidenum">
              <a:rPr lang="ko-KR" altLang="en-US" smtClean="0"/>
              <a:t>15</a:t>
            </a:fld>
            <a:endParaRPr lang="ko-KR" altLang="en-US"/>
          </a:p>
        </p:txBody>
      </p:sp>
    </p:spTree>
    <p:extLst>
      <p:ext uri="{BB962C8B-B14F-4D97-AF65-F5344CB8AC3E}">
        <p14:creationId xmlns:p14="http://schemas.microsoft.com/office/powerpoint/2010/main" val="1074528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0E0D4515-90A9-4570-A607-A796CC0C59BE}" type="slidenum">
              <a:rPr lang="ko-KR" altLang="en-US" smtClean="0"/>
              <a:t>16</a:t>
            </a:fld>
            <a:endParaRPr lang="ko-KR" altLang="en-US"/>
          </a:p>
        </p:txBody>
      </p:sp>
    </p:spTree>
    <p:extLst>
      <p:ext uri="{BB962C8B-B14F-4D97-AF65-F5344CB8AC3E}">
        <p14:creationId xmlns:p14="http://schemas.microsoft.com/office/powerpoint/2010/main" val="788385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A665AEE-A626-4C0C-80A8-C80FF817F115}"/>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a:extLst>
              <a:ext uri="{FF2B5EF4-FFF2-40B4-BE49-F238E27FC236}">
                <a16:creationId xmlns:a16="http://schemas.microsoft.com/office/drawing/2014/main" id="{38744E3E-C083-4A10-AE2D-80B7F3AFAA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id="{61BFFCDB-CD85-43BC-A7E9-B5ABE31381AC}"/>
              </a:ext>
            </a:extLst>
          </p:cNvPr>
          <p:cNvSpPr>
            <a:spLocks noGrp="1"/>
          </p:cNvSpPr>
          <p:nvPr>
            <p:ph type="dt" sz="half" idx="10"/>
          </p:nvPr>
        </p:nvSpPr>
        <p:spPr/>
        <p:txBody>
          <a:bodyPr/>
          <a:lstStyle/>
          <a:p>
            <a:fld id="{DAA19EA6-71F6-43DE-90F5-DCE3ABBAEA28}" type="datetime1">
              <a:rPr lang="ko-KR" altLang="en-US" smtClean="0"/>
              <a:t>2023-07-25</a:t>
            </a:fld>
            <a:endParaRPr lang="ko-KR" altLang="en-US"/>
          </a:p>
        </p:txBody>
      </p:sp>
      <p:sp>
        <p:nvSpPr>
          <p:cNvPr id="5" name="바닥글 개체 틀 4">
            <a:extLst>
              <a:ext uri="{FF2B5EF4-FFF2-40B4-BE49-F238E27FC236}">
                <a16:creationId xmlns:a16="http://schemas.microsoft.com/office/drawing/2014/main" id="{CE9C9F15-DCA8-4FD0-8DF7-834AF7C0622C}"/>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7F740C42-FDEB-41DD-8FB3-5D499590970F}"/>
              </a:ext>
            </a:extLst>
          </p:cNvPr>
          <p:cNvSpPr>
            <a:spLocks noGrp="1"/>
          </p:cNvSpPr>
          <p:nvPr>
            <p:ph type="sldNum" sz="quarter" idx="12"/>
          </p:nvPr>
        </p:nvSpPr>
        <p:spPr/>
        <p:txBody>
          <a:bodyPr/>
          <a:lstStyle/>
          <a:p>
            <a:fld id="{5CBFC010-6465-4206-96A0-4CE01429666A}" type="slidenum">
              <a:rPr lang="ko-KR" altLang="en-US" smtClean="0"/>
              <a:t>‹#›</a:t>
            </a:fld>
            <a:endParaRPr lang="ko-KR" altLang="en-US"/>
          </a:p>
        </p:txBody>
      </p:sp>
    </p:spTree>
    <p:extLst>
      <p:ext uri="{BB962C8B-B14F-4D97-AF65-F5344CB8AC3E}">
        <p14:creationId xmlns:p14="http://schemas.microsoft.com/office/powerpoint/2010/main" val="3397888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722B9BB-BC57-479C-86DA-325601C6FCEE}"/>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4E2EC3A0-0D74-4959-B851-67A9C26EFC7F}"/>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A24107DF-F90B-448F-8FAE-D4B9EDAA61C9}"/>
              </a:ext>
            </a:extLst>
          </p:cNvPr>
          <p:cNvSpPr>
            <a:spLocks noGrp="1"/>
          </p:cNvSpPr>
          <p:nvPr>
            <p:ph type="dt" sz="half" idx="10"/>
          </p:nvPr>
        </p:nvSpPr>
        <p:spPr/>
        <p:txBody>
          <a:bodyPr/>
          <a:lstStyle/>
          <a:p>
            <a:fld id="{FE5FBB57-A9AC-496D-9648-3A17FE36BE49}" type="datetime1">
              <a:rPr lang="ko-KR" altLang="en-US" smtClean="0"/>
              <a:t>2023-07-25</a:t>
            </a:fld>
            <a:endParaRPr lang="ko-KR" altLang="en-US"/>
          </a:p>
        </p:txBody>
      </p:sp>
      <p:sp>
        <p:nvSpPr>
          <p:cNvPr id="5" name="바닥글 개체 틀 4">
            <a:extLst>
              <a:ext uri="{FF2B5EF4-FFF2-40B4-BE49-F238E27FC236}">
                <a16:creationId xmlns:a16="http://schemas.microsoft.com/office/drawing/2014/main" id="{3A195741-DDC3-4EEE-A0AB-590EA77C14AD}"/>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082349D2-2210-4B64-85B2-CE8FC2576AA6}"/>
              </a:ext>
            </a:extLst>
          </p:cNvPr>
          <p:cNvSpPr>
            <a:spLocks noGrp="1"/>
          </p:cNvSpPr>
          <p:nvPr>
            <p:ph type="sldNum" sz="quarter" idx="12"/>
          </p:nvPr>
        </p:nvSpPr>
        <p:spPr/>
        <p:txBody>
          <a:bodyPr/>
          <a:lstStyle/>
          <a:p>
            <a:fld id="{5CBFC010-6465-4206-96A0-4CE01429666A}" type="slidenum">
              <a:rPr lang="ko-KR" altLang="en-US" smtClean="0"/>
              <a:t>‹#›</a:t>
            </a:fld>
            <a:endParaRPr lang="ko-KR" altLang="en-US"/>
          </a:p>
        </p:txBody>
      </p:sp>
    </p:spTree>
    <p:extLst>
      <p:ext uri="{BB962C8B-B14F-4D97-AF65-F5344CB8AC3E}">
        <p14:creationId xmlns:p14="http://schemas.microsoft.com/office/powerpoint/2010/main" val="3418581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77167272-7D3F-49A2-B36B-FEFBB45A5373}"/>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B3E70418-8C9F-48D1-9DFF-7D2963B45C54}"/>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A17DE833-A89C-43D9-B833-57B7A2701D94}"/>
              </a:ext>
            </a:extLst>
          </p:cNvPr>
          <p:cNvSpPr>
            <a:spLocks noGrp="1"/>
          </p:cNvSpPr>
          <p:nvPr>
            <p:ph type="dt" sz="half" idx="10"/>
          </p:nvPr>
        </p:nvSpPr>
        <p:spPr/>
        <p:txBody>
          <a:bodyPr/>
          <a:lstStyle/>
          <a:p>
            <a:fld id="{740AEDDF-0009-4FEC-B1FD-13FC1E837198}" type="datetime1">
              <a:rPr lang="ko-KR" altLang="en-US" smtClean="0"/>
              <a:t>2023-07-25</a:t>
            </a:fld>
            <a:endParaRPr lang="ko-KR" altLang="en-US"/>
          </a:p>
        </p:txBody>
      </p:sp>
      <p:sp>
        <p:nvSpPr>
          <p:cNvPr id="5" name="바닥글 개체 틀 4">
            <a:extLst>
              <a:ext uri="{FF2B5EF4-FFF2-40B4-BE49-F238E27FC236}">
                <a16:creationId xmlns:a16="http://schemas.microsoft.com/office/drawing/2014/main" id="{68F33BD6-D60A-4753-B9AB-FC41D2A757D9}"/>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11AACC95-BF0F-45A8-B71D-76C8D4B0FB78}"/>
              </a:ext>
            </a:extLst>
          </p:cNvPr>
          <p:cNvSpPr>
            <a:spLocks noGrp="1"/>
          </p:cNvSpPr>
          <p:nvPr>
            <p:ph type="sldNum" sz="quarter" idx="12"/>
          </p:nvPr>
        </p:nvSpPr>
        <p:spPr/>
        <p:txBody>
          <a:bodyPr/>
          <a:lstStyle/>
          <a:p>
            <a:fld id="{5CBFC010-6465-4206-96A0-4CE01429666A}" type="slidenum">
              <a:rPr lang="ko-KR" altLang="en-US" smtClean="0"/>
              <a:t>‹#›</a:t>
            </a:fld>
            <a:endParaRPr lang="ko-KR" altLang="en-US"/>
          </a:p>
        </p:txBody>
      </p:sp>
    </p:spTree>
    <p:extLst>
      <p:ext uri="{BB962C8B-B14F-4D97-AF65-F5344CB8AC3E}">
        <p14:creationId xmlns:p14="http://schemas.microsoft.com/office/powerpoint/2010/main" val="117938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DC22051-D716-441D-9429-51A0D369FD26}"/>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9AEBFD20-241C-4221-A17D-3D169EA274C7}"/>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80657D24-6025-4CD9-AD56-A3E978F453AA}"/>
              </a:ext>
            </a:extLst>
          </p:cNvPr>
          <p:cNvSpPr>
            <a:spLocks noGrp="1"/>
          </p:cNvSpPr>
          <p:nvPr>
            <p:ph type="dt" sz="half" idx="10"/>
          </p:nvPr>
        </p:nvSpPr>
        <p:spPr/>
        <p:txBody>
          <a:bodyPr/>
          <a:lstStyle/>
          <a:p>
            <a:fld id="{A90DCDB3-C712-464A-BCCC-D6A5F2E48AD7}" type="datetime1">
              <a:rPr lang="ko-KR" altLang="en-US" smtClean="0"/>
              <a:t>2023-07-25</a:t>
            </a:fld>
            <a:endParaRPr lang="ko-KR" altLang="en-US"/>
          </a:p>
        </p:txBody>
      </p:sp>
      <p:sp>
        <p:nvSpPr>
          <p:cNvPr id="5" name="바닥글 개체 틀 4">
            <a:extLst>
              <a:ext uri="{FF2B5EF4-FFF2-40B4-BE49-F238E27FC236}">
                <a16:creationId xmlns:a16="http://schemas.microsoft.com/office/drawing/2014/main" id="{4D20DF46-9ABC-4C09-A906-E5EC48A97954}"/>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896700BD-6F2E-4C69-883A-2DB9C6119E72}"/>
              </a:ext>
            </a:extLst>
          </p:cNvPr>
          <p:cNvSpPr>
            <a:spLocks noGrp="1"/>
          </p:cNvSpPr>
          <p:nvPr>
            <p:ph type="sldNum" sz="quarter" idx="12"/>
          </p:nvPr>
        </p:nvSpPr>
        <p:spPr>
          <a:xfrm>
            <a:off x="10916044" y="6486262"/>
            <a:ext cx="1275956" cy="365125"/>
          </a:xfrm>
        </p:spPr>
        <p:txBody>
          <a:bodyPr/>
          <a:lstStyle/>
          <a:p>
            <a:fld id="{5CBFC010-6465-4206-96A0-4CE01429666A}" type="slidenum">
              <a:rPr lang="ko-KR" altLang="en-US" smtClean="0"/>
              <a:t>‹#›</a:t>
            </a:fld>
            <a:endParaRPr lang="ko-KR" altLang="en-US"/>
          </a:p>
        </p:txBody>
      </p:sp>
    </p:spTree>
    <p:extLst>
      <p:ext uri="{BB962C8B-B14F-4D97-AF65-F5344CB8AC3E}">
        <p14:creationId xmlns:p14="http://schemas.microsoft.com/office/powerpoint/2010/main" val="274992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1DCC431-788B-46DA-A619-E39BA579B3CC}"/>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a16="http://schemas.microsoft.com/office/drawing/2014/main" id="{0FC97C1F-22C0-4E70-86AA-B341185493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0F0819E4-CBD1-4BB8-93AA-0C83FBA0FEB8}"/>
              </a:ext>
            </a:extLst>
          </p:cNvPr>
          <p:cNvSpPr>
            <a:spLocks noGrp="1"/>
          </p:cNvSpPr>
          <p:nvPr>
            <p:ph type="dt" sz="half" idx="10"/>
          </p:nvPr>
        </p:nvSpPr>
        <p:spPr/>
        <p:txBody>
          <a:bodyPr/>
          <a:lstStyle/>
          <a:p>
            <a:fld id="{D69034EA-F5D6-496C-B0E6-30072C2D4EC7}" type="datetime1">
              <a:rPr lang="ko-KR" altLang="en-US" smtClean="0"/>
              <a:t>2023-07-25</a:t>
            </a:fld>
            <a:endParaRPr lang="ko-KR" altLang="en-US"/>
          </a:p>
        </p:txBody>
      </p:sp>
      <p:sp>
        <p:nvSpPr>
          <p:cNvPr id="5" name="바닥글 개체 틀 4">
            <a:extLst>
              <a:ext uri="{FF2B5EF4-FFF2-40B4-BE49-F238E27FC236}">
                <a16:creationId xmlns:a16="http://schemas.microsoft.com/office/drawing/2014/main" id="{B8F72F63-C875-4E7F-BF7B-763D5684FC1E}"/>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7710C870-277A-4DA3-8740-0D865A4906DC}"/>
              </a:ext>
            </a:extLst>
          </p:cNvPr>
          <p:cNvSpPr>
            <a:spLocks noGrp="1"/>
          </p:cNvSpPr>
          <p:nvPr>
            <p:ph type="sldNum" sz="quarter" idx="12"/>
          </p:nvPr>
        </p:nvSpPr>
        <p:spPr/>
        <p:txBody>
          <a:bodyPr/>
          <a:lstStyle/>
          <a:p>
            <a:fld id="{5CBFC010-6465-4206-96A0-4CE01429666A}" type="slidenum">
              <a:rPr lang="ko-KR" altLang="en-US" smtClean="0"/>
              <a:t>‹#›</a:t>
            </a:fld>
            <a:endParaRPr lang="ko-KR" altLang="en-US"/>
          </a:p>
        </p:txBody>
      </p:sp>
    </p:spTree>
    <p:extLst>
      <p:ext uri="{BB962C8B-B14F-4D97-AF65-F5344CB8AC3E}">
        <p14:creationId xmlns:p14="http://schemas.microsoft.com/office/powerpoint/2010/main" val="2934797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27468E4-62D1-4DB1-B5FF-6B5E1176C95D}"/>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51EDEBC8-E9FE-46F9-A01C-DD6872F7F616}"/>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id="{11E6DB46-B363-4D27-87DB-2DBB0ED3950F}"/>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id="{F95405CB-810D-4D1B-902C-5E8160A33D05}"/>
              </a:ext>
            </a:extLst>
          </p:cNvPr>
          <p:cNvSpPr>
            <a:spLocks noGrp="1"/>
          </p:cNvSpPr>
          <p:nvPr>
            <p:ph type="dt" sz="half" idx="10"/>
          </p:nvPr>
        </p:nvSpPr>
        <p:spPr/>
        <p:txBody>
          <a:bodyPr/>
          <a:lstStyle/>
          <a:p>
            <a:fld id="{C0FFC161-91E2-4CC0-BFB6-CD7FDECF82F1}" type="datetime1">
              <a:rPr lang="ko-KR" altLang="en-US" smtClean="0"/>
              <a:t>2023-07-25</a:t>
            </a:fld>
            <a:endParaRPr lang="ko-KR" altLang="en-US"/>
          </a:p>
        </p:txBody>
      </p:sp>
      <p:sp>
        <p:nvSpPr>
          <p:cNvPr id="6" name="바닥글 개체 틀 5">
            <a:extLst>
              <a:ext uri="{FF2B5EF4-FFF2-40B4-BE49-F238E27FC236}">
                <a16:creationId xmlns:a16="http://schemas.microsoft.com/office/drawing/2014/main" id="{6AB24D26-236C-4E42-9377-E77B536F1B14}"/>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A04B010D-01BC-4448-B729-E624A3A97F49}"/>
              </a:ext>
            </a:extLst>
          </p:cNvPr>
          <p:cNvSpPr>
            <a:spLocks noGrp="1"/>
          </p:cNvSpPr>
          <p:nvPr>
            <p:ph type="sldNum" sz="quarter" idx="12"/>
          </p:nvPr>
        </p:nvSpPr>
        <p:spPr/>
        <p:txBody>
          <a:bodyPr/>
          <a:lstStyle/>
          <a:p>
            <a:fld id="{5CBFC010-6465-4206-96A0-4CE01429666A}" type="slidenum">
              <a:rPr lang="ko-KR" altLang="en-US" smtClean="0"/>
              <a:t>‹#›</a:t>
            </a:fld>
            <a:endParaRPr lang="ko-KR" altLang="en-US"/>
          </a:p>
        </p:txBody>
      </p:sp>
    </p:spTree>
    <p:extLst>
      <p:ext uri="{BB962C8B-B14F-4D97-AF65-F5344CB8AC3E}">
        <p14:creationId xmlns:p14="http://schemas.microsoft.com/office/powerpoint/2010/main" val="329835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9AF3A69-37AE-43FD-AA71-22A72F98F86B}"/>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23749253-ADE8-481F-99B6-276936D335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7C1DC24E-672C-4D38-BE28-F9D582D47DD3}"/>
              </a:ext>
            </a:extLst>
          </p:cNvPr>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id="{91D8215A-5B46-45F2-8621-0C3D0F62ED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DCB98B1B-79B8-4753-92A2-B8781F008824}"/>
              </a:ext>
            </a:extLst>
          </p:cNvPr>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id="{6835CC4A-EDCE-421C-8B99-381861884CF5}"/>
              </a:ext>
            </a:extLst>
          </p:cNvPr>
          <p:cNvSpPr>
            <a:spLocks noGrp="1"/>
          </p:cNvSpPr>
          <p:nvPr>
            <p:ph type="dt" sz="half" idx="10"/>
          </p:nvPr>
        </p:nvSpPr>
        <p:spPr/>
        <p:txBody>
          <a:bodyPr/>
          <a:lstStyle/>
          <a:p>
            <a:fld id="{EDC63CF0-BFC3-4D3A-AD39-E39A10E0F5FD}" type="datetime1">
              <a:rPr lang="ko-KR" altLang="en-US" smtClean="0"/>
              <a:t>2023-07-25</a:t>
            </a:fld>
            <a:endParaRPr lang="ko-KR" altLang="en-US"/>
          </a:p>
        </p:txBody>
      </p:sp>
      <p:sp>
        <p:nvSpPr>
          <p:cNvPr id="8" name="바닥글 개체 틀 7">
            <a:extLst>
              <a:ext uri="{FF2B5EF4-FFF2-40B4-BE49-F238E27FC236}">
                <a16:creationId xmlns:a16="http://schemas.microsoft.com/office/drawing/2014/main" id="{ABE2E337-E89F-4207-BBC5-5F634E4AD397}"/>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id="{4E5D8916-F87D-462C-8E81-18EEEAD73E7D}"/>
              </a:ext>
            </a:extLst>
          </p:cNvPr>
          <p:cNvSpPr>
            <a:spLocks noGrp="1"/>
          </p:cNvSpPr>
          <p:nvPr>
            <p:ph type="sldNum" sz="quarter" idx="12"/>
          </p:nvPr>
        </p:nvSpPr>
        <p:spPr/>
        <p:txBody>
          <a:bodyPr/>
          <a:lstStyle/>
          <a:p>
            <a:fld id="{5CBFC010-6465-4206-96A0-4CE01429666A}" type="slidenum">
              <a:rPr lang="ko-KR" altLang="en-US" smtClean="0"/>
              <a:t>‹#›</a:t>
            </a:fld>
            <a:endParaRPr lang="ko-KR" altLang="en-US"/>
          </a:p>
        </p:txBody>
      </p:sp>
    </p:spTree>
    <p:extLst>
      <p:ext uri="{BB962C8B-B14F-4D97-AF65-F5344CB8AC3E}">
        <p14:creationId xmlns:p14="http://schemas.microsoft.com/office/powerpoint/2010/main" val="1914222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255F9FD-1B8C-4861-9BE7-9E1EDAEBFCB0}"/>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7F36A6FF-A796-41F2-937C-2DA7B3AD97E7}"/>
              </a:ext>
            </a:extLst>
          </p:cNvPr>
          <p:cNvSpPr>
            <a:spLocks noGrp="1"/>
          </p:cNvSpPr>
          <p:nvPr>
            <p:ph type="dt" sz="half" idx="10"/>
          </p:nvPr>
        </p:nvSpPr>
        <p:spPr/>
        <p:txBody>
          <a:bodyPr/>
          <a:lstStyle/>
          <a:p>
            <a:fld id="{D08235A0-946D-4DD5-828C-33648CB6EE05}" type="datetime1">
              <a:rPr lang="ko-KR" altLang="en-US" smtClean="0"/>
              <a:t>2023-07-25</a:t>
            </a:fld>
            <a:endParaRPr lang="ko-KR" altLang="en-US"/>
          </a:p>
        </p:txBody>
      </p:sp>
      <p:sp>
        <p:nvSpPr>
          <p:cNvPr id="4" name="바닥글 개체 틀 3">
            <a:extLst>
              <a:ext uri="{FF2B5EF4-FFF2-40B4-BE49-F238E27FC236}">
                <a16:creationId xmlns:a16="http://schemas.microsoft.com/office/drawing/2014/main" id="{3D76C7B5-33CA-4E5E-AB90-0531AEB6B353}"/>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12E93A63-4FB4-4C34-BCA9-F045AED65EE2}"/>
              </a:ext>
            </a:extLst>
          </p:cNvPr>
          <p:cNvSpPr>
            <a:spLocks noGrp="1"/>
          </p:cNvSpPr>
          <p:nvPr>
            <p:ph type="sldNum" sz="quarter" idx="12"/>
          </p:nvPr>
        </p:nvSpPr>
        <p:spPr/>
        <p:txBody>
          <a:bodyPr/>
          <a:lstStyle/>
          <a:p>
            <a:fld id="{5CBFC010-6465-4206-96A0-4CE01429666A}" type="slidenum">
              <a:rPr lang="ko-KR" altLang="en-US" smtClean="0"/>
              <a:t>‹#›</a:t>
            </a:fld>
            <a:endParaRPr lang="ko-KR" altLang="en-US"/>
          </a:p>
        </p:txBody>
      </p:sp>
    </p:spTree>
    <p:extLst>
      <p:ext uri="{BB962C8B-B14F-4D97-AF65-F5344CB8AC3E}">
        <p14:creationId xmlns:p14="http://schemas.microsoft.com/office/powerpoint/2010/main" val="198187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2E7306D1-C6DC-47EC-BC67-2485463804F9}"/>
              </a:ext>
            </a:extLst>
          </p:cNvPr>
          <p:cNvSpPr>
            <a:spLocks noGrp="1"/>
          </p:cNvSpPr>
          <p:nvPr>
            <p:ph type="dt" sz="half" idx="10"/>
          </p:nvPr>
        </p:nvSpPr>
        <p:spPr/>
        <p:txBody>
          <a:bodyPr/>
          <a:lstStyle/>
          <a:p>
            <a:fld id="{5ACC156C-A792-40DF-BF0D-CE13CBC7A68B}" type="datetime1">
              <a:rPr lang="ko-KR" altLang="en-US" smtClean="0"/>
              <a:t>2023-07-25</a:t>
            </a:fld>
            <a:endParaRPr lang="ko-KR" altLang="en-US"/>
          </a:p>
        </p:txBody>
      </p:sp>
      <p:sp>
        <p:nvSpPr>
          <p:cNvPr id="3" name="바닥글 개체 틀 2">
            <a:extLst>
              <a:ext uri="{FF2B5EF4-FFF2-40B4-BE49-F238E27FC236}">
                <a16:creationId xmlns:a16="http://schemas.microsoft.com/office/drawing/2014/main" id="{D2041B9B-2E6A-40C8-84CF-E3ABE24F3A2F}"/>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id="{3DEC8E7D-F3D7-4CB4-85DD-8C983EB1886D}"/>
              </a:ext>
            </a:extLst>
          </p:cNvPr>
          <p:cNvSpPr>
            <a:spLocks noGrp="1"/>
          </p:cNvSpPr>
          <p:nvPr>
            <p:ph type="sldNum" sz="quarter" idx="12"/>
          </p:nvPr>
        </p:nvSpPr>
        <p:spPr/>
        <p:txBody>
          <a:bodyPr/>
          <a:lstStyle/>
          <a:p>
            <a:fld id="{5CBFC010-6465-4206-96A0-4CE01429666A}" type="slidenum">
              <a:rPr lang="ko-KR" altLang="en-US" smtClean="0"/>
              <a:t>‹#›</a:t>
            </a:fld>
            <a:endParaRPr lang="ko-KR" altLang="en-US"/>
          </a:p>
        </p:txBody>
      </p:sp>
    </p:spTree>
    <p:extLst>
      <p:ext uri="{BB962C8B-B14F-4D97-AF65-F5344CB8AC3E}">
        <p14:creationId xmlns:p14="http://schemas.microsoft.com/office/powerpoint/2010/main" val="3553864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94954BF-626C-4F59-A3EA-BA10F75BA325}"/>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id="{E0B94693-2FC5-446C-932F-8377A030EC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id="{61878413-5E04-48A1-BDAE-3C82B0547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41180385-86D0-4352-81AC-CD80526EE2F0}"/>
              </a:ext>
            </a:extLst>
          </p:cNvPr>
          <p:cNvSpPr>
            <a:spLocks noGrp="1"/>
          </p:cNvSpPr>
          <p:nvPr>
            <p:ph type="dt" sz="half" idx="10"/>
          </p:nvPr>
        </p:nvSpPr>
        <p:spPr/>
        <p:txBody>
          <a:bodyPr/>
          <a:lstStyle/>
          <a:p>
            <a:fld id="{7EC778BB-A6F6-4752-920A-C67220DACC1D}" type="datetime1">
              <a:rPr lang="ko-KR" altLang="en-US" smtClean="0"/>
              <a:t>2023-07-25</a:t>
            </a:fld>
            <a:endParaRPr lang="ko-KR" altLang="en-US"/>
          </a:p>
        </p:txBody>
      </p:sp>
      <p:sp>
        <p:nvSpPr>
          <p:cNvPr id="6" name="바닥글 개체 틀 5">
            <a:extLst>
              <a:ext uri="{FF2B5EF4-FFF2-40B4-BE49-F238E27FC236}">
                <a16:creationId xmlns:a16="http://schemas.microsoft.com/office/drawing/2014/main" id="{D667A641-E37E-4CA6-843C-930633F99880}"/>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CF81454C-3369-4BB7-87A7-EE5056852E61}"/>
              </a:ext>
            </a:extLst>
          </p:cNvPr>
          <p:cNvSpPr>
            <a:spLocks noGrp="1"/>
          </p:cNvSpPr>
          <p:nvPr>
            <p:ph type="sldNum" sz="quarter" idx="12"/>
          </p:nvPr>
        </p:nvSpPr>
        <p:spPr/>
        <p:txBody>
          <a:bodyPr/>
          <a:lstStyle/>
          <a:p>
            <a:fld id="{5CBFC010-6465-4206-96A0-4CE01429666A}" type="slidenum">
              <a:rPr lang="ko-KR" altLang="en-US" smtClean="0"/>
              <a:t>‹#›</a:t>
            </a:fld>
            <a:endParaRPr lang="ko-KR" altLang="en-US"/>
          </a:p>
        </p:txBody>
      </p:sp>
    </p:spTree>
    <p:extLst>
      <p:ext uri="{BB962C8B-B14F-4D97-AF65-F5344CB8AC3E}">
        <p14:creationId xmlns:p14="http://schemas.microsoft.com/office/powerpoint/2010/main" val="1645027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95B9685-78A3-42ED-A1AD-8430715E385E}"/>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a16="http://schemas.microsoft.com/office/drawing/2014/main" id="{CA4FAFBC-8416-4997-9E73-CB7D050BFA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a16="http://schemas.microsoft.com/office/drawing/2014/main" id="{3940802C-00B3-419E-9FC3-C8C9793D8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21B53719-F107-4530-A7C2-26EBBCDE10BA}"/>
              </a:ext>
            </a:extLst>
          </p:cNvPr>
          <p:cNvSpPr>
            <a:spLocks noGrp="1"/>
          </p:cNvSpPr>
          <p:nvPr>
            <p:ph type="dt" sz="half" idx="10"/>
          </p:nvPr>
        </p:nvSpPr>
        <p:spPr/>
        <p:txBody>
          <a:bodyPr/>
          <a:lstStyle/>
          <a:p>
            <a:fld id="{214BDFEF-4557-4F06-8398-37680AA49326}" type="datetime1">
              <a:rPr lang="ko-KR" altLang="en-US" smtClean="0"/>
              <a:t>2023-07-25</a:t>
            </a:fld>
            <a:endParaRPr lang="ko-KR" altLang="en-US"/>
          </a:p>
        </p:txBody>
      </p:sp>
      <p:sp>
        <p:nvSpPr>
          <p:cNvPr id="6" name="바닥글 개체 틀 5">
            <a:extLst>
              <a:ext uri="{FF2B5EF4-FFF2-40B4-BE49-F238E27FC236}">
                <a16:creationId xmlns:a16="http://schemas.microsoft.com/office/drawing/2014/main" id="{8BA9DCD9-F239-4F38-8142-82D3FA9617A1}"/>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4B4469AB-FE29-45D6-A0E0-5557FEAE1C47}"/>
              </a:ext>
            </a:extLst>
          </p:cNvPr>
          <p:cNvSpPr>
            <a:spLocks noGrp="1"/>
          </p:cNvSpPr>
          <p:nvPr>
            <p:ph type="sldNum" sz="quarter" idx="12"/>
          </p:nvPr>
        </p:nvSpPr>
        <p:spPr/>
        <p:txBody>
          <a:bodyPr/>
          <a:lstStyle/>
          <a:p>
            <a:fld id="{5CBFC010-6465-4206-96A0-4CE01429666A}" type="slidenum">
              <a:rPr lang="ko-KR" altLang="en-US" smtClean="0"/>
              <a:t>‹#›</a:t>
            </a:fld>
            <a:endParaRPr lang="ko-KR" altLang="en-US"/>
          </a:p>
        </p:txBody>
      </p:sp>
    </p:spTree>
    <p:extLst>
      <p:ext uri="{BB962C8B-B14F-4D97-AF65-F5344CB8AC3E}">
        <p14:creationId xmlns:p14="http://schemas.microsoft.com/office/powerpoint/2010/main" val="287288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B656D278-C024-4078-B9B9-CE763BF9A9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9BBDA5F0-72B1-4344-B6F3-5EE1F57E45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7B6B653C-2E9A-478C-8B6B-C462D2CC63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3D68EE-D3A1-4F56-9AFC-96350696537C}" type="datetime1">
              <a:rPr lang="ko-KR" altLang="en-US" smtClean="0"/>
              <a:t>2023-07-25</a:t>
            </a:fld>
            <a:endParaRPr lang="ko-KR" altLang="en-US"/>
          </a:p>
        </p:txBody>
      </p:sp>
      <p:sp>
        <p:nvSpPr>
          <p:cNvPr id="5" name="바닥글 개체 틀 4">
            <a:extLst>
              <a:ext uri="{FF2B5EF4-FFF2-40B4-BE49-F238E27FC236}">
                <a16:creationId xmlns:a16="http://schemas.microsoft.com/office/drawing/2014/main" id="{7705180D-5A50-4D56-86C8-4C2FF1C84A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id="{5C303D39-CBFA-4C8C-8E1A-173120A941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BFC010-6465-4206-96A0-4CE01429666A}" type="slidenum">
              <a:rPr lang="ko-KR" altLang="en-US" smtClean="0"/>
              <a:t>‹#›</a:t>
            </a:fld>
            <a:endParaRPr lang="ko-KR" altLang="en-US"/>
          </a:p>
        </p:txBody>
      </p:sp>
    </p:spTree>
    <p:extLst>
      <p:ext uri="{BB962C8B-B14F-4D97-AF65-F5344CB8AC3E}">
        <p14:creationId xmlns:p14="http://schemas.microsoft.com/office/powerpoint/2010/main" val="3025734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C3EE804-2D0F-466A-9BE2-7FB4C4417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790" y="451798"/>
            <a:ext cx="4542076" cy="5682528"/>
          </a:xfrm>
          <a:prstGeom prst="rect">
            <a:avLst/>
          </a:prstGeom>
          <a:noFill/>
          <a:extLst>
            <a:ext uri="{909E8E84-426E-40DD-AFC4-6F175D3DCCD1}">
              <a14:hiddenFill xmlns:a14="http://schemas.microsoft.com/office/drawing/2010/main">
                <a:solidFill>
                  <a:srgbClr val="FFFFFF"/>
                </a:solidFill>
              </a14:hiddenFill>
            </a:ext>
          </a:extLst>
        </p:spPr>
      </p:pic>
      <p:pic>
        <p:nvPicPr>
          <p:cNvPr id="7" name="그림 6">
            <a:extLst>
              <a:ext uri="{FF2B5EF4-FFF2-40B4-BE49-F238E27FC236}">
                <a16:creationId xmlns:a16="http://schemas.microsoft.com/office/drawing/2014/main" id="{AE23CE55-E3CB-47C6-9CC2-3878B1D22877}"/>
              </a:ext>
            </a:extLst>
          </p:cNvPr>
          <p:cNvPicPr>
            <a:picLocks noChangeAspect="1"/>
          </p:cNvPicPr>
          <p:nvPr/>
        </p:nvPicPr>
        <p:blipFill>
          <a:blip r:embed="rId3"/>
          <a:stretch>
            <a:fillRect/>
          </a:stretch>
        </p:blipFill>
        <p:spPr>
          <a:xfrm>
            <a:off x="4825866" y="451798"/>
            <a:ext cx="7106642" cy="1000265"/>
          </a:xfrm>
          <a:prstGeom prst="rect">
            <a:avLst/>
          </a:prstGeom>
        </p:spPr>
      </p:pic>
      <p:sp>
        <p:nvSpPr>
          <p:cNvPr id="8" name="TextBox 7">
            <a:extLst>
              <a:ext uri="{FF2B5EF4-FFF2-40B4-BE49-F238E27FC236}">
                <a16:creationId xmlns:a16="http://schemas.microsoft.com/office/drawing/2014/main" id="{6AC76F75-1D07-4206-8A83-699BDF05B0F2}"/>
              </a:ext>
            </a:extLst>
          </p:cNvPr>
          <p:cNvSpPr txBox="1"/>
          <p:nvPr/>
        </p:nvSpPr>
        <p:spPr>
          <a:xfrm>
            <a:off x="4825866" y="1452063"/>
            <a:ext cx="5154304" cy="4678204"/>
          </a:xfrm>
          <a:prstGeom prst="rect">
            <a:avLst/>
          </a:prstGeom>
          <a:noFill/>
        </p:spPr>
        <p:txBody>
          <a:bodyPr wrap="square" rtlCol="0">
            <a:spAutoFit/>
          </a:bodyPr>
          <a:lstStyle/>
          <a:p>
            <a:r>
              <a:rPr lang="en-US" altLang="ko-KR" sz="3200" dirty="0">
                <a:solidFill>
                  <a:srgbClr val="1881C2"/>
                </a:solidFill>
                <a:latin typeface="Arial" panose="020B0604020202020204" pitchFamily="34" charset="0"/>
                <a:cs typeface="Arial" panose="020B0604020202020204" pitchFamily="34" charset="0"/>
              </a:rPr>
              <a:t>Chapter 5. Clustering</a:t>
            </a:r>
          </a:p>
          <a:p>
            <a:endParaRPr lang="en-US" altLang="ko-KR" sz="3200" dirty="0">
              <a:solidFill>
                <a:srgbClr val="1881C2"/>
              </a:solidFill>
              <a:latin typeface="Arial" panose="020B0604020202020204" pitchFamily="34" charset="0"/>
              <a:cs typeface="Arial" panose="020B0604020202020204" pitchFamily="34" charset="0"/>
            </a:endParaRPr>
          </a:p>
          <a:p>
            <a:endParaRPr lang="en-US" altLang="ko-KR" sz="3200" dirty="0">
              <a:solidFill>
                <a:srgbClr val="1881C2"/>
              </a:solidFill>
              <a:latin typeface="Arial" panose="020B0604020202020204" pitchFamily="34" charset="0"/>
              <a:cs typeface="Arial" panose="020B0604020202020204" pitchFamily="34" charset="0"/>
            </a:endParaRPr>
          </a:p>
          <a:p>
            <a:endParaRPr lang="en-US" altLang="ko-KR" sz="3200" dirty="0">
              <a:solidFill>
                <a:srgbClr val="1881C2"/>
              </a:solidFill>
              <a:latin typeface="Arial" panose="020B0604020202020204" pitchFamily="34" charset="0"/>
              <a:cs typeface="Arial" panose="020B0604020202020204" pitchFamily="34" charset="0"/>
            </a:endParaRPr>
          </a:p>
          <a:p>
            <a:endParaRPr lang="en-US" altLang="ko-KR" sz="3200" dirty="0">
              <a:solidFill>
                <a:srgbClr val="1881C2"/>
              </a:solidFill>
              <a:latin typeface="Arial" panose="020B0604020202020204" pitchFamily="34" charset="0"/>
              <a:cs typeface="Arial" panose="020B0604020202020204" pitchFamily="34" charset="0"/>
            </a:endParaRPr>
          </a:p>
          <a:p>
            <a:endParaRPr lang="en-US" altLang="ko-KR" sz="3200" dirty="0">
              <a:solidFill>
                <a:srgbClr val="1881C2"/>
              </a:solidFill>
              <a:latin typeface="Arial" panose="020B0604020202020204" pitchFamily="34" charset="0"/>
              <a:cs typeface="Arial" panose="020B0604020202020204" pitchFamily="34" charset="0"/>
            </a:endParaRPr>
          </a:p>
          <a:p>
            <a:endParaRPr lang="en-US" altLang="ko-KR" sz="3200" dirty="0">
              <a:solidFill>
                <a:srgbClr val="1881C2"/>
              </a:solidFill>
              <a:latin typeface="Arial" panose="020B0604020202020204" pitchFamily="34" charset="0"/>
              <a:cs typeface="Arial" panose="020B0604020202020204" pitchFamily="34" charset="0"/>
            </a:endParaRPr>
          </a:p>
          <a:p>
            <a:endParaRPr lang="en-US" altLang="ko-KR" dirty="0">
              <a:solidFill>
                <a:srgbClr val="1881C2"/>
              </a:solidFill>
              <a:latin typeface="Arial" panose="020B0604020202020204" pitchFamily="34" charset="0"/>
              <a:cs typeface="Arial" panose="020B0604020202020204" pitchFamily="34" charset="0"/>
            </a:endParaRPr>
          </a:p>
          <a:p>
            <a:r>
              <a:rPr lang="en-US" altLang="ko-KR" sz="3200" dirty="0" err="1">
                <a:solidFill>
                  <a:srgbClr val="1881C2"/>
                </a:solidFill>
                <a:latin typeface="Arial" panose="020B0604020202020204" pitchFamily="34" charset="0"/>
                <a:cs typeface="Arial" panose="020B0604020202020204" pitchFamily="34" charset="0"/>
              </a:rPr>
              <a:t>Junseob</a:t>
            </a:r>
            <a:r>
              <a:rPr lang="en-US" altLang="ko-KR" sz="3200" dirty="0">
                <a:solidFill>
                  <a:srgbClr val="1881C2"/>
                </a:solidFill>
                <a:latin typeface="Arial" panose="020B0604020202020204" pitchFamily="34" charset="0"/>
                <a:cs typeface="Arial" panose="020B0604020202020204" pitchFamily="34" charset="0"/>
              </a:rPr>
              <a:t> Han</a:t>
            </a:r>
          </a:p>
          <a:p>
            <a:r>
              <a:rPr lang="en-US" altLang="ko-KR" sz="2400" dirty="0">
                <a:solidFill>
                  <a:srgbClr val="1881C2"/>
                </a:solidFill>
                <a:latin typeface="Arial" panose="020B0604020202020204" pitchFamily="34" charset="0"/>
                <a:cs typeface="Arial" panose="020B0604020202020204" pitchFamily="34" charset="0"/>
              </a:rPr>
              <a:t>Date : 2022-07-25</a:t>
            </a:r>
          </a:p>
        </p:txBody>
      </p:sp>
      <p:sp>
        <p:nvSpPr>
          <p:cNvPr id="3" name="슬라이드 번호 개체 틀 2">
            <a:extLst>
              <a:ext uri="{FF2B5EF4-FFF2-40B4-BE49-F238E27FC236}">
                <a16:creationId xmlns:a16="http://schemas.microsoft.com/office/drawing/2014/main" id="{AE37DDB0-DE7A-892C-08A4-CB8BB38A61BC}"/>
              </a:ext>
            </a:extLst>
          </p:cNvPr>
          <p:cNvSpPr>
            <a:spLocks noGrp="1"/>
          </p:cNvSpPr>
          <p:nvPr>
            <p:ph type="sldNum" sz="quarter" idx="12"/>
          </p:nvPr>
        </p:nvSpPr>
        <p:spPr/>
        <p:txBody>
          <a:bodyPr/>
          <a:lstStyle/>
          <a:p>
            <a:fld id="{5CBFC010-6465-4206-96A0-4CE01429666A}" type="slidenum">
              <a:rPr lang="ko-KR" altLang="en-US" smtClean="0"/>
              <a:t>1</a:t>
            </a:fld>
            <a:endParaRPr lang="ko-KR" altLang="en-US"/>
          </a:p>
        </p:txBody>
      </p:sp>
    </p:spTree>
    <p:extLst>
      <p:ext uri="{BB962C8B-B14F-4D97-AF65-F5344CB8AC3E}">
        <p14:creationId xmlns:p14="http://schemas.microsoft.com/office/powerpoint/2010/main" val="3459083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5.4 Nonparametric mixture detection</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7" name="슬라이드 번호 개체 틀 6">
            <a:extLst>
              <a:ext uri="{FF2B5EF4-FFF2-40B4-BE49-F238E27FC236}">
                <a16:creationId xmlns:a16="http://schemas.microsoft.com/office/drawing/2014/main" id="{2640C991-10E4-F31E-B34A-7454A330AE09}"/>
              </a:ext>
            </a:extLst>
          </p:cNvPr>
          <p:cNvSpPr>
            <a:spLocks noGrp="1"/>
          </p:cNvSpPr>
          <p:nvPr>
            <p:ph type="sldNum" sz="quarter" idx="12"/>
          </p:nvPr>
        </p:nvSpPr>
        <p:spPr/>
        <p:txBody>
          <a:bodyPr/>
          <a:lstStyle/>
          <a:p>
            <a:fld id="{5CBFC010-6465-4206-96A0-4CE01429666A}" type="slidenum">
              <a:rPr lang="ko-KR" altLang="en-US" smtClean="0"/>
              <a:t>10</a:t>
            </a:fld>
            <a:endParaRPr lang="ko-KR" altLang="en-US"/>
          </a:p>
        </p:txBody>
      </p:sp>
      <p:sp>
        <p:nvSpPr>
          <p:cNvPr id="11" name="TextBox 10">
            <a:extLst>
              <a:ext uri="{FF2B5EF4-FFF2-40B4-BE49-F238E27FC236}">
                <a16:creationId xmlns:a16="http://schemas.microsoft.com/office/drawing/2014/main" id="{16C71626-6DE9-C981-C872-EB7E6B742A65}"/>
              </a:ext>
            </a:extLst>
          </p:cNvPr>
          <p:cNvSpPr txBox="1"/>
          <p:nvPr/>
        </p:nvSpPr>
        <p:spPr>
          <a:xfrm>
            <a:off x="493295" y="1299410"/>
            <a:ext cx="10984831" cy="2369880"/>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5.4.2 Tight clusters with resampling</a:t>
            </a:r>
          </a:p>
          <a:p>
            <a:endParaRPr lang="en-US" altLang="ko-KR" sz="2400" dirty="0">
              <a:latin typeface="Arial" panose="020B0604020202020204" pitchFamily="34" charset="0"/>
              <a:cs typeface="Arial" panose="020B0604020202020204" pitchFamily="34" charset="0"/>
            </a:endParaRPr>
          </a:p>
          <a:p>
            <a:r>
              <a:rPr lang="en-US" altLang="ko-KR" b="1" dirty="0">
                <a:latin typeface="Arial" panose="020B0604020202020204" pitchFamily="34" charset="0"/>
                <a:cs typeface="Arial" panose="020B0604020202020204" pitchFamily="34" charset="0"/>
              </a:rPr>
              <a:t>Resampling</a:t>
            </a:r>
            <a:endParaRPr lang="en-US" altLang="ko-KR"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For a better choice of the number of clusters</a:t>
            </a:r>
          </a:p>
          <a:p>
            <a:pPr marL="742950" lvl="1" indent="-285750">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Strong form: create by repeating a clustering procedure multiple times on the same data, but with different starting points</a:t>
            </a:r>
          </a:p>
          <a:p>
            <a:pPr marL="742950" lvl="1" indent="-285750">
              <a:buFont typeface="Arial" panose="020B0604020202020204" pitchFamily="34" charset="0"/>
              <a:buChar char="•"/>
            </a:pPr>
            <a:r>
              <a:rPr lang="en-US" altLang="ko-KR" sz="1600" dirty="0">
                <a:latin typeface="Arial" panose="020B0604020202020204" pitchFamily="34" charset="0"/>
                <a:cs typeface="Arial" panose="020B0604020202020204" pitchFamily="34" charset="0"/>
              </a:rPr>
              <a:t>Tight cluster: repeated subsampling of the dataset and applying a clustering method will result in groups of observations that are “almost always” grouped together</a:t>
            </a:r>
          </a:p>
        </p:txBody>
      </p:sp>
      <p:pic>
        <p:nvPicPr>
          <p:cNvPr id="8" name="그림 7">
            <a:extLst>
              <a:ext uri="{FF2B5EF4-FFF2-40B4-BE49-F238E27FC236}">
                <a16:creationId xmlns:a16="http://schemas.microsoft.com/office/drawing/2014/main" id="{FF2DC529-602B-EB63-3699-79D25E45286B}"/>
              </a:ext>
            </a:extLst>
          </p:cNvPr>
          <p:cNvPicPr>
            <a:picLocks noChangeAspect="1"/>
          </p:cNvPicPr>
          <p:nvPr/>
        </p:nvPicPr>
        <p:blipFill>
          <a:blip r:embed="rId3"/>
          <a:stretch>
            <a:fillRect/>
          </a:stretch>
        </p:blipFill>
        <p:spPr>
          <a:xfrm>
            <a:off x="958517" y="3890443"/>
            <a:ext cx="4843990" cy="1343106"/>
          </a:xfrm>
          <a:prstGeom prst="rect">
            <a:avLst/>
          </a:prstGeom>
        </p:spPr>
      </p:pic>
      <p:pic>
        <p:nvPicPr>
          <p:cNvPr id="8194" name="Picture 2">
            <a:extLst>
              <a:ext uri="{FF2B5EF4-FFF2-40B4-BE49-F238E27FC236}">
                <a16:creationId xmlns:a16="http://schemas.microsoft.com/office/drawing/2014/main" id="{FC953AA5-A648-481F-4960-9BAB3E1497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56" t="22121" r="6282" b="7374"/>
          <a:stretch/>
        </p:blipFill>
        <p:spPr bwMode="auto">
          <a:xfrm>
            <a:off x="6267728" y="3617648"/>
            <a:ext cx="4585855" cy="2933939"/>
          </a:xfrm>
          <a:prstGeom prst="rect">
            <a:avLst/>
          </a:prstGeom>
          <a:noFill/>
          <a:extLst>
            <a:ext uri="{909E8E84-426E-40DD-AFC4-6F175D3DCCD1}">
              <a14:hiddenFill xmlns:a14="http://schemas.microsoft.com/office/drawing/2010/main">
                <a:solidFill>
                  <a:srgbClr val="FFFFFF"/>
                </a:solidFill>
              </a14:hiddenFill>
            </a:ext>
          </a:extLst>
        </p:spPr>
      </p:pic>
      <p:pic>
        <p:nvPicPr>
          <p:cNvPr id="10" name="그림 9">
            <a:extLst>
              <a:ext uri="{FF2B5EF4-FFF2-40B4-BE49-F238E27FC236}">
                <a16:creationId xmlns:a16="http://schemas.microsoft.com/office/drawing/2014/main" id="{3B5C6238-2AE2-3248-65BA-6D55EE2F4169}"/>
              </a:ext>
            </a:extLst>
          </p:cNvPr>
          <p:cNvPicPr>
            <a:picLocks noChangeAspect="1"/>
          </p:cNvPicPr>
          <p:nvPr/>
        </p:nvPicPr>
        <p:blipFill>
          <a:blip r:embed="rId5"/>
          <a:stretch>
            <a:fillRect/>
          </a:stretch>
        </p:blipFill>
        <p:spPr>
          <a:xfrm>
            <a:off x="958517" y="5382353"/>
            <a:ext cx="4171281" cy="401920"/>
          </a:xfrm>
          <a:prstGeom prst="rect">
            <a:avLst/>
          </a:prstGeom>
        </p:spPr>
      </p:pic>
    </p:spTree>
    <p:extLst>
      <p:ext uri="{BB962C8B-B14F-4D97-AF65-F5344CB8AC3E}">
        <p14:creationId xmlns:p14="http://schemas.microsoft.com/office/powerpoint/2010/main" val="1104871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5.5 </a:t>
            </a:r>
            <a:r>
              <a:rPr lang="en-US" altLang="ko-KR" sz="3200" dirty="0">
                <a:solidFill>
                  <a:schemeClr val="bg1"/>
                </a:solidFill>
                <a:latin typeface="Arial" panose="020B0604020202020204" pitchFamily="34" charset="0"/>
                <a:cs typeface="Arial" panose="020B0604020202020204" pitchFamily="34" charset="0"/>
              </a:rPr>
              <a:t>Clustering examples: flow cytometry and mass cytometry</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7" name="슬라이드 번호 개체 틀 6">
            <a:extLst>
              <a:ext uri="{FF2B5EF4-FFF2-40B4-BE49-F238E27FC236}">
                <a16:creationId xmlns:a16="http://schemas.microsoft.com/office/drawing/2014/main" id="{BE925CF7-9E17-20D4-C77F-07322CB48985}"/>
              </a:ext>
            </a:extLst>
          </p:cNvPr>
          <p:cNvSpPr>
            <a:spLocks noGrp="1"/>
          </p:cNvSpPr>
          <p:nvPr>
            <p:ph type="sldNum" sz="quarter" idx="12"/>
          </p:nvPr>
        </p:nvSpPr>
        <p:spPr/>
        <p:txBody>
          <a:bodyPr/>
          <a:lstStyle/>
          <a:p>
            <a:fld id="{5CBFC010-6465-4206-96A0-4CE01429666A}" type="slidenum">
              <a:rPr lang="ko-KR" altLang="en-US" smtClean="0"/>
              <a:t>11</a:t>
            </a:fld>
            <a:endParaRPr lang="ko-KR" altLang="en-US"/>
          </a:p>
        </p:txBody>
      </p:sp>
      <p:sp>
        <p:nvSpPr>
          <p:cNvPr id="9" name="TextBox 8">
            <a:extLst>
              <a:ext uri="{FF2B5EF4-FFF2-40B4-BE49-F238E27FC236}">
                <a16:creationId xmlns:a16="http://schemas.microsoft.com/office/drawing/2014/main" id="{EAA78198-CA86-D1EF-51B5-422B6B9768BF}"/>
              </a:ext>
            </a:extLst>
          </p:cNvPr>
          <p:cNvSpPr txBox="1"/>
          <p:nvPr/>
        </p:nvSpPr>
        <p:spPr>
          <a:xfrm>
            <a:off x="493295" y="1299410"/>
            <a:ext cx="10984831" cy="1138773"/>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5.5.1 Flow cytometry and mass cytometry</a:t>
            </a:r>
          </a:p>
          <a:p>
            <a:endParaRPr lang="en-US" altLang="ko-KR" sz="2400" dirty="0">
              <a:latin typeface="Arial" panose="020B0604020202020204" pitchFamily="34" charset="0"/>
              <a:cs typeface="Arial" panose="020B0604020202020204" pitchFamily="34" charset="0"/>
            </a:endParaRPr>
          </a:p>
          <a:p>
            <a:r>
              <a:rPr lang="en-US" altLang="ko-KR" dirty="0">
                <a:latin typeface="Arial" panose="020B0604020202020204" pitchFamily="34" charset="0"/>
                <a:cs typeface="Arial" panose="020B0604020202020204" pitchFamily="34" charset="0"/>
              </a:rPr>
              <a:t>CD4 flow cytometry result data</a:t>
            </a:r>
          </a:p>
        </p:txBody>
      </p:sp>
      <p:pic>
        <p:nvPicPr>
          <p:cNvPr id="11" name="그림 10">
            <a:extLst>
              <a:ext uri="{FF2B5EF4-FFF2-40B4-BE49-F238E27FC236}">
                <a16:creationId xmlns:a16="http://schemas.microsoft.com/office/drawing/2014/main" id="{83200ED2-85B2-34DE-4436-DE0B22566DA4}"/>
              </a:ext>
            </a:extLst>
          </p:cNvPr>
          <p:cNvPicPr>
            <a:picLocks noChangeAspect="1"/>
          </p:cNvPicPr>
          <p:nvPr/>
        </p:nvPicPr>
        <p:blipFill>
          <a:blip r:embed="rId3"/>
          <a:stretch>
            <a:fillRect/>
          </a:stretch>
        </p:blipFill>
        <p:spPr>
          <a:xfrm>
            <a:off x="493295" y="2554886"/>
            <a:ext cx="5720469" cy="888056"/>
          </a:xfrm>
          <a:prstGeom prst="rect">
            <a:avLst/>
          </a:prstGeom>
        </p:spPr>
      </p:pic>
      <p:pic>
        <p:nvPicPr>
          <p:cNvPr id="14" name="그림 13">
            <a:extLst>
              <a:ext uri="{FF2B5EF4-FFF2-40B4-BE49-F238E27FC236}">
                <a16:creationId xmlns:a16="http://schemas.microsoft.com/office/drawing/2014/main" id="{C8BD313E-F300-EF51-D5FB-224EAAE8B250}"/>
              </a:ext>
            </a:extLst>
          </p:cNvPr>
          <p:cNvPicPr>
            <a:picLocks noChangeAspect="1"/>
          </p:cNvPicPr>
          <p:nvPr/>
        </p:nvPicPr>
        <p:blipFill>
          <a:blip r:embed="rId4"/>
          <a:stretch>
            <a:fillRect/>
          </a:stretch>
        </p:blipFill>
        <p:spPr>
          <a:xfrm>
            <a:off x="493294" y="3551585"/>
            <a:ext cx="3590296" cy="215191"/>
          </a:xfrm>
          <a:prstGeom prst="rect">
            <a:avLst/>
          </a:prstGeom>
        </p:spPr>
      </p:pic>
      <p:pic>
        <p:nvPicPr>
          <p:cNvPr id="17" name="그림 16">
            <a:extLst>
              <a:ext uri="{FF2B5EF4-FFF2-40B4-BE49-F238E27FC236}">
                <a16:creationId xmlns:a16="http://schemas.microsoft.com/office/drawing/2014/main" id="{6CC1E243-B42B-8592-EC16-8428D3490C81}"/>
              </a:ext>
            </a:extLst>
          </p:cNvPr>
          <p:cNvPicPr>
            <a:picLocks noChangeAspect="1"/>
          </p:cNvPicPr>
          <p:nvPr/>
        </p:nvPicPr>
        <p:blipFill>
          <a:blip r:embed="rId5"/>
          <a:stretch>
            <a:fillRect/>
          </a:stretch>
        </p:blipFill>
        <p:spPr>
          <a:xfrm>
            <a:off x="493294" y="3847736"/>
            <a:ext cx="4163006" cy="819264"/>
          </a:xfrm>
          <a:prstGeom prst="rect">
            <a:avLst/>
          </a:prstGeom>
        </p:spPr>
      </p:pic>
      <p:pic>
        <p:nvPicPr>
          <p:cNvPr id="18" name="그림 17">
            <a:extLst>
              <a:ext uri="{FF2B5EF4-FFF2-40B4-BE49-F238E27FC236}">
                <a16:creationId xmlns:a16="http://schemas.microsoft.com/office/drawing/2014/main" id="{442EEF36-124D-9521-95AB-3B91FF5437D3}"/>
              </a:ext>
            </a:extLst>
          </p:cNvPr>
          <p:cNvPicPr>
            <a:picLocks noChangeAspect="1"/>
          </p:cNvPicPr>
          <p:nvPr/>
        </p:nvPicPr>
        <p:blipFill>
          <a:blip r:embed="rId6"/>
          <a:stretch>
            <a:fillRect/>
          </a:stretch>
        </p:blipFill>
        <p:spPr>
          <a:xfrm>
            <a:off x="493294" y="4767575"/>
            <a:ext cx="4363059" cy="219106"/>
          </a:xfrm>
          <a:prstGeom prst="rect">
            <a:avLst/>
          </a:prstGeom>
        </p:spPr>
      </p:pic>
      <p:pic>
        <p:nvPicPr>
          <p:cNvPr id="19" name="Picture 2">
            <a:extLst>
              <a:ext uri="{FF2B5EF4-FFF2-40B4-BE49-F238E27FC236}">
                <a16:creationId xmlns:a16="http://schemas.microsoft.com/office/drawing/2014/main" id="{83ED3EFD-3DE1-2AFA-97F4-3D539DBE7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7840" y="1735212"/>
            <a:ext cx="3503723" cy="3941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615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그림 20" descr="라인, 도표, 평행, 스크린샷이(가) 표시된 사진&#10;&#10;자동 생성된 설명">
            <a:extLst>
              <a:ext uri="{FF2B5EF4-FFF2-40B4-BE49-F238E27FC236}">
                <a16:creationId xmlns:a16="http://schemas.microsoft.com/office/drawing/2014/main" id="{22DD19E5-2B76-13DF-190E-25883CAB3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984" y="4814982"/>
            <a:ext cx="3550251" cy="2020176"/>
          </a:xfrm>
          <a:prstGeom prst="rect">
            <a:avLst/>
          </a:prstGeom>
        </p:spPr>
      </p:pic>
      <p:pic>
        <p:nvPicPr>
          <p:cNvPr id="19" name="그림 18" descr="도표, 라인, 텍스트, 그래프이(가) 표시된 사진&#10;&#10;자동 생성된 설명">
            <a:extLst>
              <a:ext uri="{FF2B5EF4-FFF2-40B4-BE49-F238E27FC236}">
                <a16:creationId xmlns:a16="http://schemas.microsoft.com/office/drawing/2014/main" id="{3F0D9F7C-6E38-C646-6E42-45D88316CD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984" y="3084755"/>
            <a:ext cx="3550251" cy="2020176"/>
          </a:xfrm>
          <a:prstGeom prst="rect">
            <a:avLst/>
          </a:prstGeom>
        </p:spPr>
      </p:pic>
      <p:pic>
        <p:nvPicPr>
          <p:cNvPr id="17" name="그림 16" descr="도표, 라인, 그래프, 텍스트이(가) 표시된 사진&#10;&#10;자동 생성된 설명">
            <a:extLst>
              <a:ext uri="{FF2B5EF4-FFF2-40B4-BE49-F238E27FC236}">
                <a16:creationId xmlns:a16="http://schemas.microsoft.com/office/drawing/2014/main" id="{0E08A12D-B09C-243B-18C9-FAC39C55E7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1984" y="1354528"/>
            <a:ext cx="3550251" cy="2020176"/>
          </a:xfrm>
          <a:prstGeom prst="rect">
            <a:avLst/>
          </a:prstGeom>
        </p:spPr>
      </p:pic>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5.5 </a:t>
            </a:r>
            <a:r>
              <a:rPr lang="en-US" altLang="ko-KR" sz="3200" dirty="0">
                <a:solidFill>
                  <a:schemeClr val="bg1"/>
                </a:solidFill>
                <a:latin typeface="Arial" panose="020B0604020202020204" pitchFamily="34" charset="0"/>
                <a:cs typeface="Arial" panose="020B0604020202020204" pitchFamily="34" charset="0"/>
              </a:rPr>
              <a:t>Clustering examples: flow cytometry and mass cytometry</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7" name="슬라이드 번호 개체 틀 6">
            <a:extLst>
              <a:ext uri="{FF2B5EF4-FFF2-40B4-BE49-F238E27FC236}">
                <a16:creationId xmlns:a16="http://schemas.microsoft.com/office/drawing/2014/main" id="{BE925CF7-9E17-20D4-C77F-07322CB48985}"/>
              </a:ext>
            </a:extLst>
          </p:cNvPr>
          <p:cNvSpPr>
            <a:spLocks noGrp="1"/>
          </p:cNvSpPr>
          <p:nvPr>
            <p:ph type="sldNum" sz="quarter" idx="12"/>
          </p:nvPr>
        </p:nvSpPr>
        <p:spPr/>
        <p:txBody>
          <a:bodyPr/>
          <a:lstStyle/>
          <a:p>
            <a:fld id="{5CBFC010-6465-4206-96A0-4CE01429666A}" type="slidenum">
              <a:rPr lang="ko-KR" altLang="en-US" smtClean="0"/>
              <a:t>12</a:t>
            </a:fld>
            <a:endParaRPr lang="ko-KR" altLang="en-US"/>
          </a:p>
        </p:txBody>
      </p:sp>
      <p:sp>
        <p:nvSpPr>
          <p:cNvPr id="9" name="TextBox 8">
            <a:extLst>
              <a:ext uri="{FF2B5EF4-FFF2-40B4-BE49-F238E27FC236}">
                <a16:creationId xmlns:a16="http://schemas.microsoft.com/office/drawing/2014/main" id="{EAA78198-CA86-D1EF-51B5-422B6B9768BF}"/>
              </a:ext>
            </a:extLst>
          </p:cNvPr>
          <p:cNvSpPr txBox="1"/>
          <p:nvPr/>
        </p:nvSpPr>
        <p:spPr>
          <a:xfrm>
            <a:off x="493295" y="1299410"/>
            <a:ext cx="10984831" cy="1138773"/>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5.5.2 Data preprocessing</a:t>
            </a:r>
          </a:p>
          <a:p>
            <a:endParaRPr lang="en-US" altLang="ko-KR" sz="2400" dirty="0">
              <a:latin typeface="Arial" panose="020B0604020202020204" pitchFamily="34" charset="0"/>
              <a:cs typeface="Arial" panose="020B0604020202020204" pitchFamily="34" charset="0"/>
            </a:endParaRPr>
          </a:p>
          <a:p>
            <a:r>
              <a:rPr lang="en-US" altLang="ko-KR" b="1" dirty="0">
                <a:latin typeface="Arial" panose="020B0604020202020204" pitchFamily="34" charset="0"/>
                <a:cs typeface="Arial" panose="020B0604020202020204" pitchFamily="34" charset="0"/>
              </a:rPr>
              <a:t>Rectangular gating </a:t>
            </a:r>
            <a:r>
              <a:rPr lang="en-US" altLang="ko-KR" dirty="0">
                <a:latin typeface="Arial" panose="020B0604020202020204" pitchFamily="34" charset="0"/>
                <a:cs typeface="Arial" panose="020B0604020202020204" pitchFamily="34" charset="0"/>
              </a:rPr>
              <a:t>is used to separate the populations</a:t>
            </a:r>
            <a:endParaRPr lang="en-US" altLang="ko-KR" sz="2400" dirty="0">
              <a:latin typeface="Arial" panose="020B0604020202020204" pitchFamily="34" charset="0"/>
              <a:cs typeface="Arial" panose="020B0604020202020204" pitchFamily="34" charset="0"/>
            </a:endParaRPr>
          </a:p>
        </p:txBody>
      </p:sp>
      <p:pic>
        <p:nvPicPr>
          <p:cNvPr id="11" name="그림 10">
            <a:extLst>
              <a:ext uri="{FF2B5EF4-FFF2-40B4-BE49-F238E27FC236}">
                <a16:creationId xmlns:a16="http://schemas.microsoft.com/office/drawing/2014/main" id="{02BE5A72-1BAF-73E2-E6CE-2501A1626EFC}"/>
              </a:ext>
            </a:extLst>
          </p:cNvPr>
          <p:cNvPicPr>
            <a:picLocks noChangeAspect="1"/>
          </p:cNvPicPr>
          <p:nvPr/>
        </p:nvPicPr>
        <p:blipFill>
          <a:blip r:embed="rId6"/>
          <a:stretch>
            <a:fillRect/>
          </a:stretch>
        </p:blipFill>
        <p:spPr>
          <a:xfrm>
            <a:off x="3816308" y="2733592"/>
            <a:ext cx="2715004" cy="323895"/>
          </a:xfrm>
          <a:prstGeom prst="rect">
            <a:avLst/>
          </a:prstGeom>
        </p:spPr>
      </p:pic>
      <p:pic>
        <p:nvPicPr>
          <p:cNvPr id="13" name="그림 12">
            <a:extLst>
              <a:ext uri="{FF2B5EF4-FFF2-40B4-BE49-F238E27FC236}">
                <a16:creationId xmlns:a16="http://schemas.microsoft.com/office/drawing/2014/main" id="{A525FE9F-0B80-08CB-7D59-494368E4737A}"/>
              </a:ext>
            </a:extLst>
          </p:cNvPr>
          <p:cNvPicPr>
            <a:picLocks noChangeAspect="1"/>
          </p:cNvPicPr>
          <p:nvPr/>
        </p:nvPicPr>
        <p:blipFill>
          <a:blip r:embed="rId7"/>
          <a:stretch>
            <a:fillRect/>
          </a:stretch>
        </p:blipFill>
        <p:spPr>
          <a:xfrm>
            <a:off x="3816308" y="3770948"/>
            <a:ext cx="2781688" cy="323895"/>
          </a:xfrm>
          <a:prstGeom prst="rect">
            <a:avLst/>
          </a:prstGeom>
        </p:spPr>
      </p:pic>
      <p:pic>
        <p:nvPicPr>
          <p:cNvPr id="15" name="그림 14">
            <a:extLst>
              <a:ext uri="{FF2B5EF4-FFF2-40B4-BE49-F238E27FC236}">
                <a16:creationId xmlns:a16="http://schemas.microsoft.com/office/drawing/2014/main" id="{3152FCE9-A250-959B-14AD-8EF85F8BCD55}"/>
              </a:ext>
            </a:extLst>
          </p:cNvPr>
          <p:cNvPicPr>
            <a:picLocks noChangeAspect="1"/>
          </p:cNvPicPr>
          <p:nvPr/>
        </p:nvPicPr>
        <p:blipFill>
          <a:blip r:embed="rId8"/>
          <a:stretch>
            <a:fillRect/>
          </a:stretch>
        </p:blipFill>
        <p:spPr>
          <a:xfrm>
            <a:off x="3816308" y="4808304"/>
            <a:ext cx="3010320" cy="362001"/>
          </a:xfrm>
          <a:prstGeom prst="rect">
            <a:avLst/>
          </a:prstGeom>
        </p:spPr>
      </p:pic>
      <p:pic>
        <p:nvPicPr>
          <p:cNvPr id="23" name="그림 22">
            <a:extLst>
              <a:ext uri="{FF2B5EF4-FFF2-40B4-BE49-F238E27FC236}">
                <a16:creationId xmlns:a16="http://schemas.microsoft.com/office/drawing/2014/main" id="{55BEE2DC-C9B0-36BC-9DBB-6DD36D091848}"/>
              </a:ext>
            </a:extLst>
          </p:cNvPr>
          <p:cNvPicPr>
            <a:picLocks noChangeAspect="1"/>
          </p:cNvPicPr>
          <p:nvPr/>
        </p:nvPicPr>
        <p:blipFill>
          <a:blip r:embed="rId9"/>
          <a:stretch>
            <a:fillRect/>
          </a:stretch>
        </p:blipFill>
        <p:spPr>
          <a:xfrm>
            <a:off x="971869" y="3770948"/>
            <a:ext cx="2095792" cy="304843"/>
          </a:xfrm>
          <a:prstGeom prst="rect">
            <a:avLst/>
          </a:prstGeom>
        </p:spPr>
      </p:pic>
    </p:spTree>
    <p:extLst>
      <p:ext uri="{BB962C8B-B14F-4D97-AF65-F5344CB8AC3E}">
        <p14:creationId xmlns:p14="http://schemas.microsoft.com/office/powerpoint/2010/main" val="4044110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3464B8C8-7284-FCC5-3B0D-5006BC80B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114" y="2459699"/>
            <a:ext cx="4648200" cy="348615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CC5F20AD-4B53-DEDF-66B2-3DE9B596BD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179" y="2465189"/>
            <a:ext cx="4648200" cy="3486150"/>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5.5 </a:t>
            </a:r>
            <a:r>
              <a:rPr lang="en-US" altLang="ko-KR" sz="3200" dirty="0">
                <a:solidFill>
                  <a:schemeClr val="bg1"/>
                </a:solidFill>
                <a:latin typeface="Arial" panose="020B0604020202020204" pitchFamily="34" charset="0"/>
                <a:cs typeface="Arial" panose="020B0604020202020204" pitchFamily="34" charset="0"/>
              </a:rPr>
              <a:t>Clustering examples: flow cytometry and mass cytometry</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7" name="슬라이드 번호 개체 틀 6">
            <a:extLst>
              <a:ext uri="{FF2B5EF4-FFF2-40B4-BE49-F238E27FC236}">
                <a16:creationId xmlns:a16="http://schemas.microsoft.com/office/drawing/2014/main" id="{BE925CF7-9E17-20D4-C77F-07322CB48985}"/>
              </a:ext>
            </a:extLst>
          </p:cNvPr>
          <p:cNvSpPr>
            <a:spLocks noGrp="1"/>
          </p:cNvSpPr>
          <p:nvPr>
            <p:ph type="sldNum" sz="quarter" idx="12"/>
          </p:nvPr>
        </p:nvSpPr>
        <p:spPr/>
        <p:txBody>
          <a:bodyPr/>
          <a:lstStyle/>
          <a:p>
            <a:fld id="{5CBFC010-6465-4206-96A0-4CE01429666A}" type="slidenum">
              <a:rPr lang="ko-KR" altLang="en-US" smtClean="0"/>
              <a:t>13</a:t>
            </a:fld>
            <a:endParaRPr lang="ko-KR" altLang="en-US"/>
          </a:p>
        </p:txBody>
      </p:sp>
      <p:sp>
        <p:nvSpPr>
          <p:cNvPr id="9" name="TextBox 8">
            <a:extLst>
              <a:ext uri="{FF2B5EF4-FFF2-40B4-BE49-F238E27FC236}">
                <a16:creationId xmlns:a16="http://schemas.microsoft.com/office/drawing/2014/main" id="{EAA78198-CA86-D1EF-51B5-422B6B9768BF}"/>
              </a:ext>
            </a:extLst>
          </p:cNvPr>
          <p:cNvSpPr txBox="1"/>
          <p:nvPr/>
        </p:nvSpPr>
        <p:spPr>
          <a:xfrm>
            <a:off x="493295" y="1299410"/>
            <a:ext cx="10984831" cy="1231106"/>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5.5.2 Data preprocessing</a:t>
            </a:r>
          </a:p>
          <a:p>
            <a:endParaRPr lang="en-US" altLang="ko-KR" sz="2400" dirty="0">
              <a:latin typeface="Arial" panose="020B0604020202020204" pitchFamily="34" charset="0"/>
              <a:cs typeface="Arial" panose="020B0604020202020204" pitchFamily="34" charset="0"/>
            </a:endParaRPr>
          </a:p>
          <a:p>
            <a:endParaRPr lang="en-US" altLang="ko-KR" sz="2400" dirty="0">
              <a:latin typeface="Arial" panose="020B0604020202020204" pitchFamily="34" charset="0"/>
              <a:cs typeface="Arial" panose="020B0604020202020204" pitchFamily="34" charset="0"/>
            </a:endParaRPr>
          </a:p>
        </p:txBody>
      </p:sp>
      <p:pic>
        <p:nvPicPr>
          <p:cNvPr id="3" name="그림 2">
            <a:extLst>
              <a:ext uri="{FF2B5EF4-FFF2-40B4-BE49-F238E27FC236}">
                <a16:creationId xmlns:a16="http://schemas.microsoft.com/office/drawing/2014/main" id="{D83B76DE-FAF7-A90A-1DC7-DF47A7893CB9}"/>
              </a:ext>
            </a:extLst>
          </p:cNvPr>
          <p:cNvPicPr>
            <a:picLocks noChangeAspect="1"/>
          </p:cNvPicPr>
          <p:nvPr/>
        </p:nvPicPr>
        <p:blipFill>
          <a:blip r:embed="rId5"/>
          <a:stretch>
            <a:fillRect/>
          </a:stretch>
        </p:blipFill>
        <p:spPr>
          <a:xfrm>
            <a:off x="1469515" y="1925736"/>
            <a:ext cx="5249008" cy="724001"/>
          </a:xfrm>
          <a:prstGeom prst="rect">
            <a:avLst/>
          </a:prstGeom>
        </p:spPr>
      </p:pic>
      <p:pic>
        <p:nvPicPr>
          <p:cNvPr id="8" name="그림 7">
            <a:extLst>
              <a:ext uri="{FF2B5EF4-FFF2-40B4-BE49-F238E27FC236}">
                <a16:creationId xmlns:a16="http://schemas.microsoft.com/office/drawing/2014/main" id="{90AF92B2-E892-FD3B-39E9-B1CC9EA61F39}"/>
              </a:ext>
            </a:extLst>
          </p:cNvPr>
          <p:cNvPicPr>
            <a:picLocks noChangeAspect="1"/>
          </p:cNvPicPr>
          <p:nvPr/>
        </p:nvPicPr>
        <p:blipFill>
          <a:blip r:embed="rId6"/>
          <a:stretch>
            <a:fillRect/>
          </a:stretch>
        </p:blipFill>
        <p:spPr>
          <a:xfrm>
            <a:off x="1418776" y="5693401"/>
            <a:ext cx="4163006" cy="504895"/>
          </a:xfrm>
          <a:prstGeom prst="rect">
            <a:avLst/>
          </a:prstGeom>
        </p:spPr>
      </p:pic>
      <p:pic>
        <p:nvPicPr>
          <p:cNvPr id="12" name="그림 11">
            <a:extLst>
              <a:ext uri="{FF2B5EF4-FFF2-40B4-BE49-F238E27FC236}">
                <a16:creationId xmlns:a16="http://schemas.microsoft.com/office/drawing/2014/main" id="{E1DFEC6A-D8CF-DFE8-3D60-478265D5B585}"/>
              </a:ext>
            </a:extLst>
          </p:cNvPr>
          <p:cNvPicPr>
            <a:picLocks noChangeAspect="1"/>
          </p:cNvPicPr>
          <p:nvPr/>
        </p:nvPicPr>
        <p:blipFill>
          <a:blip r:embed="rId7"/>
          <a:stretch>
            <a:fillRect/>
          </a:stretch>
        </p:blipFill>
        <p:spPr>
          <a:xfrm>
            <a:off x="1418776" y="6307693"/>
            <a:ext cx="2219635" cy="333422"/>
          </a:xfrm>
          <a:prstGeom prst="rect">
            <a:avLst/>
          </a:prstGeom>
        </p:spPr>
      </p:pic>
      <p:pic>
        <p:nvPicPr>
          <p:cNvPr id="14" name="그림 13">
            <a:extLst>
              <a:ext uri="{FF2B5EF4-FFF2-40B4-BE49-F238E27FC236}">
                <a16:creationId xmlns:a16="http://schemas.microsoft.com/office/drawing/2014/main" id="{65C03DB2-408B-172D-64C1-A5DDDC9BF0D0}"/>
              </a:ext>
            </a:extLst>
          </p:cNvPr>
          <p:cNvPicPr>
            <a:picLocks noChangeAspect="1"/>
          </p:cNvPicPr>
          <p:nvPr/>
        </p:nvPicPr>
        <p:blipFill>
          <a:blip r:embed="rId8"/>
          <a:stretch>
            <a:fillRect/>
          </a:stretch>
        </p:blipFill>
        <p:spPr>
          <a:xfrm>
            <a:off x="7002532" y="2086140"/>
            <a:ext cx="2095792" cy="304843"/>
          </a:xfrm>
          <a:prstGeom prst="rect">
            <a:avLst/>
          </a:prstGeom>
        </p:spPr>
      </p:pic>
    </p:spTree>
    <p:extLst>
      <p:ext uri="{BB962C8B-B14F-4D97-AF65-F5344CB8AC3E}">
        <p14:creationId xmlns:p14="http://schemas.microsoft.com/office/powerpoint/2010/main" val="112054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67FA68DA-9209-04AD-EE8B-7A3BC72A5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6754" y="3628069"/>
            <a:ext cx="2858193" cy="285819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9CCA3F09-FBC9-A94C-3492-9D0C48B93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6754" y="769730"/>
            <a:ext cx="2791691" cy="3140653"/>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5.5 </a:t>
            </a:r>
            <a:r>
              <a:rPr lang="en-US" altLang="ko-KR" sz="3200" dirty="0">
                <a:solidFill>
                  <a:schemeClr val="bg1"/>
                </a:solidFill>
                <a:latin typeface="Arial" panose="020B0604020202020204" pitchFamily="34" charset="0"/>
                <a:cs typeface="Arial" panose="020B0604020202020204" pitchFamily="34" charset="0"/>
              </a:rPr>
              <a:t>Clustering examples: flow cytometry and mass cytometry</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7" name="슬라이드 번호 개체 틀 6">
            <a:extLst>
              <a:ext uri="{FF2B5EF4-FFF2-40B4-BE49-F238E27FC236}">
                <a16:creationId xmlns:a16="http://schemas.microsoft.com/office/drawing/2014/main" id="{BE925CF7-9E17-20D4-C77F-07322CB48985}"/>
              </a:ext>
            </a:extLst>
          </p:cNvPr>
          <p:cNvSpPr>
            <a:spLocks noGrp="1"/>
          </p:cNvSpPr>
          <p:nvPr>
            <p:ph type="sldNum" sz="quarter" idx="12"/>
          </p:nvPr>
        </p:nvSpPr>
        <p:spPr/>
        <p:txBody>
          <a:bodyPr/>
          <a:lstStyle/>
          <a:p>
            <a:fld id="{5CBFC010-6465-4206-96A0-4CE01429666A}" type="slidenum">
              <a:rPr lang="ko-KR" altLang="en-US" smtClean="0"/>
              <a:t>14</a:t>
            </a:fld>
            <a:endParaRPr lang="ko-KR" altLang="en-US"/>
          </a:p>
        </p:txBody>
      </p:sp>
      <p:sp>
        <p:nvSpPr>
          <p:cNvPr id="9" name="TextBox 8">
            <a:extLst>
              <a:ext uri="{FF2B5EF4-FFF2-40B4-BE49-F238E27FC236}">
                <a16:creationId xmlns:a16="http://schemas.microsoft.com/office/drawing/2014/main" id="{EAA78198-CA86-D1EF-51B5-422B6B9768BF}"/>
              </a:ext>
            </a:extLst>
          </p:cNvPr>
          <p:cNvSpPr txBox="1"/>
          <p:nvPr/>
        </p:nvSpPr>
        <p:spPr>
          <a:xfrm>
            <a:off x="493295" y="1299410"/>
            <a:ext cx="10984831" cy="1231106"/>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5.5.2 Data preprocessing</a:t>
            </a:r>
          </a:p>
          <a:p>
            <a:endParaRPr lang="en-US" altLang="ko-KR" sz="2400" dirty="0">
              <a:latin typeface="Arial" panose="020B0604020202020204" pitchFamily="34" charset="0"/>
              <a:cs typeface="Arial" panose="020B0604020202020204" pitchFamily="34" charset="0"/>
            </a:endParaRPr>
          </a:p>
          <a:p>
            <a:endParaRPr lang="en-US" altLang="ko-KR" sz="2400" dirty="0">
              <a:latin typeface="Arial" panose="020B0604020202020204" pitchFamily="34" charset="0"/>
              <a:cs typeface="Arial" panose="020B0604020202020204" pitchFamily="34" charset="0"/>
            </a:endParaRPr>
          </a:p>
        </p:txBody>
      </p:sp>
      <p:pic>
        <p:nvPicPr>
          <p:cNvPr id="6" name="그림 5">
            <a:extLst>
              <a:ext uri="{FF2B5EF4-FFF2-40B4-BE49-F238E27FC236}">
                <a16:creationId xmlns:a16="http://schemas.microsoft.com/office/drawing/2014/main" id="{BA9AE9A0-9CA8-6DEB-FDF9-84CB433E7ABB}"/>
              </a:ext>
            </a:extLst>
          </p:cNvPr>
          <p:cNvPicPr>
            <a:picLocks noChangeAspect="1"/>
          </p:cNvPicPr>
          <p:nvPr/>
        </p:nvPicPr>
        <p:blipFill>
          <a:blip r:embed="rId5"/>
          <a:stretch>
            <a:fillRect/>
          </a:stretch>
        </p:blipFill>
        <p:spPr>
          <a:xfrm>
            <a:off x="1527388" y="2336958"/>
            <a:ext cx="4029637" cy="609685"/>
          </a:xfrm>
          <a:prstGeom prst="rect">
            <a:avLst/>
          </a:prstGeom>
        </p:spPr>
      </p:pic>
      <p:pic>
        <p:nvPicPr>
          <p:cNvPr id="11" name="그림 10">
            <a:extLst>
              <a:ext uri="{FF2B5EF4-FFF2-40B4-BE49-F238E27FC236}">
                <a16:creationId xmlns:a16="http://schemas.microsoft.com/office/drawing/2014/main" id="{3FD3D998-BB30-3629-D756-236AF8A59A46}"/>
              </a:ext>
            </a:extLst>
          </p:cNvPr>
          <p:cNvPicPr>
            <a:picLocks noChangeAspect="1"/>
          </p:cNvPicPr>
          <p:nvPr/>
        </p:nvPicPr>
        <p:blipFill>
          <a:blip r:embed="rId6"/>
          <a:stretch>
            <a:fillRect/>
          </a:stretch>
        </p:blipFill>
        <p:spPr>
          <a:xfrm>
            <a:off x="1527388" y="4465208"/>
            <a:ext cx="4458322" cy="381053"/>
          </a:xfrm>
          <a:prstGeom prst="rect">
            <a:avLst/>
          </a:prstGeom>
        </p:spPr>
      </p:pic>
    </p:spTree>
    <p:extLst>
      <p:ext uri="{BB962C8B-B14F-4D97-AF65-F5344CB8AC3E}">
        <p14:creationId xmlns:p14="http://schemas.microsoft.com/office/powerpoint/2010/main" val="3356531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5.5 </a:t>
            </a:r>
            <a:r>
              <a:rPr lang="en-US" altLang="ko-KR" sz="3200" dirty="0">
                <a:solidFill>
                  <a:schemeClr val="bg1"/>
                </a:solidFill>
                <a:latin typeface="Arial" panose="020B0604020202020204" pitchFamily="34" charset="0"/>
                <a:cs typeface="Arial" panose="020B0604020202020204" pitchFamily="34" charset="0"/>
              </a:rPr>
              <a:t>Clustering examples: flow cytometry and mass cytometry</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7" name="슬라이드 번호 개체 틀 6">
            <a:extLst>
              <a:ext uri="{FF2B5EF4-FFF2-40B4-BE49-F238E27FC236}">
                <a16:creationId xmlns:a16="http://schemas.microsoft.com/office/drawing/2014/main" id="{BE925CF7-9E17-20D4-C77F-07322CB48985}"/>
              </a:ext>
            </a:extLst>
          </p:cNvPr>
          <p:cNvSpPr>
            <a:spLocks noGrp="1"/>
          </p:cNvSpPr>
          <p:nvPr>
            <p:ph type="sldNum" sz="quarter" idx="12"/>
          </p:nvPr>
        </p:nvSpPr>
        <p:spPr/>
        <p:txBody>
          <a:bodyPr/>
          <a:lstStyle/>
          <a:p>
            <a:fld id="{5CBFC010-6465-4206-96A0-4CE01429666A}" type="slidenum">
              <a:rPr lang="ko-KR" altLang="en-US" smtClean="0"/>
              <a:t>15</a:t>
            </a:fld>
            <a:endParaRPr lang="ko-KR" altLang="en-US"/>
          </a:p>
        </p:txBody>
      </p:sp>
      <p:sp>
        <p:nvSpPr>
          <p:cNvPr id="9" name="TextBox 8">
            <a:extLst>
              <a:ext uri="{FF2B5EF4-FFF2-40B4-BE49-F238E27FC236}">
                <a16:creationId xmlns:a16="http://schemas.microsoft.com/office/drawing/2014/main" id="{EAA78198-CA86-D1EF-51B5-422B6B9768BF}"/>
              </a:ext>
            </a:extLst>
          </p:cNvPr>
          <p:cNvSpPr txBox="1"/>
          <p:nvPr/>
        </p:nvSpPr>
        <p:spPr>
          <a:xfrm>
            <a:off x="493295" y="1299410"/>
            <a:ext cx="10984831" cy="3077766"/>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5.5.3 Density-based clustering</a:t>
            </a:r>
          </a:p>
          <a:p>
            <a:endParaRPr lang="en-US" altLang="ko-KR"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ko-KR" sz="2400" b="1" dirty="0">
                <a:latin typeface="Arial" panose="020B0604020202020204" pitchFamily="34" charset="0"/>
                <a:cs typeface="Arial" panose="020B0604020202020204" pitchFamily="34" charset="0"/>
              </a:rPr>
              <a:t>DBSCAN</a:t>
            </a:r>
            <a:r>
              <a:rPr lang="en-US" altLang="ko-KR" sz="2400" dirty="0">
                <a:latin typeface="Arial" panose="020B0604020202020204" pitchFamily="34" charset="0"/>
                <a:cs typeface="Arial" panose="020B0604020202020204" pitchFamily="34" charset="0"/>
              </a:rPr>
              <a:t> (</a:t>
            </a:r>
            <a:r>
              <a:rPr lang="en-US" altLang="ko-KR" sz="2400" b="1" dirty="0">
                <a:latin typeface="Arial" panose="020B0604020202020204" pitchFamily="34" charset="0"/>
                <a:cs typeface="Arial" panose="020B0604020202020204" pitchFamily="34" charset="0"/>
              </a:rPr>
              <a:t>D</a:t>
            </a:r>
            <a:r>
              <a:rPr lang="en-US" altLang="ko-KR" sz="2400" dirty="0">
                <a:latin typeface="Arial" panose="020B0604020202020204" pitchFamily="34" charset="0"/>
                <a:cs typeface="Arial" panose="020B0604020202020204" pitchFamily="34" charset="0"/>
              </a:rPr>
              <a:t>ensity-</a:t>
            </a:r>
            <a:r>
              <a:rPr lang="en-US" altLang="ko-KR" sz="2400" b="1" dirty="0">
                <a:latin typeface="Arial" panose="020B0604020202020204" pitchFamily="34" charset="0"/>
                <a:cs typeface="Arial" panose="020B0604020202020204" pitchFamily="34" charset="0"/>
              </a:rPr>
              <a:t>B</a:t>
            </a:r>
            <a:r>
              <a:rPr lang="en-US" altLang="ko-KR" sz="2400" dirty="0">
                <a:latin typeface="Arial" panose="020B0604020202020204" pitchFamily="34" charset="0"/>
                <a:cs typeface="Arial" panose="020B0604020202020204" pitchFamily="34" charset="0"/>
              </a:rPr>
              <a:t>ased </a:t>
            </a:r>
            <a:r>
              <a:rPr lang="en-US" altLang="ko-KR" sz="2400" b="1" dirty="0">
                <a:latin typeface="Arial" panose="020B0604020202020204" pitchFamily="34" charset="0"/>
                <a:cs typeface="Arial" panose="020B0604020202020204" pitchFamily="34" charset="0"/>
              </a:rPr>
              <a:t>S</a:t>
            </a:r>
            <a:r>
              <a:rPr lang="en-US" altLang="ko-KR" sz="2400" dirty="0">
                <a:latin typeface="Arial" panose="020B0604020202020204" pitchFamily="34" charset="0"/>
                <a:cs typeface="Arial" panose="020B0604020202020204" pitchFamily="34" charset="0"/>
              </a:rPr>
              <a:t>patial </a:t>
            </a:r>
            <a:r>
              <a:rPr lang="en-US" altLang="ko-KR" sz="2400" b="1" dirty="0">
                <a:latin typeface="Arial" panose="020B0604020202020204" pitchFamily="34" charset="0"/>
                <a:cs typeface="Arial" panose="020B0604020202020204" pitchFamily="34" charset="0"/>
              </a:rPr>
              <a:t>C</a:t>
            </a:r>
            <a:r>
              <a:rPr lang="en-US" altLang="ko-KR" sz="2400" dirty="0">
                <a:latin typeface="Arial" panose="020B0604020202020204" pitchFamily="34" charset="0"/>
                <a:cs typeface="Arial" panose="020B0604020202020204" pitchFamily="34" charset="0"/>
              </a:rPr>
              <a:t>lustering of </a:t>
            </a:r>
            <a:r>
              <a:rPr lang="en-US" altLang="ko-KR" sz="2400" b="1" dirty="0">
                <a:latin typeface="Arial" panose="020B0604020202020204" pitchFamily="34" charset="0"/>
                <a:cs typeface="Arial" panose="020B0604020202020204" pitchFamily="34" charset="0"/>
              </a:rPr>
              <a:t>A</a:t>
            </a:r>
            <a:r>
              <a:rPr lang="en-US" altLang="ko-KR" sz="2400" dirty="0">
                <a:latin typeface="Arial" panose="020B0604020202020204" pitchFamily="34" charset="0"/>
                <a:cs typeface="Arial" panose="020B0604020202020204" pitchFamily="34" charset="0"/>
              </a:rPr>
              <a:t>pplication with </a:t>
            </a:r>
            <a:r>
              <a:rPr lang="en-US" altLang="ko-KR" sz="2400" b="1" dirty="0">
                <a:latin typeface="Arial" panose="020B0604020202020204" pitchFamily="34" charset="0"/>
                <a:cs typeface="Arial" panose="020B0604020202020204" pitchFamily="34" charset="0"/>
              </a:rPr>
              <a:t>N</a:t>
            </a:r>
            <a:r>
              <a:rPr lang="en-US" altLang="ko-KR" sz="2400" dirty="0">
                <a:latin typeface="Arial" panose="020B0604020202020204" pitchFamily="34" charset="0"/>
                <a:cs typeface="Arial" panose="020B0604020202020204" pitchFamily="34" charset="0"/>
              </a:rPr>
              <a:t>oise)</a:t>
            </a:r>
            <a:endParaRPr lang="en-US" altLang="ko-KR" sz="20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altLang="ko-KR" sz="2000" dirty="0">
                <a:latin typeface="Arial" panose="020B0604020202020204" pitchFamily="34" charset="0"/>
                <a:cs typeface="Arial" panose="020B0604020202020204" pitchFamily="34" charset="0"/>
              </a:rPr>
              <a:t>It is an algorithm that groups data points close to each other together based on the density of multi-dimensional data.</a:t>
            </a:r>
          </a:p>
          <a:p>
            <a:pPr marL="800100" lvl="1" indent="-342900">
              <a:buFont typeface="Arial" panose="020B0604020202020204" pitchFamily="34" charset="0"/>
              <a:buChar char="•"/>
            </a:pPr>
            <a:endParaRPr lang="en-US" altLang="ko-KR" sz="20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altLang="ko-KR" sz="2000" dirty="0">
                <a:latin typeface="Arial" panose="020B0604020202020204" pitchFamily="34" charset="0"/>
                <a:cs typeface="Arial" panose="020B0604020202020204" pitchFamily="34" charset="0"/>
              </a:rPr>
              <a:t>Elements of DBSCAN</a:t>
            </a:r>
          </a:p>
          <a:p>
            <a:pPr marL="1257300" lvl="2" indent="-342900">
              <a:buFont typeface="Arial" panose="020B0604020202020204" pitchFamily="34" charset="0"/>
              <a:buChar char="•"/>
            </a:pPr>
            <a:r>
              <a:rPr lang="en-US" altLang="ko-KR" sz="2000" b="1" dirty="0" err="1">
                <a:latin typeface="Arial" panose="020B0604020202020204" pitchFamily="34" charset="0"/>
                <a:cs typeface="Arial" panose="020B0604020202020204" pitchFamily="34" charset="0"/>
              </a:rPr>
              <a:t>minPts</a:t>
            </a:r>
            <a:r>
              <a:rPr lang="en-US" altLang="ko-KR" sz="2000" dirty="0">
                <a:latin typeface="Arial" panose="020B0604020202020204" pitchFamily="34" charset="0"/>
                <a:cs typeface="Arial" panose="020B0604020202020204" pitchFamily="34" charset="0"/>
              </a:rPr>
              <a:t>: the minimum number of close points from core point</a:t>
            </a:r>
          </a:p>
          <a:p>
            <a:pPr marL="1257300" lvl="2" indent="-342900">
              <a:buFont typeface="Arial" panose="020B0604020202020204" pitchFamily="34" charset="0"/>
              <a:buChar char="•"/>
            </a:pPr>
            <a:r>
              <a:rPr lang="en-US" altLang="ko-KR" sz="2000" b="1" dirty="0">
                <a:latin typeface="Arial" panose="020B0604020202020204" pitchFamily="34" charset="0"/>
                <a:cs typeface="Arial" panose="020B0604020202020204" pitchFamily="34" charset="0"/>
              </a:rPr>
              <a:t>Epsilon</a:t>
            </a:r>
            <a:r>
              <a:rPr lang="en-US" altLang="ko-KR" sz="2000" dirty="0">
                <a:latin typeface="Arial" panose="020B0604020202020204" pitchFamily="34" charset="0"/>
                <a:cs typeface="Arial" panose="020B0604020202020204" pitchFamily="34" charset="0"/>
              </a:rPr>
              <a:t>: the distance from the core point</a:t>
            </a:r>
          </a:p>
        </p:txBody>
      </p:sp>
      <p:pic>
        <p:nvPicPr>
          <p:cNvPr id="1028" name="Picture 4">
            <a:extLst>
              <a:ext uri="{FF2B5EF4-FFF2-40B4-BE49-F238E27FC236}">
                <a16:creationId xmlns:a16="http://schemas.microsoft.com/office/drawing/2014/main" id="{EFD681E6-D6BE-B34E-0E1B-75F055FF7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847" y="4463813"/>
            <a:ext cx="2876306" cy="20709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DFE6AE0-6B38-F444-0A96-841637E3D438}"/>
              </a:ext>
            </a:extLst>
          </p:cNvPr>
          <p:cNvSpPr txBox="1"/>
          <p:nvPr/>
        </p:nvSpPr>
        <p:spPr>
          <a:xfrm>
            <a:off x="0" y="6620293"/>
            <a:ext cx="6144490" cy="230832"/>
          </a:xfrm>
          <a:prstGeom prst="rect">
            <a:avLst/>
          </a:prstGeom>
          <a:noFill/>
        </p:spPr>
        <p:txBody>
          <a:bodyPr wrap="square">
            <a:spAutoFit/>
          </a:bodyPr>
          <a:lstStyle/>
          <a:p>
            <a:r>
              <a:rPr lang="en-US" altLang="ko-KR" sz="900" dirty="0"/>
              <a:t>From: https://en.wikipedia.org/wiki/DBSCAN</a:t>
            </a:r>
            <a:endParaRPr lang="ko-KR" altLang="en-US" sz="900" dirty="0"/>
          </a:p>
        </p:txBody>
      </p:sp>
    </p:spTree>
    <p:extLst>
      <p:ext uri="{BB962C8B-B14F-4D97-AF65-F5344CB8AC3E}">
        <p14:creationId xmlns:p14="http://schemas.microsoft.com/office/powerpoint/2010/main" val="445256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5.5 </a:t>
            </a:r>
            <a:r>
              <a:rPr lang="en-US" altLang="ko-KR" sz="3200" dirty="0">
                <a:solidFill>
                  <a:schemeClr val="bg1"/>
                </a:solidFill>
                <a:latin typeface="Arial" panose="020B0604020202020204" pitchFamily="34" charset="0"/>
                <a:cs typeface="Arial" panose="020B0604020202020204" pitchFamily="34" charset="0"/>
              </a:rPr>
              <a:t>Clustering examples: flow cytometry and mass cytometry</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7" name="슬라이드 번호 개체 틀 6">
            <a:extLst>
              <a:ext uri="{FF2B5EF4-FFF2-40B4-BE49-F238E27FC236}">
                <a16:creationId xmlns:a16="http://schemas.microsoft.com/office/drawing/2014/main" id="{BE925CF7-9E17-20D4-C77F-07322CB48985}"/>
              </a:ext>
            </a:extLst>
          </p:cNvPr>
          <p:cNvSpPr>
            <a:spLocks noGrp="1"/>
          </p:cNvSpPr>
          <p:nvPr>
            <p:ph type="sldNum" sz="quarter" idx="12"/>
          </p:nvPr>
        </p:nvSpPr>
        <p:spPr/>
        <p:txBody>
          <a:bodyPr/>
          <a:lstStyle/>
          <a:p>
            <a:fld id="{5CBFC010-6465-4206-96A0-4CE01429666A}" type="slidenum">
              <a:rPr lang="ko-KR" altLang="en-US" smtClean="0"/>
              <a:t>16</a:t>
            </a:fld>
            <a:endParaRPr lang="ko-KR" altLang="en-US"/>
          </a:p>
        </p:txBody>
      </p:sp>
      <p:sp>
        <p:nvSpPr>
          <p:cNvPr id="9" name="TextBox 8">
            <a:extLst>
              <a:ext uri="{FF2B5EF4-FFF2-40B4-BE49-F238E27FC236}">
                <a16:creationId xmlns:a16="http://schemas.microsoft.com/office/drawing/2014/main" id="{EAA78198-CA86-D1EF-51B5-422B6B9768BF}"/>
              </a:ext>
            </a:extLst>
          </p:cNvPr>
          <p:cNvSpPr txBox="1"/>
          <p:nvPr/>
        </p:nvSpPr>
        <p:spPr>
          <a:xfrm>
            <a:off x="493295" y="1299410"/>
            <a:ext cx="10984831" cy="1231106"/>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5.5.3 Density-based clustering</a:t>
            </a:r>
          </a:p>
          <a:p>
            <a:endParaRPr lang="en-US" altLang="ko-KR" sz="2400" dirty="0">
              <a:latin typeface="Arial" panose="020B0604020202020204" pitchFamily="34" charset="0"/>
              <a:cs typeface="Arial" panose="020B0604020202020204" pitchFamily="34" charset="0"/>
            </a:endParaRPr>
          </a:p>
          <a:p>
            <a:endParaRPr lang="en-US" altLang="ko-KR" sz="24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A28CB483-A3D4-354C-E189-3670D391D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197260"/>
            <a:ext cx="6096000" cy="38290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877E66-55EB-3EBC-FE73-00D9A03BCEE9}"/>
              </a:ext>
            </a:extLst>
          </p:cNvPr>
          <p:cNvSpPr txBox="1"/>
          <p:nvPr/>
        </p:nvSpPr>
        <p:spPr>
          <a:xfrm>
            <a:off x="0" y="6620293"/>
            <a:ext cx="6144490" cy="230832"/>
          </a:xfrm>
          <a:prstGeom prst="rect">
            <a:avLst/>
          </a:prstGeom>
          <a:noFill/>
        </p:spPr>
        <p:txBody>
          <a:bodyPr wrap="square">
            <a:spAutoFit/>
          </a:bodyPr>
          <a:lstStyle/>
          <a:p>
            <a:r>
              <a:rPr lang="en-US" altLang="ko-KR" sz="900" dirty="0"/>
              <a:t>From: https://tinyurl.com/24urqmn6</a:t>
            </a:r>
            <a:endParaRPr lang="ko-KR" altLang="en-US" sz="900" dirty="0"/>
          </a:p>
        </p:txBody>
      </p:sp>
    </p:spTree>
    <p:extLst>
      <p:ext uri="{BB962C8B-B14F-4D97-AF65-F5344CB8AC3E}">
        <p14:creationId xmlns:p14="http://schemas.microsoft.com/office/powerpoint/2010/main" val="656728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D0DFD301-C513-2DEB-87F2-B97B5E91D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7265" y="2183405"/>
            <a:ext cx="2956877" cy="3326487"/>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5.5 </a:t>
            </a:r>
            <a:r>
              <a:rPr lang="en-US" altLang="ko-KR" sz="3200" dirty="0">
                <a:solidFill>
                  <a:schemeClr val="bg1"/>
                </a:solidFill>
                <a:latin typeface="Arial" panose="020B0604020202020204" pitchFamily="34" charset="0"/>
                <a:cs typeface="Arial" panose="020B0604020202020204" pitchFamily="34" charset="0"/>
              </a:rPr>
              <a:t>Clustering examples: flow cytometry and mass cytometry</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7" name="슬라이드 번호 개체 틀 6">
            <a:extLst>
              <a:ext uri="{FF2B5EF4-FFF2-40B4-BE49-F238E27FC236}">
                <a16:creationId xmlns:a16="http://schemas.microsoft.com/office/drawing/2014/main" id="{BE925CF7-9E17-20D4-C77F-07322CB48985}"/>
              </a:ext>
            </a:extLst>
          </p:cNvPr>
          <p:cNvSpPr>
            <a:spLocks noGrp="1"/>
          </p:cNvSpPr>
          <p:nvPr>
            <p:ph type="sldNum" sz="quarter" idx="12"/>
          </p:nvPr>
        </p:nvSpPr>
        <p:spPr/>
        <p:txBody>
          <a:bodyPr/>
          <a:lstStyle/>
          <a:p>
            <a:fld id="{5CBFC010-6465-4206-96A0-4CE01429666A}" type="slidenum">
              <a:rPr lang="ko-KR" altLang="en-US" smtClean="0"/>
              <a:t>17</a:t>
            </a:fld>
            <a:endParaRPr lang="ko-KR" altLang="en-US"/>
          </a:p>
        </p:txBody>
      </p:sp>
      <p:sp>
        <p:nvSpPr>
          <p:cNvPr id="9" name="TextBox 8">
            <a:extLst>
              <a:ext uri="{FF2B5EF4-FFF2-40B4-BE49-F238E27FC236}">
                <a16:creationId xmlns:a16="http://schemas.microsoft.com/office/drawing/2014/main" id="{EAA78198-CA86-D1EF-51B5-422B6B9768BF}"/>
              </a:ext>
            </a:extLst>
          </p:cNvPr>
          <p:cNvSpPr txBox="1"/>
          <p:nvPr/>
        </p:nvSpPr>
        <p:spPr>
          <a:xfrm>
            <a:off x="493295" y="1299410"/>
            <a:ext cx="10984831" cy="1231106"/>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5.5.3 Density-based clustering</a:t>
            </a:r>
          </a:p>
          <a:p>
            <a:endParaRPr lang="en-US" altLang="ko-KR" sz="2400" dirty="0">
              <a:latin typeface="Arial" panose="020B0604020202020204" pitchFamily="34" charset="0"/>
              <a:cs typeface="Arial" panose="020B0604020202020204" pitchFamily="34" charset="0"/>
            </a:endParaRPr>
          </a:p>
          <a:p>
            <a:endParaRPr lang="en-US" altLang="ko-KR" sz="2400" dirty="0">
              <a:latin typeface="Arial" panose="020B0604020202020204" pitchFamily="34" charset="0"/>
              <a:cs typeface="Arial" panose="020B0604020202020204" pitchFamily="34" charset="0"/>
            </a:endParaRPr>
          </a:p>
        </p:txBody>
      </p:sp>
      <p:pic>
        <p:nvPicPr>
          <p:cNvPr id="3" name="그림 2">
            <a:extLst>
              <a:ext uri="{FF2B5EF4-FFF2-40B4-BE49-F238E27FC236}">
                <a16:creationId xmlns:a16="http://schemas.microsoft.com/office/drawing/2014/main" id="{2CF0A419-AC64-622C-5957-E198692A95E9}"/>
              </a:ext>
            </a:extLst>
          </p:cNvPr>
          <p:cNvPicPr>
            <a:picLocks noChangeAspect="1"/>
          </p:cNvPicPr>
          <p:nvPr/>
        </p:nvPicPr>
        <p:blipFill>
          <a:blip r:embed="rId4"/>
          <a:stretch>
            <a:fillRect/>
          </a:stretch>
        </p:blipFill>
        <p:spPr>
          <a:xfrm>
            <a:off x="682521" y="3131343"/>
            <a:ext cx="3886742" cy="914528"/>
          </a:xfrm>
          <a:prstGeom prst="rect">
            <a:avLst/>
          </a:prstGeom>
        </p:spPr>
      </p:pic>
      <p:pic>
        <p:nvPicPr>
          <p:cNvPr id="8" name="그림 7">
            <a:extLst>
              <a:ext uri="{FF2B5EF4-FFF2-40B4-BE49-F238E27FC236}">
                <a16:creationId xmlns:a16="http://schemas.microsoft.com/office/drawing/2014/main" id="{B40A448D-DA9C-CF82-4201-B055EBD698F2}"/>
              </a:ext>
            </a:extLst>
          </p:cNvPr>
          <p:cNvPicPr>
            <a:picLocks noChangeAspect="1"/>
          </p:cNvPicPr>
          <p:nvPr/>
        </p:nvPicPr>
        <p:blipFill>
          <a:blip r:embed="rId5"/>
          <a:stretch>
            <a:fillRect/>
          </a:stretch>
        </p:blipFill>
        <p:spPr>
          <a:xfrm>
            <a:off x="682521" y="4156010"/>
            <a:ext cx="3553321" cy="342948"/>
          </a:xfrm>
          <a:prstGeom prst="rect">
            <a:avLst/>
          </a:prstGeom>
        </p:spPr>
      </p:pic>
      <p:pic>
        <p:nvPicPr>
          <p:cNvPr id="11" name="그림 10">
            <a:extLst>
              <a:ext uri="{FF2B5EF4-FFF2-40B4-BE49-F238E27FC236}">
                <a16:creationId xmlns:a16="http://schemas.microsoft.com/office/drawing/2014/main" id="{19FD80F4-3CD5-48F3-469B-E0B6421BC595}"/>
              </a:ext>
            </a:extLst>
          </p:cNvPr>
          <p:cNvPicPr>
            <a:picLocks noChangeAspect="1"/>
          </p:cNvPicPr>
          <p:nvPr/>
        </p:nvPicPr>
        <p:blipFill>
          <a:blip r:embed="rId6"/>
          <a:stretch>
            <a:fillRect/>
          </a:stretch>
        </p:blipFill>
        <p:spPr>
          <a:xfrm>
            <a:off x="682521" y="4646698"/>
            <a:ext cx="4420217" cy="362001"/>
          </a:xfrm>
          <a:prstGeom prst="rect">
            <a:avLst/>
          </a:prstGeom>
        </p:spPr>
      </p:pic>
      <p:pic>
        <p:nvPicPr>
          <p:cNvPr id="12292" name="Picture 4">
            <a:extLst>
              <a:ext uri="{FF2B5EF4-FFF2-40B4-BE49-F238E27FC236}">
                <a16:creationId xmlns:a16="http://schemas.microsoft.com/office/drawing/2014/main" id="{88022697-5013-66D5-D59C-99055BD12C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4142" y="2183407"/>
            <a:ext cx="2956876" cy="3326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600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5.6 Hierarchical clustering</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3" name="슬라이드 번호 개체 틀 2">
            <a:extLst>
              <a:ext uri="{FF2B5EF4-FFF2-40B4-BE49-F238E27FC236}">
                <a16:creationId xmlns:a16="http://schemas.microsoft.com/office/drawing/2014/main" id="{65BE0C5C-D088-2C09-D29C-3F3E80310454}"/>
              </a:ext>
            </a:extLst>
          </p:cNvPr>
          <p:cNvSpPr>
            <a:spLocks noGrp="1"/>
          </p:cNvSpPr>
          <p:nvPr>
            <p:ph type="sldNum" sz="quarter" idx="12"/>
          </p:nvPr>
        </p:nvSpPr>
        <p:spPr/>
        <p:txBody>
          <a:bodyPr/>
          <a:lstStyle/>
          <a:p>
            <a:fld id="{5CBFC010-6465-4206-96A0-4CE01429666A}" type="slidenum">
              <a:rPr lang="ko-KR" altLang="en-US" smtClean="0"/>
              <a:t>18</a:t>
            </a:fld>
            <a:endParaRPr lang="ko-KR" altLang="en-US"/>
          </a:p>
        </p:txBody>
      </p:sp>
      <p:sp>
        <p:nvSpPr>
          <p:cNvPr id="10" name="TextBox 9">
            <a:extLst>
              <a:ext uri="{FF2B5EF4-FFF2-40B4-BE49-F238E27FC236}">
                <a16:creationId xmlns:a16="http://schemas.microsoft.com/office/drawing/2014/main" id="{AC1C5153-8257-9485-6C8B-C0A06D6B378E}"/>
              </a:ext>
            </a:extLst>
          </p:cNvPr>
          <p:cNvSpPr txBox="1"/>
          <p:nvPr/>
        </p:nvSpPr>
        <p:spPr>
          <a:xfrm>
            <a:off x="493295" y="1299410"/>
            <a:ext cx="10984831" cy="1938992"/>
          </a:xfrm>
          <a:prstGeom prst="rect">
            <a:avLst/>
          </a:prstGeom>
          <a:noFill/>
        </p:spPr>
        <p:txBody>
          <a:bodyPr wrap="square" rtlCol="0">
            <a:spAutoFit/>
          </a:bodyPr>
          <a:lstStyle/>
          <a:p>
            <a:r>
              <a:rPr lang="en-US" altLang="ko-KR" sz="2400" dirty="0">
                <a:latin typeface="Arial" panose="020B0604020202020204" pitchFamily="34" charset="0"/>
                <a:cs typeface="Arial" panose="020B0604020202020204" pitchFamily="34" charset="0"/>
              </a:rPr>
              <a:t>Hierarchical clustering</a:t>
            </a:r>
          </a:p>
          <a:p>
            <a:r>
              <a:rPr lang="en-US" altLang="ko-KR" sz="2400" dirty="0">
                <a:latin typeface="Arial" panose="020B0604020202020204" pitchFamily="34" charset="0"/>
                <a:cs typeface="Arial" panose="020B0604020202020204" pitchFamily="34" charset="0"/>
              </a:rPr>
              <a:t>	</a:t>
            </a:r>
          </a:p>
          <a:p>
            <a:r>
              <a:rPr lang="en-US" altLang="ko-KR" sz="2400" dirty="0">
                <a:latin typeface="Arial" panose="020B0604020202020204" pitchFamily="34" charset="0"/>
                <a:cs typeface="Arial" panose="020B0604020202020204" pitchFamily="34" charset="0"/>
              </a:rPr>
              <a:t>	</a:t>
            </a:r>
            <a:r>
              <a:rPr lang="en-US" altLang="ko-KR" sz="1600" dirty="0">
                <a:latin typeface="Arial" panose="020B0604020202020204" pitchFamily="34" charset="0"/>
                <a:cs typeface="Arial" panose="020B0604020202020204" pitchFamily="34" charset="0"/>
              </a:rPr>
              <a:t>Dendrogram ordering: the vertical distances encode the similarity or the distance between each other.</a:t>
            </a:r>
          </a:p>
          <a:p>
            <a:r>
              <a:rPr lang="en-US" altLang="ko-KR" sz="1600" dirty="0">
                <a:latin typeface="Arial" panose="020B0604020202020204" pitchFamily="34" charset="0"/>
                <a:cs typeface="Arial" panose="020B0604020202020204" pitchFamily="34" charset="0"/>
              </a:rPr>
              <a:t>	</a:t>
            </a:r>
          </a:p>
          <a:p>
            <a:r>
              <a:rPr lang="en-US" altLang="ko-KR" sz="1600" dirty="0">
                <a:latin typeface="Arial" panose="020B0604020202020204" pitchFamily="34" charset="0"/>
                <a:cs typeface="Arial" panose="020B0604020202020204" pitchFamily="34" charset="0"/>
              </a:rPr>
              <a:t>	Top-down hierarchies: it takes all the objects and splits them sequentially according to a chosen criterion.</a:t>
            </a:r>
          </a:p>
          <a:p>
            <a:r>
              <a:rPr lang="en-US" altLang="ko-KR" sz="1600" dirty="0">
                <a:latin typeface="Arial" panose="020B0604020202020204" pitchFamily="34" charset="0"/>
                <a:cs typeface="Arial" panose="020B0604020202020204" pitchFamily="34" charset="0"/>
              </a:rPr>
              <a:t>			Recursive partitioning methods are often used to make decision trees.</a:t>
            </a:r>
            <a:endParaRPr lang="en-US" altLang="ko-KR" sz="2400" dirty="0">
              <a:latin typeface="Arial" panose="020B0604020202020204" pitchFamily="34" charset="0"/>
              <a:cs typeface="Arial" panose="020B0604020202020204" pitchFamily="34" charset="0"/>
            </a:endParaRPr>
          </a:p>
        </p:txBody>
      </p:sp>
      <p:pic>
        <p:nvPicPr>
          <p:cNvPr id="13314" name="Picture 2">
            <a:extLst>
              <a:ext uri="{FF2B5EF4-FFF2-40B4-BE49-F238E27FC236}">
                <a16:creationId xmlns:a16="http://schemas.microsoft.com/office/drawing/2014/main" id="{D1106712-7F61-BE3A-3D13-83319EE89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091" y="4128263"/>
            <a:ext cx="6303818" cy="223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651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5.6 Hierarchical clustering</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3" name="슬라이드 번호 개체 틀 2">
            <a:extLst>
              <a:ext uri="{FF2B5EF4-FFF2-40B4-BE49-F238E27FC236}">
                <a16:creationId xmlns:a16="http://schemas.microsoft.com/office/drawing/2014/main" id="{65BE0C5C-D088-2C09-D29C-3F3E80310454}"/>
              </a:ext>
            </a:extLst>
          </p:cNvPr>
          <p:cNvSpPr>
            <a:spLocks noGrp="1"/>
          </p:cNvSpPr>
          <p:nvPr>
            <p:ph type="sldNum" sz="quarter" idx="12"/>
          </p:nvPr>
        </p:nvSpPr>
        <p:spPr/>
        <p:txBody>
          <a:bodyPr/>
          <a:lstStyle/>
          <a:p>
            <a:fld id="{5CBFC010-6465-4206-96A0-4CE01429666A}" type="slidenum">
              <a:rPr lang="ko-KR" altLang="en-US" smtClean="0"/>
              <a:t>19</a:t>
            </a:fld>
            <a:endParaRPr lang="ko-KR" altLang="en-US"/>
          </a:p>
        </p:txBody>
      </p:sp>
      <p:sp>
        <p:nvSpPr>
          <p:cNvPr id="10" name="TextBox 9">
            <a:extLst>
              <a:ext uri="{FF2B5EF4-FFF2-40B4-BE49-F238E27FC236}">
                <a16:creationId xmlns:a16="http://schemas.microsoft.com/office/drawing/2014/main" id="{AC1C5153-8257-9485-6C8B-C0A06D6B378E}"/>
              </a:ext>
            </a:extLst>
          </p:cNvPr>
          <p:cNvSpPr txBox="1"/>
          <p:nvPr/>
        </p:nvSpPr>
        <p:spPr>
          <a:xfrm>
            <a:off x="493295" y="1299410"/>
            <a:ext cx="10984831" cy="1231106"/>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5.6.1 How to compute (dis)similarities between aggregated clusters?</a:t>
            </a:r>
          </a:p>
          <a:p>
            <a:endParaRPr lang="en-US" altLang="ko-KR" sz="2400" dirty="0">
              <a:latin typeface="Arial" panose="020B0604020202020204" pitchFamily="34" charset="0"/>
              <a:cs typeface="Arial" panose="020B0604020202020204" pitchFamily="34" charset="0"/>
            </a:endParaRPr>
          </a:p>
          <a:p>
            <a:endParaRPr lang="en-US" altLang="ko-KR" sz="2400" dirty="0">
              <a:latin typeface="Arial" panose="020B0604020202020204" pitchFamily="34" charset="0"/>
              <a:cs typeface="Arial" panose="020B0604020202020204" pitchFamily="34" charset="0"/>
            </a:endParaRPr>
          </a:p>
        </p:txBody>
      </p:sp>
      <p:pic>
        <p:nvPicPr>
          <p:cNvPr id="14340" name="Picture 4">
            <a:extLst>
              <a:ext uri="{FF2B5EF4-FFF2-40B4-BE49-F238E27FC236}">
                <a16:creationId xmlns:a16="http://schemas.microsoft.com/office/drawing/2014/main" id="{6A0D9625-7654-384D-E5E6-0F78BC4B6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013" y="1930672"/>
            <a:ext cx="1706075" cy="209203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4200B6B7-9A79-DCAB-F476-AA48D516E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8785" y="1886580"/>
            <a:ext cx="1777991" cy="2180221"/>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A91703B8-BFEF-0835-73CB-3663CF84A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9270" y="3634504"/>
            <a:ext cx="2112673" cy="2551509"/>
          </a:xfrm>
          <a:prstGeom prst="rect">
            <a:avLst/>
          </a:prstGeom>
          <a:noFill/>
          <a:extLst>
            <a:ext uri="{909E8E84-426E-40DD-AFC4-6F175D3DCCD1}">
              <a14:hiddenFill xmlns:a14="http://schemas.microsoft.com/office/drawing/2010/main">
                <a:solidFill>
                  <a:srgbClr val="FFFFFF"/>
                </a:solidFill>
              </a14:hiddenFill>
            </a:ext>
          </a:extLst>
        </p:spPr>
      </p:pic>
      <p:pic>
        <p:nvPicPr>
          <p:cNvPr id="6" name="그림 5">
            <a:extLst>
              <a:ext uri="{FF2B5EF4-FFF2-40B4-BE49-F238E27FC236}">
                <a16:creationId xmlns:a16="http://schemas.microsoft.com/office/drawing/2014/main" id="{5AD2EDAC-5DDD-48BD-7811-C91FAD654D7F}"/>
              </a:ext>
            </a:extLst>
          </p:cNvPr>
          <p:cNvPicPr>
            <a:picLocks noChangeAspect="1"/>
          </p:cNvPicPr>
          <p:nvPr/>
        </p:nvPicPr>
        <p:blipFill>
          <a:blip r:embed="rId6"/>
          <a:stretch>
            <a:fillRect/>
          </a:stretch>
        </p:blipFill>
        <p:spPr>
          <a:xfrm>
            <a:off x="2415257" y="4244388"/>
            <a:ext cx="1257475" cy="352474"/>
          </a:xfrm>
          <a:prstGeom prst="rect">
            <a:avLst/>
          </a:prstGeom>
        </p:spPr>
      </p:pic>
      <p:pic>
        <p:nvPicPr>
          <p:cNvPr id="8" name="그림 7">
            <a:extLst>
              <a:ext uri="{FF2B5EF4-FFF2-40B4-BE49-F238E27FC236}">
                <a16:creationId xmlns:a16="http://schemas.microsoft.com/office/drawing/2014/main" id="{BD770F44-AAFB-BD8E-6462-92FEB17FC411}"/>
              </a:ext>
            </a:extLst>
          </p:cNvPr>
          <p:cNvPicPr>
            <a:picLocks noChangeAspect="1"/>
          </p:cNvPicPr>
          <p:nvPr/>
        </p:nvPicPr>
        <p:blipFill>
          <a:blip r:embed="rId7"/>
          <a:stretch>
            <a:fillRect/>
          </a:stretch>
        </p:blipFill>
        <p:spPr>
          <a:xfrm>
            <a:off x="5985710" y="4244388"/>
            <a:ext cx="1238423" cy="390580"/>
          </a:xfrm>
          <a:prstGeom prst="rect">
            <a:avLst/>
          </a:prstGeom>
        </p:spPr>
      </p:pic>
      <p:pic>
        <p:nvPicPr>
          <p:cNvPr id="11" name="그림 10">
            <a:extLst>
              <a:ext uri="{FF2B5EF4-FFF2-40B4-BE49-F238E27FC236}">
                <a16:creationId xmlns:a16="http://schemas.microsoft.com/office/drawing/2014/main" id="{DE3CFF90-3AB1-4FEC-D3AD-52664AFF4D6C}"/>
              </a:ext>
            </a:extLst>
          </p:cNvPr>
          <p:cNvPicPr>
            <a:picLocks noChangeAspect="1"/>
          </p:cNvPicPr>
          <p:nvPr/>
        </p:nvPicPr>
        <p:blipFill>
          <a:blip r:embed="rId8"/>
          <a:stretch>
            <a:fillRect/>
          </a:stretch>
        </p:blipFill>
        <p:spPr>
          <a:xfrm>
            <a:off x="9020304" y="2948714"/>
            <a:ext cx="1895740" cy="504895"/>
          </a:xfrm>
          <a:prstGeom prst="rect">
            <a:avLst/>
          </a:prstGeom>
        </p:spPr>
      </p:pic>
      <p:pic>
        <p:nvPicPr>
          <p:cNvPr id="13" name="그림 12">
            <a:extLst>
              <a:ext uri="{FF2B5EF4-FFF2-40B4-BE49-F238E27FC236}">
                <a16:creationId xmlns:a16="http://schemas.microsoft.com/office/drawing/2014/main" id="{3F805A06-77B7-DDD7-822C-17C6B132C3E7}"/>
              </a:ext>
            </a:extLst>
          </p:cNvPr>
          <p:cNvPicPr>
            <a:picLocks noChangeAspect="1"/>
          </p:cNvPicPr>
          <p:nvPr/>
        </p:nvPicPr>
        <p:blipFill>
          <a:blip r:embed="rId9"/>
          <a:stretch>
            <a:fillRect/>
          </a:stretch>
        </p:blipFill>
        <p:spPr>
          <a:xfrm>
            <a:off x="7990137" y="1886580"/>
            <a:ext cx="2267266" cy="819264"/>
          </a:xfrm>
          <a:prstGeom prst="rect">
            <a:avLst/>
          </a:prstGeom>
        </p:spPr>
      </p:pic>
      <p:sp>
        <p:nvSpPr>
          <p:cNvPr id="14" name="TextBox 13">
            <a:extLst>
              <a:ext uri="{FF2B5EF4-FFF2-40B4-BE49-F238E27FC236}">
                <a16:creationId xmlns:a16="http://schemas.microsoft.com/office/drawing/2014/main" id="{B976AAF3-E546-3810-BA01-33376A3F05A2}"/>
              </a:ext>
            </a:extLst>
          </p:cNvPr>
          <p:cNvSpPr txBox="1"/>
          <p:nvPr/>
        </p:nvSpPr>
        <p:spPr>
          <a:xfrm>
            <a:off x="1105455" y="4215215"/>
            <a:ext cx="1277722" cy="307777"/>
          </a:xfrm>
          <a:prstGeom prst="rect">
            <a:avLst/>
          </a:prstGeom>
          <a:noFill/>
        </p:spPr>
        <p:txBody>
          <a:bodyPr wrap="none" rtlCol="0">
            <a:spAutoFit/>
          </a:bodyPr>
          <a:lstStyle/>
          <a:p>
            <a:r>
              <a:rPr lang="en-US" altLang="ko-KR" sz="1400" dirty="0">
                <a:latin typeface="Arial" panose="020B0604020202020204" pitchFamily="34" charset="0"/>
                <a:cs typeface="Arial" panose="020B0604020202020204" pitchFamily="34" charset="0"/>
              </a:rPr>
              <a:t>1. Single link:</a:t>
            </a:r>
            <a:endParaRPr lang="ko-KR" altLang="en-US"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2D13A2F-2A6C-AC87-6476-ED14D3AE1B45}"/>
              </a:ext>
            </a:extLst>
          </p:cNvPr>
          <p:cNvSpPr txBox="1"/>
          <p:nvPr/>
        </p:nvSpPr>
        <p:spPr>
          <a:xfrm>
            <a:off x="4378110" y="4276186"/>
            <a:ext cx="1567993" cy="307777"/>
          </a:xfrm>
          <a:prstGeom prst="rect">
            <a:avLst/>
          </a:prstGeom>
          <a:noFill/>
        </p:spPr>
        <p:txBody>
          <a:bodyPr wrap="none" rtlCol="0">
            <a:spAutoFit/>
          </a:bodyPr>
          <a:lstStyle/>
          <a:p>
            <a:r>
              <a:rPr lang="en-US" altLang="ko-KR" sz="1400" dirty="0">
                <a:latin typeface="Arial" panose="020B0604020202020204" pitchFamily="34" charset="0"/>
                <a:cs typeface="Arial" panose="020B0604020202020204" pitchFamily="34" charset="0"/>
              </a:rPr>
              <a:t>2. Complete link:</a:t>
            </a:r>
            <a:endParaRPr lang="ko-KR" altLang="en-US"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CD98950-3955-52AC-1D93-A5AFC7DB7B16}"/>
              </a:ext>
            </a:extLst>
          </p:cNvPr>
          <p:cNvSpPr txBox="1"/>
          <p:nvPr/>
        </p:nvSpPr>
        <p:spPr>
          <a:xfrm>
            <a:off x="7555777" y="3011167"/>
            <a:ext cx="1440844" cy="307777"/>
          </a:xfrm>
          <a:prstGeom prst="rect">
            <a:avLst/>
          </a:prstGeom>
          <a:noFill/>
        </p:spPr>
        <p:txBody>
          <a:bodyPr wrap="none" rtlCol="0">
            <a:spAutoFit/>
          </a:bodyPr>
          <a:lstStyle/>
          <a:p>
            <a:r>
              <a:rPr lang="en-US" altLang="ko-KR" sz="1400" dirty="0">
                <a:latin typeface="Arial" panose="020B0604020202020204" pitchFamily="34" charset="0"/>
                <a:cs typeface="Arial" panose="020B0604020202020204" pitchFamily="34" charset="0"/>
              </a:rPr>
              <a:t>3. Average link:</a:t>
            </a:r>
            <a:endParaRPr lang="ko-KR" altLang="en-US" sz="14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68F356B-34A7-A020-C5EC-3AD339127935}"/>
              </a:ext>
            </a:extLst>
          </p:cNvPr>
          <p:cNvSpPr txBox="1"/>
          <p:nvPr/>
        </p:nvSpPr>
        <p:spPr>
          <a:xfrm>
            <a:off x="8777061" y="6361341"/>
            <a:ext cx="1378904" cy="307777"/>
          </a:xfrm>
          <a:prstGeom prst="rect">
            <a:avLst/>
          </a:prstGeom>
          <a:noFill/>
        </p:spPr>
        <p:txBody>
          <a:bodyPr wrap="none" rtlCol="0">
            <a:spAutoFit/>
          </a:bodyPr>
          <a:lstStyle/>
          <a:p>
            <a:r>
              <a:rPr lang="en-US" altLang="ko-KR" sz="1400" dirty="0">
                <a:latin typeface="Arial" panose="020B0604020202020204" pitchFamily="34" charset="0"/>
                <a:cs typeface="Arial" panose="020B0604020202020204" pitchFamily="34" charset="0"/>
              </a:rPr>
              <a:t>4. Centroid link</a:t>
            </a:r>
            <a:endParaRPr lang="ko-KR"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5805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5.1 Goals for this chapter</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79BB433-9031-47FD-9CCE-F889FFABCF0C}"/>
              </a:ext>
            </a:extLst>
          </p:cNvPr>
          <p:cNvSpPr txBox="1"/>
          <p:nvPr/>
        </p:nvSpPr>
        <p:spPr>
          <a:xfrm>
            <a:off x="493295" y="1359568"/>
            <a:ext cx="10984831" cy="5016758"/>
          </a:xfrm>
          <a:prstGeom prst="rect">
            <a:avLst/>
          </a:prstGeom>
          <a:noFill/>
        </p:spPr>
        <p:txBody>
          <a:bodyPr wrap="square" rtlCol="0">
            <a:spAutoFit/>
          </a:bodyPr>
          <a:lstStyle/>
          <a:p>
            <a:pPr marL="457200" indent="-457200">
              <a:buAutoNum type="arabicPeriod"/>
            </a:pPr>
            <a:r>
              <a:rPr lang="en-US" altLang="ko-KR" sz="2000" dirty="0">
                <a:latin typeface="Arial" panose="020B0604020202020204" pitchFamily="34" charset="0"/>
                <a:cs typeface="Arial" panose="020B0604020202020204" pitchFamily="34" charset="0"/>
              </a:rPr>
              <a:t>Study the different types of data that can be beneficially clustered.</a:t>
            </a:r>
          </a:p>
          <a:p>
            <a:pPr marL="457200" indent="-457200">
              <a:buAutoNum type="arabicPeriod"/>
            </a:pPr>
            <a:endParaRPr lang="en-US" altLang="ko-KR" sz="2000" dirty="0">
              <a:latin typeface="Arial" panose="020B0604020202020204" pitchFamily="34" charset="0"/>
              <a:cs typeface="Arial" panose="020B0604020202020204" pitchFamily="34" charset="0"/>
            </a:endParaRPr>
          </a:p>
          <a:p>
            <a:pPr marL="457200" indent="-457200">
              <a:buAutoNum type="arabicPeriod"/>
            </a:pPr>
            <a:r>
              <a:rPr lang="en-US" altLang="ko-KR" sz="2000" dirty="0">
                <a:latin typeface="Arial" panose="020B0604020202020204" pitchFamily="34" charset="0"/>
                <a:cs typeface="Arial" panose="020B0604020202020204" pitchFamily="34" charset="0"/>
              </a:rPr>
              <a:t>See measures of (dis)similarity and </a:t>
            </a:r>
            <a:r>
              <a:rPr lang="en-US" altLang="ko-KR" sz="2000" b="1" dirty="0">
                <a:latin typeface="Arial" panose="020B0604020202020204" pitchFamily="34" charset="0"/>
                <a:cs typeface="Arial" panose="020B0604020202020204" pitchFamily="34" charset="0"/>
              </a:rPr>
              <a:t>distances</a:t>
            </a:r>
            <a:r>
              <a:rPr lang="en-US" altLang="ko-KR" sz="2000" dirty="0">
                <a:latin typeface="Arial" panose="020B0604020202020204" pitchFamily="34" charset="0"/>
                <a:cs typeface="Arial" panose="020B0604020202020204" pitchFamily="34" charset="0"/>
              </a:rPr>
              <a:t> that help us define clusters.</a:t>
            </a:r>
          </a:p>
          <a:p>
            <a:pPr marL="457200" indent="-457200">
              <a:buAutoNum type="arabicPeriod"/>
            </a:pPr>
            <a:endParaRPr lang="en-US" altLang="ko-KR" sz="2000" dirty="0">
              <a:latin typeface="Arial" panose="020B0604020202020204" pitchFamily="34" charset="0"/>
              <a:cs typeface="Arial" panose="020B0604020202020204" pitchFamily="34" charset="0"/>
            </a:endParaRPr>
          </a:p>
          <a:p>
            <a:pPr marL="457200" indent="-457200">
              <a:buFontTx/>
              <a:buAutoNum type="arabicPeriod"/>
            </a:pPr>
            <a:r>
              <a:rPr lang="en-US" altLang="ko-KR" sz="2000" dirty="0">
                <a:latin typeface="Arial" panose="020B0604020202020204" pitchFamily="34" charset="0"/>
                <a:cs typeface="Arial" panose="020B0604020202020204" pitchFamily="34" charset="0"/>
              </a:rPr>
              <a:t>Uncover hidden or latent clustering by partitioning the data into </a:t>
            </a:r>
            <a:r>
              <a:rPr lang="en-US" altLang="ko-KR" sz="2000" i="1" dirty="0">
                <a:latin typeface="Arial" panose="020B0604020202020204" pitchFamily="34" charset="0"/>
                <a:cs typeface="Arial" panose="020B0604020202020204" pitchFamily="34" charset="0"/>
              </a:rPr>
              <a:t>tighter</a:t>
            </a:r>
            <a:r>
              <a:rPr lang="en-US" altLang="ko-KR" sz="2000" dirty="0">
                <a:latin typeface="Arial" panose="020B0604020202020204" pitchFamily="34" charset="0"/>
                <a:cs typeface="Arial" panose="020B0604020202020204" pitchFamily="34" charset="0"/>
              </a:rPr>
              <a:t> sets.</a:t>
            </a:r>
          </a:p>
          <a:p>
            <a:pPr marL="457200" indent="-457200">
              <a:buFontTx/>
              <a:buAutoNum type="arabicPeriod"/>
            </a:pPr>
            <a:endParaRPr lang="en-US" altLang="ko-KR" sz="2000" dirty="0">
              <a:latin typeface="Arial" panose="020B0604020202020204" pitchFamily="34" charset="0"/>
              <a:cs typeface="Arial" panose="020B0604020202020204" pitchFamily="34" charset="0"/>
            </a:endParaRPr>
          </a:p>
          <a:p>
            <a:pPr marL="457200" indent="-457200">
              <a:buAutoNum type="arabicPeriod"/>
            </a:pPr>
            <a:r>
              <a:rPr lang="en-US" altLang="ko-KR" sz="2000" dirty="0">
                <a:latin typeface="Arial" panose="020B0604020202020204" pitchFamily="34" charset="0"/>
                <a:cs typeface="Arial" panose="020B0604020202020204" pitchFamily="34" charset="0"/>
              </a:rPr>
              <a:t>Use clustering when given biomarkers on each of hundreds of thousands of cells. We’ll see that for instance immune cells can be naturally grouped into tight subpopulations.</a:t>
            </a:r>
          </a:p>
          <a:p>
            <a:pPr marL="457200" indent="-457200">
              <a:buAutoNum type="arabicPeriod"/>
            </a:pPr>
            <a:endParaRPr lang="en-US" altLang="ko-KR" sz="2000" dirty="0">
              <a:latin typeface="Arial" panose="020B0604020202020204" pitchFamily="34" charset="0"/>
              <a:cs typeface="Arial" panose="020B0604020202020204" pitchFamily="34" charset="0"/>
            </a:endParaRPr>
          </a:p>
          <a:p>
            <a:pPr marL="457200" indent="-457200">
              <a:buAutoNum type="arabicPeriod"/>
            </a:pPr>
            <a:r>
              <a:rPr lang="en-US" altLang="ko-KR" sz="2000" dirty="0">
                <a:latin typeface="Arial" panose="020B0604020202020204" pitchFamily="34" charset="0"/>
                <a:cs typeface="Arial" panose="020B0604020202020204" pitchFamily="34" charset="0"/>
              </a:rPr>
              <a:t>Run nonparametric algorithm such as </a:t>
            </a:r>
            <a:r>
              <a:rPr lang="en-US" altLang="ko-KR" sz="2000" b="1" i="1" dirty="0">
                <a:latin typeface="Times New Roman" panose="02020603050405020304" pitchFamily="18" charset="0"/>
                <a:cs typeface="Times New Roman" panose="02020603050405020304" pitchFamily="18" charset="0"/>
              </a:rPr>
              <a:t>k</a:t>
            </a:r>
            <a:r>
              <a:rPr lang="en-US" altLang="ko-KR" sz="2000" b="1" dirty="0">
                <a:latin typeface="Arial" panose="020B0604020202020204" pitchFamily="34" charset="0"/>
                <a:cs typeface="Arial" panose="020B0604020202020204" pitchFamily="34" charset="0"/>
              </a:rPr>
              <a:t>-mean</a:t>
            </a:r>
            <a:r>
              <a:rPr lang="en-US" altLang="ko-KR" sz="2000" dirty="0">
                <a:latin typeface="Arial" panose="020B0604020202020204" pitchFamily="34" charset="0"/>
                <a:cs typeface="Arial" panose="020B0604020202020204" pitchFamily="34" charset="0"/>
              </a:rPr>
              <a:t>s, </a:t>
            </a:r>
            <a:r>
              <a:rPr lang="en-US" altLang="ko-KR" sz="2000" b="1" i="1" dirty="0">
                <a:latin typeface="Times New Roman" panose="02020603050405020304" pitchFamily="18" charset="0"/>
                <a:cs typeface="Times New Roman" panose="02020603050405020304" pitchFamily="18" charset="0"/>
              </a:rPr>
              <a:t>k</a:t>
            </a:r>
            <a:r>
              <a:rPr lang="en-US" altLang="ko-KR" sz="2000" b="1" dirty="0">
                <a:latin typeface="Arial" panose="020B0604020202020204" pitchFamily="34" charset="0"/>
                <a:cs typeface="Arial" panose="020B0604020202020204" pitchFamily="34" charset="0"/>
              </a:rPr>
              <a:t>-medoid</a:t>
            </a:r>
            <a:r>
              <a:rPr lang="en-US" altLang="ko-KR" sz="2000" dirty="0">
                <a:latin typeface="Arial" panose="020B0604020202020204" pitchFamily="34" charset="0"/>
                <a:cs typeface="Arial" panose="020B0604020202020204" pitchFamily="34" charset="0"/>
              </a:rPr>
              <a:t>s on real single cell data.</a:t>
            </a:r>
          </a:p>
          <a:p>
            <a:pPr marL="457200" indent="-457200">
              <a:buAutoNum type="arabicPeriod"/>
            </a:pPr>
            <a:endParaRPr lang="en-US" altLang="ko-KR" sz="2000" dirty="0">
              <a:latin typeface="Arial" panose="020B0604020202020204" pitchFamily="34" charset="0"/>
              <a:cs typeface="Arial" panose="020B0604020202020204" pitchFamily="34" charset="0"/>
            </a:endParaRPr>
          </a:p>
          <a:p>
            <a:pPr marL="457200" indent="-457200">
              <a:buAutoNum type="arabicPeriod"/>
            </a:pPr>
            <a:r>
              <a:rPr lang="en-US" altLang="ko-KR" sz="2000" dirty="0">
                <a:latin typeface="Arial" panose="020B0604020202020204" pitchFamily="34" charset="0"/>
                <a:cs typeface="Arial" panose="020B0604020202020204" pitchFamily="34" charset="0"/>
              </a:rPr>
              <a:t>Experiment with recursive approaches to clustering that combine observations and groups into a hierarchy of sets; these methods are known as </a:t>
            </a:r>
            <a:r>
              <a:rPr lang="en-US" altLang="ko-KR" sz="2000" b="1" dirty="0">
                <a:latin typeface="Arial" panose="020B0604020202020204" pitchFamily="34" charset="0"/>
                <a:cs typeface="Arial" panose="020B0604020202020204" pitchFamily="34" charset="0"/>
              </a:rPr>
              <a:t>hierarchical clustering</a:t>
            </a:r>
            <a:r>
              <a:rPr lang="en-US" altLang="ko-KR" sz="2000" dirty="0">
                <a:latin typeface="Arial" panose="020B0604020202020204" pitchFamily="34" charset="0"/>
                <a:cs typeface="Arial" panose="020B0604020202020204" pitchFamily="34" charset="0"/>
              </a:rPr>
              <a:t>.</a:t>
            </a:r>
          </a:p>
          <a:p>
            <a:pPr marL="457200" indent="-457200">
              <a:buAutoNum type="arabicPeriod"/>
            </a:pPr>
            <a:endParaRPr lang="en-US" altLang="ko-KR" sz="2000" dirty="0">
              <a:latin typeface="Arial" panose="020B0604020202020204" pitchFamily="34" charset="0"/>
              <a:cs typeface="Arial" panose="020B0604020202020204" pitchFamily="34" charset="0"/>
            </a:endParaRPr>
          </a:p>
          <a:p>
            <a:pPr marL="457200" indent="-457200">
              <a:buAutoNum type="arabicPeriod"/>
            </a:pPr>
            <a:r>
              <a:rPr lang="en-US" altLang="ko-KR" sz="2000" dirty="0">
                <a:latin typeface="Arial" panose="020B0604020202020204" pitchFamily="34" charset="0"/>
                <a:cs typeface="Arial" panose="020B0604020202020204" pitchFamily="34" charset="0"/>
              </a:rPr>
              <a:t>Study how to validate clusters through resampling-based bootstrap approaches, which we will demonstrate on a single-cell dataset</a:t>
            </a:r>
          </a:p>
        </p:txBody>
      </p:sp>
      <p:sp>
        <p:nvSpPr>
          <p:cNvPr id="3" name="슬라이드 번호 개체 틀 2">
            <a:extLst>
              <a:ext uri="{FF2B5EF4-FFF2-40B4-BE49-F238E27FC236}">
                <a16:creationId xmlns:a16="http://schemas.microsoft.com/office/drawing/2014/main" id="{B784F2CB-22E1-E629-EE1C-F3DCED111F46}"/>
              </a:ext>
            </a:extLst>
          </p:cNvPr>
          <p:cNvSpPr>
            <a:spLocks noGrp="1"/>
          </p:cNvSpPr>
          <p:nvPr>
            <p:ph type="sldNum" sz="quarter" idx="12"/>
          </p:nvPr>
        </p:nvSpPr>
        <p:spPr/>
        <p:txBody>
          <a:bodyPr/>
          <a:lstStyle/>
          <a:p>
            <a:fld id="{5CBFC010-6465-4206-96A0-4CE01429666A}" type="slidenum">
              <a:rPr lang="ko-KR" altLang="en-US" smtClean="0"/>
              <a:t>2</a:t>
            </a:fld>
            <a:endParaRPr lang="ko-KR" altLang="en-US"/>
          </a:p>
        </p:txBody>
      </p:sp>
    </p:spTree>
    <p:extLst>
      <p:ext uri="{BB962C8B-B14F-4D97-AF65-F5344CB8AC3E}">
        <p14:creationId xmlns:p14="http://schemas.microsoft.com/office/powerpoint/2010/main" val="1924892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5.6 Hierarchical clustering</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3" name="슬라이드 번호 개체 틀 2">
            <a:extLst>
              <a:ext uri="{FF2B5EF4-FFF2-40B4-BE49-F238E27FC236}">
                <a16:creationId xmlns:a16="http://schemas.microsoft.com/office/drawing/2014/main" id="{65BE0C5C-D088-2C09-D29C-3F3E80310454}"/>
              </a:ext>
            </a:extLst>
          </p:cNvPr>
          <p:cNvSpPr>
            <a:spLocks noGrp="1"/>
          </p:cNvSpPr>
          <p:nvPr>
            <p:ph type="sldNum" sz="quarter" idx="12"/>
          </p:nvPr>
        </p:nvSpPr>
        <p:spPr/>
        <p:txBody>
          <a:bodyPr/>
          <a:lstStyle/>
          <a:p>
            <a:fld id="{5CBFC010-6465-4206-96A0-4CE01429666A}" type="slidenum">
              <a:rPr lang="ko-KR" altLang="en-US" smtClean="0"/>
              <a:t>20</a:t>
            </a:fld>
            <a:endParaRPr lang="ko-KR" altLang="en-US"/>
          </a:p>
        </p:txBody>
      </p:sp>
      <p:sp>
        <p:nvSpPr>
          <p:cNvPr id="10" name="TextBox 9">
            <a:extLst>
              <a:ext uri="{FF2B5EF4-FFF2-40B4-BE49-F238E27FC236}">
                <a16:creationId xmlns:a16="http://schemas.microsoft.com/office/drawing/2014/main" id="{AC1C5153-8257-9485-6C8B-C0A06D6B378E}"/>
              </a:ext>
            </a:extLst>
          </p:cNvPr>
          <p:cNvSpPr txBox="1"/>
          <p:nvPr/>
        </p:nvSpPr>
        <p:spPr>
          <a:xfrm>
            <a:off x="493295" y="1299410"/>
            <a:ext cx="10984831" cy="1231106"/>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5.6.1 How to compute (dis)similarities between aggregated clusters?</a:t>
            </a:r>
          </a:p>
          <a:p>
            <a:endParaRPr lang="en-US" altLang="ko-KR" sz="2400" dirty="0">
              <a:latin typeface="Arial" panose="020B0604020202020204" pitchFamily="34" charset="0"/>
              <a:cs typeface="Arial" panose="020B0604020202020204" pitchFamily="34" charset="0"/>
            </a:endParaRPr>
          </a:p>
          <a:p>
            <a:endParaRPr lang="en-US" altLang="ko-KR" sz="2400" dirty="0">
              <a:latin typeface="Arial" panose="020B0604020202020204" pitchFamily="34" charset="0"/>
              <a:cs typeface="Arial" panose="020B0604020202020204" pitchFamily="34" charset="0"/>
            </a:endParaRPr>
          </a:p>
        </p:txBody>
      </p:sp>
      <p:pic>
        <p:nvPicPr>
          <p:cNvPr id="7" name="그림 6">
            <a:extLst>
              <a:ext uri="{FF2B5EF4-FFF2-40B4-BE49-F238E27FC236}">
                <a16:creationId xmlns:a16="http://schemas.microsoft.com/office/drawing/2014/main" id="{3DAD3E49-ED7B-3709-1C4D-973A65C1C2ED}"/>
              </a:ext>
            </a:extLst>
          </p:cNvPr>
          <p:cNvPicPr>
            <a:picLocks noChangeAspect="1"/>
          </p:cNvPicPr>
          <p:nvPr/>
        </p:nvPicPr>
        <p:blipFill>
          <a:blip r:embed="rId3"/>
          <a:stretch>
            <a:fillRect/>
          </a:stretch>
        </p:blipFill>
        <p:spPr>
          <a:xfrm>
            <a:off x="598068" y="2650755"/>
            <a:ext cx="3943900" cy="1857634"/>
          </a:xfrm>
          <a:prstGeom prst="rect">
            <a:avLst/>
          </a:prstGeom>
        </p:spPr>
      </p:pic>
      <p:sp>
        <p:nvSpPr>
          <p:cNvPr id="9" name="TextBox 8">
            <a:extLst>
              <a:ext uri="{FF2B5EF4-FFF2-40B4-BE49-F238E27FC236}">
                <a16:creationId xmlns:a16="http://schemas.microsoft.com/office/drawing/2014/main" id="{0AF3FF7E-0AAC-4646-9884-0C92056F5760}"/>
              </a:ext>
            </a:extLst>
          </p:cNvPr>
          <p:cNvSpPr txBox="1"/>
          <p:nvPr/>
        </p:nvSpPr>
        <p:spPr>
          <a:xfrm>
            <a:off x="598068" y="1904764"/>
            <a:ext cx="3679020" cy="307777"/>
          </a:xfrm>
          <a:prstGeom prst="rect">
            <a:avLst/>
          </a:prstGeom>
          <a:noFill/>
        </p:spPr>
        <p:txBody>
          <a:bodyPr wrap="none" rtlCol="0">
            <a:spAutoFit/>
          </a:bodyPr>
          <a:lstStyle/>
          <a:p>
            <a:r>
              <a:rPr lang="en-US" altLang="ko-KR" sz="1400" dirty="0">
                <a:latin typeface="Arial" panose="020B0604020202020204" pitchFamily="34" charset="0"/>
                <a:cs typeface="Arial" panose="020B0604020202020204" pitchFamily="34" charset="0"/>
              </a:rPr>
              <a:t>1. Single link: This example uses distances.</a:t>
            </a:r>
            <a:endParaRPr lang="ko-KR" altLang="en-US" sz="1400" dirty="0">
              <a:latin typeface="Arial" panose="020B0604020202020204" pitchFamily="34" charset="0"/>
              <a:cs typeface="Arial" panose="020B0604020202020204" pitchFamily="34" charset="0"/>
            </a:endParaRPr>
          </a:p>
        </p:txBody>
      </p:sp>
      <p:pic>
        <p:nvPicPr>
          <p:cNvPr id="12" name="그림 11">
            <a:extLst>
              <a:ext uri="{FF2B5EF4-FFF2-40B4-BE49-F238E27FC236}">
                <a16:creationId xmlns:a16="http://schemas.microsoft.com/office/drawing/2014/main" id="{C72FA489-F025-8F1D-8D5A-5BABA903EED5}"/>
              </a:ext>
            </a:extLst>
          </p:cNvPr>
          <p:cNvPicPr>
            <a:picLocks noChangeAspect="1"/>
          </p:cNvPicPr>
          <p:nvPr/>
        </p:nvPicPr>
        <p:blipFill>
          <a:blip r:embed="rId4"/>
          <a:stretch>
            <a:fillRect/>
          </a:stretch>
        </p:blipFill>
        <p:spPr>
          <a:xfrm>
            <a:off x="713874" y="2212541"/>
            <a:ext cx="1257475" cy="352474"/>
          </a:xfrm>
          <a:prstGeom prst="rect">
            <a:avLst/>
          </a:prstGeom>
        </p:spPr>
      </p:pic>
      <p:sp>
        <p:nvSpPr>
          <p:cNvPr id="18" name="직사각형 17">
            <a:extLst>
              <a:ext uri="{FF2B5EF4-FFF2-40B4-BE49-F238E27FC236}">
                <a16:creationId xmlns:a16="http://schemas.microsoft.com/office/drawing/2014/main" id="{0C4CF800-E46F-A8DB-4DB4-31D0CE011DB1}"/>
              </a:ext>
            </a:extLst>
          </p:cNvPr>
          <p:cNvSpPr/>
          <p:nvPr/>
        </p:nvSpPr>
        <p:spPr>
          <a:xfrm>
            <a:off x="1274620" y="2985655"/>
            <a:ext cx="1288471" cy="15088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21" name="그림 20">
            <a:extLst>
              <a:ext uri="{FF2B5EF4-FFF2-40B4-BE49-F238E27FC236}">
                <a16:creationId xmlns:a16="http://schemas.microsoft.com/office/drawing/2014/main" id="{76FAF785-B89E-E08F-C947-7C3D0699A5E5}"/>
              </a:ext>
            </a:extLst>
          </p:cNvPr>
          <p:cNvPicPr>
            <a:picLocks noChangeAspect="1"/>
          </p:cNvPicPr>
          <p:nvPr/>
        </p:nvPicPr>
        <p:blipFill>
          <a:blip r:embed="rId5"/>
          <a:stretch>
            <a:fillRect/>
          </a:stretch>
        </p:blipFill>
        <p:spPr>
          <a:xfrm>
            <a:off x="598068" y="4777431"/>
            <a:ext cx="3305636" cy="1562318"/>
          </a:xfrm>
          <a:prstGeom prst="rect">
            <a:avLst/>
          </a:prstGeom>
        </p:spPr>
      </p:pic>
      <p:sp>
        <p:nvSpPr>
          <p:cNvPr id="22" name="직사각형 21">
            <a:extLst>
              <a:ext uri="{FF2B5EF4-FFF2-40B4-BE49-F238E27FC236}">
                <a16:creationId xmlns:a16="http://schemas.microsoft.com/office/drawing/2014/main" id="{AF25D67B-8317-628A-A3AF-D37FC93DEFA8}"/>
              </a:ext>
            </a:extLst>
          </p:cNvPr>
          <p:cNvSpPr/>
          <p:nvPr/>
        </p:nvSpPr>
        <p:spPr>
          <a:xfrm>
            <a:off x="1281547" y="5105401"/>
            <a:ext cx="1288471" cy="12135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3" name="직사각형 22">
            <a:extLst>
              <a:ext uri="{FF2B5EF4-FFF2-40B4-BE49-F238E27FC236}">
                <a16:creationId xmlns:a16="http://schemas.microsoft.com/office/drawing/2014/main" id="{D4047387-EF98-C068-E347-210B41514618}"/>
              </a:ext>
            </a:extLst>
          </p:cNvPr>
          <p:cNvSpPr/>
          <p:nvPr/>
        </p:nvSpPr>
        <p:spPr>
          <a:xfrm>
            <a:off x="3232716" y="5105401"/>
            <a:ext cx="650207" cy="12135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25" name="그림 24">
            <a:extLst>
              <a:ext uri="{FF2B5EF4-FFF2-40B4-BE49-F238E27FC236}">
                <a16:creationId xmlns:a16="http://schemas.microsoft.com/office/drawing/2014/main" id="{A62B7523-0B61-93DF-FEB3-91CA801D265D}"/>
              </a:ext>
            </a:extLst>
          </p:cNvPr>
          <p:cNvPicPr>
            <a:picLocks noChangeAspect="1"/>
          </p:cNvPicPr>
          <p:nvPr/>
        </p:nvPicPr>
        <p:blipFill>
          <a:blip r:embed="rId6"/>
          <a:stretch>
            <a:fillRect/>
          </a:stretch>
        </p:blipFill>
        <p:spPr>
          <a:xfrm>
            <a:off x="6096000" y="2636465"/>
            <a:ext cx="2238687" cy="943107"/>
          </a:xfrm>
          <a:prstGeom prst="rect">
            <a:avLst/>
          </a:prstGeom>
        </p:spPr>
      </p:pic>
      <p:pic>
        <p:nvPicPr>
          <p:cNvPr id="5122" name="Picture 2" descr="Single Linkage Dendrogram 5S data">
            <a:extLst>
              <a:ext uri="{FF2B5EF4-FFF2-40B4-BE49-F238E27FC236}">
                <a16:creationId xmlns:a16="http://schemas.microsoft.com/office/drawing/2014/main" id="{37E3BF99-47C2-D9D0-13C7-4A50F161B4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685521"/>
            <a:ext cx="3680381" cy="2769487"/>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직선 연결선 25">
            <a:extLst>
              <a:ext uri="{FF2B5EF4-FFF2-40B4-BE49-F238E27FC236}">
                <a16:creationId xmlns:a16="http://schemas.microsoft.com/office/drawing/2014/main" id="{89AD3C59-364C-D9A0-1820-47B2DDE72DE6}"/>
              </a:ext>
            </a:extLst>
          </p:cNvPr>
          <p:cNvCxnSpPr>
            <a:cxnSpLocks/>
          </p:cNvCxnSpPr>
          <p:nvPr/>
        </p:nvCxnSpPr>
        <p:spPr>
          <a:xfrm>
            <a:off x="5479473" y="2072449"/>
            <a:ext cx="0" cy="4413813"/>
          </a:xfrm>
          <a:prstGeom prst="line">
            <a:avLst/>
          </a:prstGeom>
          <a:ln>
            <a:solidFill>
              <a:srgbClr val="1881C2"/>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12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5.7 </a:t>
            </a:r>
            <a:r>
              <a:rPr lang="en-US" altLang="ko-KR" sz="4000" dirty="0">
                <a:solidFill>
                  <a:schemeClr val="bg1"/>
                </a:solidFill>
                <a:latin typeface="Arial" panose="020B0604020202020204" pitchFamily="34" charset="0"/>
                <a:cs typeface="Arial" panose="020B0604020202020204" pitchFamily="34" charset="0"/>
              </a:rPr>
              <a:t>Validating and choosing the number of clusters</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8" name="슬라이드 번호 개체 틀 7">
            <a:extLst>
              <a:ext uri="{FF2B5EF4-FFF2-40B4-BE49-F238E27FC236}">
                <a16:creationId xmlns:a16="http://schemas.microsoft.com/office/drawing/2014/main" id="{0CD84DD6-C17A-8F3E-3D73-5A590EC9872F}"/>
              </a:ext>
            </a:extLst>
          </p:cNvPr>
          <p:cNvSpPr>
            <a:spLocks noGrp="1"/>
          </p:cNvSpPr>
          <p:nvPr>
            <p:ph type="sldNum" sz="quarter" idx="12"/>
          </p:nvPr>
        </p:nvSpPr>
        <p:spPr/>
        <p:txBody>
          <a:bodyPr/>
          <a:lstStyle/>
          <a:p>
            <a:fld id="{5CBFC010-6465-4206-96A0-4CE01429666A}" type="slidenum">
              <a:rPr lang="ko-KR" altLang="en-US" smtClean="0"/>
              <a:t>21</a:t>
            </a:fld>
            <a:endParaRPr lang="ko-KR" altLang="en-US"/>
          </a:p>
        </p:txBody>
      </p:sp>
      <p:sp>
        <p:nvSpPr>
          <p:cNvPr id="9" name="TextBox 8">
            <a:extLst>
              <a:ext uri="{FF2B5EF4-FFF2-40B4-BE49-F238E27FC236}">
                <a16:creationId xmlns:a16="http://schemas.microsoft.com/office/drawing/2014/main" id="{8125AC9F-2B4D-B35C-00C4-569E924DD05C}"/>
              </a:ext>
            </a:extLst>
          </p:cNvPr>
          <p:cNvSpPr txBox="1"/>
          <p:nvPr/>
        </p:nvSpPr>
        <p:spPr>
          <a:xfrm>
            <a:off x="493295" y="1299410"/>
            <a:ext cx="10984831" cy="3600986"/>
          </a:xfrm>
          <a:prstGeom prst="rect">
            <a:avLst/>
          </a:prstGeom>
          <a:noFill/>
        </p:spPr>
        <p:txBody>
          <a:bodyPr wrap="square" rtlCol="0">
            <a:spAutoFit/>
          </a:bodyPr>
          <a:lstStyle/>
          <a:p>
            <a:r>
              <a:rPr lang="en-US" altLang="ko-KR" sz="1600" dirty="0">
                <a:latin typeface="Arial" panose="020B0604020202020204" pitchFamily="34" charset="0"/>
                <a:cs typeface="Arial" panose="020B0604020202020204" pitchFamily="34" charset="0"/>
              </a:rPr>
              <a:t>The quality of a clustering result is evaluated by identifying the maximum group differences while keeping the within-group distances small.</a:t>
            </a:r>
          </a:p>
          <a:p>
            <a:endParaRPr lang="en-US" altLang="ko-KR" sz="1600" dirty="0">
              <a:latin typeface="Arial" panose="020B0604020202020204" pitchFamily="34" charset="0"/>
              <a:cs typeface="Arial" panose="020B0604020202020204" pitchFamily="34" charset="0"/>
            </a:endParaRPr>
          </a:p>
          <a:p>
            <a:endParaRPr lang="en-US" altLang="ko-KR" sz="1600" dirty="0">
              <a:latin typeface="Arial" panose="020B0604020202020204" pitchFamily="34" charset="0"/>
              <a:cs typeface="Arial" panose="020B0604020202020204" pitchFamily="34" charset="0"/>
            </a:endParaRPr>
          </a:p>
          <a:p>
            <a:endParaRPr lang="en-US" altLang="ko-KR" sz="1600" dirty="0">
              <a:latin typeface="Arial" panose="020B0604020202020204" pitchFamily="34" charset="0"/>
              <a:cs typeface="Arial" panose="020B0604020202020204" pitchFamily="34" charset="0"/>
            </a:endParaRPr>
          </a:p>
          <a:p>
            <a:r>
              <a:rPr lang="en-US" altLang="ko-KR" sz="2000" b="1" dirty="0">
                <a:latin typeface="Arial" panose="020B0604020202020204" pitchFamily="34" charset="0"/>
                <a:cs typeface="Arial" panose="020B0604020202020204" pitchFamily="34" charset="0"/>
              </a:rPr>
              <a:t>WSS </a:t>
            </a:r>
            <a:r>
              <a:rPr lang="en-US" altLang="ko-KR" sz="2000" dirty="0">
                <a:latin typeface="Arial" panose="020B0604020202020204" pitchFamily="34" charset="0"/>
                <a:cs typeface="Arial" panose="020B0604020202020204" pitchFamily="34" charset="0"/>
              </a:rPr>
              <a:t>(Within-groups sum of Squared Distances)</a:t>
            </a:r>
          </a:p>
          <a:p>
            <a:endParaRPr lang="en-US" altLang="ko-KR" sz="1600" dirty="0">
              <a:latin typeface="Arial" panose="020B0604020202020204" pitchFamily="34" charset="0"/>
              <a:cs typeface="Arial" panose="020B0604020202020204" pitchFamily="34" charset="0"/>
            </a:endParaRPr>
          </a:p>
          <a:p>
            <a:endParaRPr lang="en-US" altLang="ko-KR" sz="1600" dirty="0">
              <a:latin typeface="Arial" panose="020B0604020202020204" pitchFamily="34" charset="0"/>
              <a:cs typeface="Arial" panose="020B0604020202020204" pitchFamily="34" charset="0"/>
            </a:endParaRPr>
          </a:p>
          <a:p>
            <a:endParaRPr lang="en-US" altLang="ko-KR" sz="1600" dirty="0">
              <a:latin typeface="Arial" panose="020B0604020202020204" pitchFamily="34" charset="0"/>
              <a:cs typeface="Arial" panose="020B0604020202020204" pitchFamily="34" charset="0"/>
            </a:endParaRPr>
          </a:p>
          <a:p>
            <a:endParaRPr lang="en-US" altLang="ko-KR" sz="1600" dirty="0">
              <a:latin typeface="Arial" panose="020B0604020202020204" pitchFamily="34" charset="0"/>
              <a:cs typeface="Arial" panose="020B0604020202020204" pitchFamily="34" charset="0"/>
            </a:endParaRPr>
          </a:p>
          <a:p>
            <a:endParaRPr lang="en-US" altLang="ko-KR" sz="1600" dirty="0">
              <a:latin typeface="Arial" panose="020B0604020202020204" pitchFamily="34" charset="0"/>
              <a:cs typeface="Arial" panose="020B0604020202020204" pitchFamily="34" charset="0"/>
            </a:endParaRPr>
          </a:p>
          <a:p>
            <a:endParaRPr lang="en-US" altLang="ko-KR" sz="1600" dirty="0">
              <a:latin typeface="Arial" panose="020B0604020202020204" pitchFamily="34" charset="0"/>
              <a:cs typeface="Arial" panose="020B0604020202020204" pitchFamily="34" charset="0"/>
            </a:endParaRPr>
          </a:p>
          <a:p>
            <a:endParaRPr lang="en-US" altLang="ko-KR" sz="1600" dirty="0">
              <a:latin typeface="Arial" panose="020B0604020202020204" pitchFamily="34" charset="0"/>
              <a:cs typeface="Arial" panose="020B0604020202020204" pitchFamily="34" charset="0"/>
            </a:endParaRPr>
          </a:p>
          <a:p>
            <a:r>
              <a:rPr lang="en-US" altLang="ko-KR" sz="1600" dirty="0">
                <a:latin typeface="Arial" panose="020B0604020202020204" pitchFamily="34" charset="0"/>
                <a:cs typeface="Arial" panose="020B0604020202020204" pitchFamily="34" charset="0"/>
              </a:rPr>
              <a:t>An alternative expression for WSS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CBBB7AA-7FC6-EA18-FF75-17273FB9EFB3}"/>
                  </a:ext>
                </a:extLst>
              </p:cNvPr>
              <p:cNvSpPr txBox="1"/>
              <p:nvPr/>
            </p:nvSpPr>
            <p:spPr>
              <a:xfrm>
                <a:off x="4762717" y="3218411"/>
                <a:ext cx="2666563" cy="8207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ko-KR" i="1" smtClean="0">
                              <a:latin typeface="Cambria Math" panose="02040503050406030204" pitchFamily="18" charset="0"/>
                            </a:rPr>
                          </m:ctrlPr>
                        </m:sSubPr>
                        <m:e>
                          <m:r>
                            <m:rPr>
                              <m:sty m:val="p"/>
                            </m:rPr>
                            <a:rPr lang="en-US" altLang="ko-KR" b="0" i="0" smtClean="0">
                              <a:latin typeface="Cambria Math" panose="02040503050406030204" pitchFamily="18" charset="0"/>
                            </a:rPr>
                            <m:t>WSS</m:t>
                          </m:r>
                        </m:e>
                        <m:sub>
                          <m:r>
                            <a:rPr lang="en-US" altLang="ko-KR" b="0" i="1" smtClean="0">
                              <a:latin typeface="Cambria Math" panose="02040503050406030204" pitchFamily="18" charset="0"/>
                            </a:rPr>
                            <m:t>𝑘</m:t>
                          </m:r>
                        </m:sub>
                      </m:sSub>
                      <m:r>
                        <a:rPr lang="en-US" altLang="ko-KR" b="0" i="0" smtClean="0">
                          <a:latin typeface="Cambria Math" panose="02040503050406030204" pitchFamily="18" charset="0"/>
                        </a:rPr>
                        <m:t>=</m:t>
                      </m:r>
                      <m:nary>
                        <m:naryPr>
                          <m:chr m:val="∑"/>
                          <m:ctrlPr>
                            <a:rPr lang="en-US" altLang="ko-KR" b="0" i="1" smtClean="0">
                              <a:latin typeface="Cambria Math" panose="02040503050406030204" pitchFamily="18" charset="0"/>
                            </a:rPr>
                          </m:ctrlPr>
                        </m:naryPr>
                        <m:sub>
                          <m:r>
                            <m:rPr>
                              <m:brk m:alnAt="23"/>
                            </m:rPr>
                            <a:rPr lang="en-US" altLang="ko-KR" b="0" i="1" smtClean="0">
                              <a:latin typeface="Cambria Math" panose="02040503050406030204" pitchFamily="18" charset="0"/>
                            </a:rPr>
                            <m:t>𝑙</m:t>
                          </m:r>
                          <m:r>
                            <a:rPr lang="en-US" altLang="ko-KR" b="0" i="1" smtClean="0">
                              <a:latin typeface="Cambria Math" panose="02040503050406030204" pitchFamily="18" charset="0"/>
                            </a:rPr>
                            <m:t>=1</m:t>
                          </m:r>
                        </m:sub>
                        <m:sup>
                          <m:r>
                            <a:rPr lang="en-US" altLang="ko-KR" b="0" i="1" smtClean="0">
                              <a:latin typeface="Cambria Math" panose="02040503050406030204" pitchFamily="18" charset="0"/>
                            </a:rPr>
                            <m:t>𝑘</m:t>
                          </m:r>
                        </m:sup>
                        <m:e>
                          <m:nary>
                            <m:naryPr>
                              <m:chr m:val="∑"/>
                              <m:supHide m:val="on"/>
                              <m:ctrlPr>
                                <a:rPr lang="en-US" altLang="ko-KR" b="0" i="1" smtClean="0">
                                  <a:latin typeface="Cambria Math" panose="02040503050406030204" pitchFamily="18" charset="0"/>
                                </a:rPr>
                              </m:ctrlPr>
                            </m:naryPr>
                            <m:sub>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𝑥</m:t>
                                  </m:r>
                                </m:e>
                                <m:sub>
                                  <m:r>
                                    <a:rPr lang="en-US" altLang="ko-KR" b="0" i="1" smtClean="0">
                                      <a:latin typeface="Cambria Math" panose="02040503050406030204" pitchFamily="18" charset="0"/>
                                    </a:rPr>
                                    <m:t>𝑖</m:t>
                                  </m:r>
                                </m:sub>
                              </m:sSub>
                              <m:r>
                                <m:rPr>
                                  <m:brk m:alnAt="7"/>
                                </m:rPr>
                                <a:rPr lang="en-US" altLang="ko-KR" b="0" i="1" smtClean="0">
                                  <a:latin typeface="Cambria Math" panose="02040503050406030204" pitchFamily="18" charset="0"/>
                                  <a:ea typeface="Cambria Math" panose="02040503050406030204" pitchFamily="18" charset="0"/>
                                </a:rPr>
                                <m:t>∈</m:t>
                              </m:r>
                              <m:sSub>
                                <m:sSubPr>
                                  <m:ctrlPr>
                                    <a:rPr lang="en-US" altLang="ko-KR" b="0" i="1" smtClean="0">
                                      <a:latin typeface="Cambria Math" panose="02040503050406030204" pitchFamily="18" charset="0"/>
                                      <a:ea typeface="Cambria Math" panose="02040503050406030204" pitchFamily="18" charset="0"/>
                                    </a:rPr>
                                  </m:ctrlPr>
                                </m:sSubPr>
                                <m:e>
                                  <m:r>
                                    <a:rPr lang="en-US" altLang="ko-KR" b="0" i="1" smtClean="0">
                                      <a:latin typeface="Cambria Math" panose="02040503050406030204" pitchFamily="18" charset="0"/>
                                      <a:ea typeface="Cambria Math" panose="02040503050406030204" pitchFamily="18" charset="0"/>
                                    </a:rPr>
                                    <m:t>𝐶</m:t>
                                  </m:r>
                                </m:e>
                                <m:sub>
                                  <m:r>
                                    <a:rPr lang="en-US" altLang="ko-KR" b="0" i="1" smtClean="0">
                                      <a:latin typeface="Cambria Math" panose="02040503050406030204" pitchFamily="18" charset="0"/>
                                      <a:ea typeface="Cambria Math" panose="02040503050406030204" pitchFamily="18" charset="0"/>
                                    </a:rPr>
                                    <m:t>𝑙</m:t>
                                  </m:r>
                                </m:sub>
                              </m:sSub>
                            </m:sub>
                            <m:sup/>
                            <m:e>
                              <m:sSup>
                                <m:sSupPr>
                                  <m:ctrlPr>
                                    <a:rPr lang="en-US" altLang="ko-KR" b="0" i="1" smtClean="0">
                                      <a:latin typeface="Cambria Math" panose="02040503050406030204" pitchFamily="18" charset="0"/>
                                    </a:rPr>
                                  </m:ctrlPr>
                                </m:sSupPr>
                                <m:e>
                                  <m:r>
                                    <a:rPr lang="en-US" altLang="ko-KR" b="0" i="1" smtClean="0">
                                      <a:latin typeface="Cambria Math" panose="02040503050406030204" pitchFamily="18" charset="0"/>
                                    </a:rPr>
                                    <m:t>𝑑</m:t>
                                  </m:r>
                                </m:e>
                                <m:sup>
                                  <m:r>
                                    <a:rPr lang="en-US" altLang="ko-KR" b="0" i="1" smtClean="0">
                                      <a:latin typeface="Cambria Math" panose="02040503050406030204" pitchFamily="18" charset="0"/>
                                    </a:rPr>
                                    <m:t>2</m:t>
                                  </m:r>
                                </m:sup>
                              </m:sSup>
                              <m:r>
                                <a:rPr lang="en-US" altLang="ko-KR" b="0" i="1" smtClean="0">
                                  <a:latin typeface="Cambria Math" panose="02040503050406030204" pitchFamily="18" charset="0"/>
                                </a:rPr>
                                <m:t>(</m:t>
                              </m:r>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𝑥</m:t>
                                  </m:r>
                                </m:e>
                                <m:sub>
                                  <m:r>
                                    <a:rPr lang="en-US" altLang="ko-KR" b="0" i="1" smtClean="0">
                                      <a:latin typeface="Cambria Math" panose="02040503050406030204" pitchFamily="18" charset="0"/>
                                    </a:rPr>
                                    <m:t>𝑖</m:t>
                                  </m:r>
                                </m:sub>
                              </m:sSub>
                              <m:r>
                                <a:rPr lang="en-US" altLang="ko-KR" b="0" i="1" smtClean="0">
                                  <a:latin typeface="Cambria Math" panose="02040503050406030204" pitchFamily="18" charset="0"/>
                                </a:rPr>
                                <m:t>,</m:t>
                              </m:r>
                              <m:sSub>
                                <m:sSubPr>
                                  <m:ctrlPr>
                                    <a:rPr lang="en-US" altLang="ko-KR" b="0" i="1" smtClean="0">
                                      <a:latin typeface="Cambria Math" panose="02040503050406030204" pitchFamily="18" charset="0"/>
                                    </a:rPr>
                                  </m:ctrlPr>
                                </m:sSubPr>
                                <m:e>
                                  <m:acc>
                                    <m:accPr>
                                      <m:chr m:val="̅"/>
                                      <m:ctrlPr>
                                        <a:rPr lang="en-US" altLang="ko-KR" b="0" i="1" smtClean="0">
                                          <a:latin typeface="Cambria Math" panose="02040503050406030204" pitchFamily="18" charset="0"/>
                                        </a:rPr>
                                      </m:ctrlPr>
                                    </m:accPr>
                                    <m:e>
                                      <m:r>
                                        <a:rPr lang="en-US" altLang="ko-KR" b="0" i="1" smtClean="0">
                                          <a:latin typeface="Cambria Math" panose="02040503050406030204" pitchFamily="18" charset="0"/>
                                        </a:rPr>
                                        <m:t>𝑥</m:t>
                                      </m:r>
                                    </m:e>
                                  </m:acc>
                                </m:e>
                                <m:sub>
                                  <m:r>
                                    <a:rPr lang="en-US" altLang="ko-KR" b="0" i="1" smtClean="0">
                                      <a:latin typeface="Cambria Math" panose="02040503050406030204" pitchFamily="18" charset="0"/>
                                    </a:rPr>
                                    <m:t>𝑙</m:t>
                                  </m:r>
                                </m:sub>
                              </m:sSub>
                              <m:r>
                                <a:rPr lang="en-US" altLang="ko-KR" b="0" i="1" smtClean="0">
                                  <a:latin typeface="Cambria Math" panose="02040503050406030204" pitchFamily="18" charset="0"/>
                                </a:rPr>
                                <m:t>)</m:t>
                              </m:r>
                            </m:e>
                          </m:nary>
                        </m:e>
                      </m:nary>
                    </m:oMath>
                  </m:oMathPara>
                </a14:m>
                <a:endParaRPr lang="ko-KR" altLang="en-US" dirty="0"/>
              </a:p>
            </p:txBody>
          </p:sp>
        </mc:Choice>
        <mc:Fallback xmlns="">
          <p:sp>
            <p:nvSpPr>
              <p:cNvPr id="6" name="TextBox 5">
                <a:extLst>
                  <a:ext uri="{FF2B5EF4-FFF2-40B4-BE49-F238E27FC236}">
                    <a16:creationId xmlns:a16="http://schemas.microsoft.com/office/drawing/2014/main" id="{5CBBB7AA-7FC6-EA18-FF75-17273FB9EFB3}"/>
                  </a:ext>
                </a:extLst>
              </p:cNvPr>
              <p:cNvSpPr txBox="1">
                <a:spLocks noRot="1" noChangeAspect="1" noMove="1" noResize="1" noEditPoints="1" noAdjustHandles="1" noChangeArrowheads="1" noChangeShapeType="1" noTextEdit="1"/>
              </p:cNvSpPr>
              <p:nvPr/>
            </p:nvSpPr>
            <p:spPr>
              <a:xfrm>
                <a:off x="4762717" y="3218411"/>
                <a:ext cx="2666563" cy="820738"/>
              </a:xfrm>
              <a:prstGeom prst="rect">
                <a:avLst/>
              </a:prstGeom>
              <a:blipFill>
                <a:blip r:embed="rId2"/>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74B72DB-B7C7-0988-AF45-2DC694990148}"/>
                  </a:ext>
                </a:extLst>
              </p:cNvPr>
              <p:cNvSpPr txBox="1"/>
              <p:nvPr/>
            </p:nvSpPr>
            <p:spPr>
              <a:xfrm>
                <a:off x="4290890" y="5026456"/>
                <a:ext cx="3610219" cy="8485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ko-KR" i="1" smtClean="0">
                              <a:latin typeface="Cambria Math" panose="02040503050406030204" pitchFamily="18" charset="0"/>
                            </a:rPr>
                          </m:ctrlPr>
                        </m:sSubPr>
                        <m:e>
                          <m:r>
                            <m:rPr>
                              <m:sty m:val="p"/>
                            </m:rPr>
                            <a:rPr lang="en-US" altLang="ko-KR" b="0" i="0" smtClean="0">
                              <a:latin typeface="Cambria Math" panose="02040503050406030204" pitchFamily="18" charset="0"/>
                            </a:rPr>
                            <m:t>WSS</m:t>
                          </m:r>
                        </m:e>
                        <m:sub>
                          <m:r>
                            <a:rPr lang="en-US" altLang="ko-KR" b="0" i="1" smtClean="0">
                              <a:latin typeface="Cambria Math" panose="02040503050406030204" pitchFamily="18" charset="0"/>
                            </a:rPr>
                            <m:t>𝑘</m:t>
                          </m:r>
                        </m:sub>
                      </m:sSub>
                      <m:r>
                        <a:rPr lang="en-US" altLang="ko-KR" b="0" i="0" smtClean="0">
                          <a:latin typeface="Cambria Math" panose="02040503050406030204" pitchFamily="18" charset="0"/>
                        </a:rPr>
                        <m:t>=</m:t>
                      </m:r>
                      <m:nary>
                        <m:naryPr>
                          <m:chr m:val="∑"/>
                          <m:ctrlPr>
                            <a:rPr lang="en-US" altLang="ko-KR" b="0" i="1" smtClean="0">
                              <a:latin typeface="Cambria Math" panose="02040503050406030204" pitchFamily="18" charset="0"/>
                            </a:rPr>
                          </m:ctrlPr>
                        </m:naryPr>
                        <m:sub>
                          <m:r>
                            <m:rPr>
                              <m:brk m:alnAt="23"/>
                            </m:rPr>
                            <a:rPr lang="en-US" altLang="ko-KR" b="0" i="1" smtClean="0">
                              <a:latin typeface="Cambria Math" panose="02040503050406030204" pitchFamily="18" charset="0"/>
                            </a:rPr>
                            <m:t>𝑙</m:t>
                          </m:r>
                          <m:r>
                            <a:rPr lang="en-US" altLang="ko-KR" b="0" i="1" smtClean="0">
                              <a:latin typeface="Cambria Math" panose="02040503050406030204" pitchFamily="18" charset="0"/>
                            </a:rPr>
                            <m:t>=1</m:t>
                          </m:r>
                        </m:sub>
                        <m:sup>
                          <m:r>
                            <a:rPr lang="en-US" altLang="ko-KR" b="0" i="1" smtClean="0">
                              <a:latin typeface="Cambria Math" panose="02040503050406030204" pitchFamily="18" charset="0"/>
                            </a:rPr>
                            <m:t>𝑘</m:t>
                          </m:r>
                        </m:sup>
                        <m:e>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1</m:t>
                              </m:r>
                            </m:num>
                            <m:den>
                              <m:r>
                                <a:rPr lang="en-US" altLang="ko-KR" b="0" i="1" smtClean="0">
                                  <a:latin typeface="Cambria Math" panose="02040503050406030204" pitchFamily="18" charset="0"/>
                                </a:rPr>
                                <m:t>2</m:t>
                              </m:r>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𝑛</m:t>
                                  </m:r>
                                </m:e>
                                <m:sub>
                                  <m:r>
                                    <a:rPr lang="en-US" altLang="ko-KR" b="0" i="1" smtClean="0">
                                      <a:latin typeface="Cambria Math" panose="02040503050406030204" pitchFamily="18" charset="0"/>
                                    </a:rPr>
                                    <m:t>𝑙</m:t>
                                  </m:r>
                                </m:sub>
                              </m:sSub>
                            </m:den>
                          </m:f>
                          <m:nary>
                            <m:naryPr>
                              <m:chr m:val="∑"/>
                              <m:supHide m:val="on"/>
                              <m:ctrlPr>
                                <a:rPr lang="en-US" altLang="ko-KR" b="0" i="1" smtClean="0">
                                  <a:latin typeface="Cambria Math" panose="02040503050406030204" pitchFamily="18" charset="0"/>
                                </a:rPr>
                              </m:ctrlPr>
                            </m:naryPr>
                            <m:sub>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𝑥</m:t>
                                  </m:r>
                                </m:e>
                                <m:sub>
                                  <m:r>
                                    <a:rPr lang="en-US" altLang="ko-KR" b="0" i="1" smtClean="0">
                                      <a:latin typeface="Cambria Math" panose="02040503050406030204" pitchFamily="18" charset="0"/>
                                    </a:rPr>
                                    <m:t>𝑖</m:t>
                                  </m:r>
                                </m:sub>
                              </m:sSub>
                              <m:r>
                                <m:rPr>
                                  <m:brk m:alnAt="7"/>
                                </m:rPr>
                                <a:rPr lang="en-US" altLang="ko-KR" b="0" i="1" smtClean="0">
                                  <a:latin typeface="Cambria Math" panose="02040503050406030204" pitchFamily="18" charset="0"/>
                                  <a:ea typeface="Cambria Math" panose="02040503050406030204" pitchFamily="18" charset="0"/>
                                </a:rPr>
                                <m:t>∈</m:t>
                              </m:r>
                              <m:sSub>
                                <m:sSubPr>
                                  <m:ctrlPr>
                                    <a:rPr lang="en-US" altLang="ko-KR" b="0" i="1" smtClean="0">
                                      <a:latin typeface="Cambria Math" panose="02040503050406030204" pitchFamily="18" charset="0"/>
                                      <a:ea typeface="Cambria Math" panose="02040503050406030204" pitchFamily="18" charset="0"/>
                                    </a:rPr>
                                  </m:ctrlPr>
                                </m:sSubPr>
                                <m:e>
                                  <m:r>
                                    <a:rPr lang="en-US" altLang="ko-KR" b="0" i="1" smtClean="0">
                                      <a:latin typeface="Cambria Math" panose="02040503050406030204" pitchFamily="18" charset="0"/>
                                      <a:ea typeface="Cambria Math" panose="02040503050406030204" pitchFamily="18" charset="0"/>
                                    </a:rPr>
                                    <m:t>𝐶</m:t>
                                  </m:r>
                                </m:e>
                                <m:sub>
                                  <m:r>
                                    <a:rPr lang="en-US" altLang="ko-KR" b="0" i="1" smtClean="0">
                                      <a:latin typeface="Cambria Math" panose="02040503050406030204" pitchFamily="18" charset="0"/>
                                      <a:ea typeface="Cambria Math" panose="02040503050406030204" pitchFamily="18" charset="0"/>
                                    </a:rPr>
                                    <m:t>𝑙</m:t>
                                  </m:r>
                                </m:sub>
                              </m:sSub>
                            </m:sub>
                            <m:sup/>
                            <m:e>
                              <m:nary>
                                <m:naryPr>
                                  <m:chr m:val="∑"/>
                                  <m:supHide m:val="on"/>
                                  <m:ctrlPr>
                                    <a:rPr lang="en-US" altLang="ko-KR" b="0" i="1" smtClean="0">
                                      <a:latin typeface="Cambria Math" panose="02040503050406030204" pitchFamily="18" charset="0"/>
                                    </a:rPr>
                                  </m:ctrlPr>
                                </m:naryPr>
                                <m:sub>
                                  <m:sSub>
                                    <m:sSubPr>
                                      <m:ctrlPr>
                                        <a:rPr lang="en-US" altLang="ko-KR" i="1">
                                          <a:latin typeface="Cambria Math" panose="02040503050406030204" pitchFamily="18" charset="0"/>
                                        </a:rPr>
                                      </m:ctrlPr>
                                    </m:sSubPr>
                                    <m:e>
                                      <m:r>
                                        <a:rPr lang="en-US" altLang="ko-KR" i="1">
                                          <a:latin typeface="Cambria Math" panose="02040503050406030204" pitchFamily="18" charset="0"/>
                                        </a:rPr>
                                        <m:t>𝑥</m:t>
                                      </m:r>
                                    </m:e>
                                    <m:sub>
                                      <m:r>
                                        <a:rPr lang="en-US" altLang="ko-KR" b="0" i="1" smtClean="0">
                                          <a:latin typeface="Cambria Math" panose="02040503050406030204" pitchFamily="18" charset="0"/>
                                        </a:rPr>
                                        <m:t>𝑗</m:t>
                                      </m:r>
                                    </m:sub>
                                  </m:sSub>
                                  <m:r>
                                    <m:rPr>
                                      <m:brk m:alnAt="7"/>
                                    </m:rPr>
                                    <a:rPr lang="en-US" altLang="ko-KR" i="1">
                                      <a:latin typeface="Cambria Math" panose="02040503050406030204" pitchFamily="18" charset="0"/>
                                      <a:ea typeface="Cambria Math" panose="02040503050406030204" pitchFamily="18" charset="0"/>
                                    </a:rPr>
                                    <m:t>∈</m:t>
                                  </m:r>
                                  <m:sSub>
                                    <m:sSubPr>
                                      <m:ctrlPr>
                                        <a:rPr lang="en-US" altLang="ko-KR" i="1">
                                          <a:latin typeface="Cambria Math" panose="02040503050406030204" pitchFamily="18" charset="0"/>
                                          <a:ea typeface="Cambria Math" panose="02040503050406030204" pitchFamily="18" charset="0"/>
                                        </a:rPr>
                                      </m:ctrlPr>
                                    </m:sSubPr>
                                    <m:e>
                                      <m:r>
                                        <a:rPr lang="en-US" altLang="ko-KR" i="1">
                                          <a:latin typeface="Cambria Math" panose="02040503050406030204" pitchFamily="18" charset="0"/>
                                          <a:ea typeface="Cambria Math" panose="02040503050406030204" pitchFamily="18" charset="0"/>
                                        </a:rPr>
                                        <m:t>𝐶</m:t>
                                      </m:r>
                                    </m:e>
                                    <m:sub>
                                      <m:r>
                                        <a:rPr lang="en-US" altLang="ko-KR" i="1">
                                          <a:latin typeface="Cambria Math" panose="02040503050406030204" pitchFamily="18" charset="0"/>
                                          <a:ea typeface="Cambria Math" panose="02040503050406030204" pitchFamily="18" charset="0"/>
                                        </a:rPr>
                                        <m:t>𝑙</m:t>
                                      </m:r>
                                    </m:sub>
                                  </m:sSub>
                                </m:sub>
                                <m:sup/>
                                <m:e>
                                  <m:sSup>
                                    <m:sSupPr>
                                      <m:ctrlPr>
                                        <a:rPr lang="en-US" altLang="ko-KR" i="1">
                                          <a:latin typeface="Cambria Math" panose="02040503050406030204" pitchFamily="18" charset="0"/>
                                        </a:rPr>
                                      </m:ctrlPr>
                                    </m:sSupPr>
                                    <m:e>
                                      <m:r>
                                        <a:rPr lang="en-US" altLang="ko-KR" i="1">
                                          <a:latin typeface="Cambria Math" panose="02040503050406030204" pitchFamily="18" charset="0"/>
                                        </a:rPr>
                                        <m:t>𝑑</m:t>
                                      </m:r>
                                    </m:e>
                                    <m:sup>
                                      <m:r>
                                        <a:rPr lang="en-US" altLang="ko-KR" i="1">
                                          <a:latin typeface="Cambria Math" panose="02040503050406030204" pitchFamily="18" charset="0"/>
                                        </a:rPr>
                                        <m:t>2</m:t>
                                      </m:r>
                                    </m:sup>
                                  </m:sSup>
                                  <m:r>
                                    <a:rPr lang="en-US" altLang="ko-KR" i="1">
                                      <a:latin typeface="Cambria Math" panose="02040503050406030204" pitchFamily="18" charset="0"/>
                                    </a:rPr>
                                    <m:t>(</m:t>
                                  </m:r>
                                  <m:sSub>
                                    <m:sSubPr>
                                      <m:ctrlPr>
                                        <a:rPr lang="en-US" altLang="ko-KR" i="1">
                                          <a:latin typeface="Cambria Math" panose="02040503050406030204" pitchFamily="18" charset="0"/>
                                        </a:rPr>
                                      </m:ctrlPr>
                                    </m:sSubPr>
                                    <m:e>
                                      <m:r>
                                        <a:rPr lang="en-US" altLang="ko-KR" i="1">
                                          <a:latin typeface="Cambria Math" panose="02040503050406030204" pitchFamily="18" charset="0"/>
                                        </a:rPr>
                                        <m:t>𝑥</m:t>
                                      </m:r>
                                    </m:e>
                                    <m:sub>
                                      <m:r>
                                        <a:rPr lang="en-US" altLang="ko-KR" i="1">
                                          <a:latin typeface="Cambria Math" panose="02040503050406030204" pitchFamily="18" charset="0"/>
                                        </a:rPr>
                                        <m:t>𝑖</m:t>
                                      </m:r>
                                    </m:sub>
                                  </m:sSub>
                                  <m:r>
                                    <a:rPr lang="en-US" altLang="ko-KR" i="1">
                                      <a:latin typeface="Cambria Math" panose="02040503050406030204" pitchFamily="18" charset="0"/>
                                    </a:rPr>
                                    <m:t>,</m:t>
                                  </m:r>
                                  <m:sSub>
                                    <m:sSubPr>
                                      <m:ctrlPr>
                                        <a:rPr lang="en-US" altLang="ko-KR" i="1">
                                          <a:latin typeface="Cambria Math" panose="02040503050406030204" pitchFamily="18" charset="0"/>
                                        </a:rPr>
                                      </m:ctrlPr>
                                    </m:sSubPr>
                                    <m:e>
                                      <m:r>
                                        <a:rPr lang="en-US" altLang="ko-KR" b="0" i="1" smtClean="0">
                                          <a:latin typeface="Cambria Math" panose="02040503050406030204" pitchFamily="18" charset="0"/>
                                        </a:rPr>
                                        <m:t>𝑥</m:t>
                                      </m:r>
                                    </m:e>
                                    <m:sub>
                                      <m:r>
                                        <a:rPr lang="en-US" altLang="ko-KR" b="0" i="1" smtClean="0">
                                          <a:latin typeface="Cambria Math" panose="02040503050406030204" pitchFamily="18" charset="0"/>
                                        </a:rPr>
                                        <m:t>𝑗</m:t>
                                      </m:r>
                                    </m:sub>
                                  </m:sSub>
                                  <m:r>
                                    <a:rPr lang="en-US" altLang="ko-KR" i="1">
                                      <a:latin typeface="Cambria Math" panose="02040503050406030204" pitchFamily="18" charset="0"/>
                                    </a:rPr>
                                    <m:t>)</m:t>
                                  </m:r>
                                </m:e>
                              </m:nary>
                            </m:e>
                          </m:nary>
                        </m:e>
                      </m:nary>
                    </m:oMath>
                  </m:oMathPara>
                </a14:m>
                <a:endParaRPr lang="ko-KR" altLang="en-US" dirty="0"/>
              </a:p>
            </p:txBody>
          </p:sp>
        </mc:Choice>
        <mc:Fallback xmlns="">
          <p:sp>
            <p:nvSpPr>
              <p:cNvPr id="7" name="TextBox 6">
                <a:extLst>
                  <a:ext uri="{FF2B5EF4-FFF2-40B4-BE49-F238E27FC236}">
                    <a16:creationId xmlns:a16="http://schemas.microsoft.com/office/drawing/2014/main" id="{C74B72DB-B7C7-0988-AF45-2DC694990148}"/>
                  </a:ext>
                </a:extLst>
              </p:cNvPr>
              <p:cNvSpPr txBox="1">
                <a:spLocks noRot="1" noChangeAspect="1" noMove="1" noResize="1" noEditPoints="1" noAdjustHandles="1" noChangeArrowheads="1" noChangeShapeType="1" noTextEdit="1"/>
              </p:cNvSpPr>
              <p:nvPr/>
            </p:nvSpPr>
            <p:spPr>
              <a:xfrm>
                <a:off x="4290890" y="5026456"/>
                <a:ext cx="3610219" cy="848566"/>
              </a:xfrm>
              <a:prstGeom prst="rect">
                <a:avLst/>
              </a:prstGeom>
              <a:blipFill>
                <a:blip r:embed="rId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873D3B3-2538-BB92-3749-32A13D697BC0}"/>
                  </a:ext>
                </a:extLst>
              </p:cNvPr>
              <p:cNvSpPr txBox="1"/>
              <p:nvPr/>
            </p:nvSpPr>
            <p:spPr>
              <a:xfrm>
                <a:off x="8375072" y="3218411"/>
                <a:ext cx="2856103" cy="646331"/>
              </a:xfrm>
              <a:prstGeom prst="rect">
                <a:avLst/>
              </a:prstGeom>
              <a:noFill/>
            </p:spPr>
            <p:txBody>
              <a:bodyPr wrap="none" rtlCol="0">
                <a:spAutoFit/>
              </a:bodyPr>
              <a:lstStyle/>
              <a:p>
                <a14:m>
                  <m:oMath xmlns:m="http://schemas.openxmlformats.org/officeDocument/2006/math">
                    <m:r>
                      <a:rPr lang="en-US" altLang="ko-KR" sz="1200" b="0" i="1" smtClean="0">
                        <a:latin typeface="Cambria Math" panose="02040503050406030204" pitchFamily="18" charset="0"/>
                      </a:rPr>
                      <m:t>𝑘</m:t>
                    </m:r>
                  </m:oMath>
                </a14:m>
                <a:r>
                  <a:rPr lang="en-US" altLang="ko-KR" sz="1200" dirty="0">
                    <a:latin typeface="Arial" panose="020B0604020202020204" pitchFamily="34" charset="0"/>
                    <a:cs typeface="Arial" panose="020B0604020202020204" pitchFamily="34" charset="0"/>
                  </a:rPr>
                  <a:t>: the number of clusters</a:t>
                </a:r>
              </a:p>
              <a:p>
                <a14:m>
                  <m:oMath xmlns:m="http://schemas.openxmlformats.org/officeDocument/2006/math">
                    <m:sSub>
                      <m:sSubPr>
                        <m:ctrlPr>
                          <a:rPr lang="en-US" altLang="ko-KR" sz="1200" i="1" smtClean="0">
                            <a:latin typeface="Cambria Math" panose="02040503050406030204" pitchFamily="18" charset="0"/>
                            <a:cs typeface="Arial" panose="020B0604020202020204" pitchFamily="34" charset="0"/>
                          </a:rPr>
                        </m:ctrlPr>
                      </m:sSubPr>
                      <m:e>
                        <m:r>
                          <a:rPr lang="en-US" altLang="ko-KR" sz="1200" b="0" i="1" smtClean="0">
                            <a:latin typeface="Cambria Math" panose="02040503050406030204" pitchFamily="18" charset="0"/>
                            <a:cs typeface="Arial" panose="020B0604020202020204" pitchFamily="34" charset="0"/>
                          </a:rPr>
                          <m:t>𝐶</m:t>
                        </m:r>
                      </m:e>
                      <m:sub>
                        <m:r>
                          <a:rPr lang="en-US" altLang="ko-KR" sz="1200" b="0" i="1" smtClean="0">
                            <a:latin typeface="Cambria Math" panose="02040503050406030204" pitchFamily="18" charset="0"/>
                            <a:cs typeface="Arial" panose="020B0604020202020204" pitchFamily="34" charset="0"/>
                          </a:rPr>
                          <m:t>𝑙</m:t>
                        </m:r>
                      </m:sub>
                    </m:sSub>
                  </m:oMath>
                </a14:m>
                <a:r>
                  <a:rPr lang="en-US" altLang="ko-KR" sz="1200" dirty="0">
                    <a:latin typeface="Arial" panose="020B0604020202020204" pitchFamily="34" charset="0"/>
                    <a:cs typeface="Arial" panose="020B0604020202020204" pitchFamily="34" charset="0"/>
                  </a:rPr>
                  <a:t>: the set of objects in the </a:t>
                </a:r>
                <a14:m>
                  <m:oMath xmlns:m="http://schemas.openxmlformats.org/officeDocument/2006/math">
                    <m:r>
                      <a:rPr lang="en-US" altLang="ko-KR" sz="1200" b="0" i="1" smtClean="0">
                        <a:latin typeface="Cambria Math" panose="02040503050406030204" pitchFamily="18" charset="0"/>
                        <a:cs typeface="Arial" panose="020B0604020202020204" pitchFamily="34" charset="0"/>
                      </a:rPr>
                      <m:t>𝑙</m:t>
                    </m:r>
                  </m:oMath>
                </a14:m>
                <a:r>
                  <a:rPr lang="en-US" altLang="ko-KR" sz="1200" dirty="0">
                    <a:latin typeface="Arial" panose="020B0604020202020204" pitchFamily="34" charset="0"/>
                    <a:cs typeface="Arial" panose="020B0604020202020204" pitchFamily="34" charset="0"/>
                  </a:rPr>
                  <a:t>-</a:t>
                </a:r>
                <a:r>
                  <a:rPr lang="en-US" altLang="ko-KR" sz="1200" dirty="0" err="1">
                    <a:latin typeface="Arial" panose="020B0604020202020204" pitchFamily="34" charset="0"/>
                    <a:cs typeface="Arial" panose="020B0604020202020204" pitchFamily="34" charset="0"/>
                  </a:rPr>
                  <a:t>th</a:t>
                </a:r>
                <a:r>
                  <a:rPr lang="en-US" altLang="ko-KR" sz="1200" dirty="0">
                    <a:latin typeface="Arial" panose="020B0604020202020204" pitchFamily="34" charset="0"/>
                    <a:cs typeface="Arial" panose="020B0604020202020204" pitchFamily="34" charset="0"/>
                  </a:rPr>
                  <a:t> cluster</a:t>
                </a:r>
              </a:p>
              <a:p>
                <a14:m>
                  <m:oMath xmlns:m="http://schemas.openxmlformats.org/officeDocument/2006/math">
                    <m:sSub>
                      <m:sSubPr>
                        <m:ctrlPr>
                          <a:rPr lang="en-US" altLang="ko-KR" sz="1200" i="1" smtClean="0">
                            <a:latin typeface="Cambria Math" panose="02040503050406030204" pitchFamily="18" charset="0"/>
                            <a:cs typeface="Arial" panose="020B0604020202020204" pitchFamily="34" charset="0"/>
                          </a:rPr>
                        </m:ctrlPr>
                      </m:sSubPr>
                      <m:e>
                        <m:acc>
                          <m:accPr>
                            <m:chr m:val="̅"/>
                            <m:ctrlPr>
                              <a:rPr lang="en-US" altLang="ko-KR" sz="1200" i="1" smtClean="0">
                                <a:latin typeface="Cambria Math" panose="02040503050406030204" pitchFamily="18" charset="0"/>
                                <a:cs typeface="Arial" panose="020B0604020202020204" pitchFamily="34" charset="0"/>
                              </a:rPr>
                            </m:ctrlPr>
                          </m:accPr>
                          <m:e>
                            <m:r>
                              <a:rPr lang="en-US" altLang="ko-KR" sz="1200" b="0" i="1" smtClean="0">
                                <a:latin typeface="Cambria Math" panose="02040503050406030204" pitchFamily="18" charset="0"/>
                                <a:cs typeface="Arial" panose="020B0604020202020204" pitchFamily="34" charset="0"/>
                              </a:rPr>
                              <m:t>𝑥</m:t>
                            </m:r>
                          </m:e>
                        </m:acc>
                      </m:e>
                      <m:sub>
                        <m:r>
                          <a:rPr lang="en-US" altLang="ko-KR" sz="1200" b="0" i="1" smtClean="0">
                            <a:latin typeface="Cambria Math" panose="02040503050406030204" pitchFamily="18" charset="0"/>
                            <a:cs typeface="Arial" panose="020B0604020202020204" pitchFamily="34" charset="0"/>
                          </a:rPr>
                          <m:t>𝑙</m:t>
                        </m:r>
                      </m:sub>
                    </m:sSub>
                  </m:oMath>
                </a14:m>
                <a:r>
                  <a:rPr lang="en-US" altLang="ko-KR" sz="1200" dirty="0">
                    <a:latin typeface="Arial" panose="020B0604020202020204" pitchFamily="34" charset="0"/>
                    <a:cs typeface="Arial" panose="020B0604020202020204" pitchFamily="34" charset="0"/>
                  </a:rPr>
                  <a:t>: the center of mass in the </a:t>
                </a:r>
                <a14:m>
                  <m:oMath xmlns:m="http://schemas.openxmlformats.org/officeDocument/2006/math">
                    <m:r>
                      <a:rPr lang="en-US" altLang="ko-KR" sz="1200" i="1">
                        <a:latin typeface="Cambria Math" panose="02040503050406030204" pitchFamily="18" charset="0"/>
                        <a:cs typeface="Arial" panose="020B0604020202020204" pitchFamily="34" charset="0"/>
                      </a:rPr>
                      <m:t>𝑙</m:t>
                    </m:r>
                  </m:oMath>
                </a14:m>
                <a:r>
                  <a:rPr lang="en-US" altLang="ko-KR" sz="1200" dirty="0">
                    <a:latin typeface="Arial" panose="020B0604020202020204" pitchFamily="34" charset="0"/>
                    <a:cs typeface="Arial" panose="020B0604020202020204" pitchFamily="34" charset="0"/>
                  </a:rPr>
                  <a:t>-</a:t>
                </a:r>
                <a:r>
                  <a:rPr lang="en-US" altLang="ko-KR" sz="1200" dirty="0" err="1">
                    <a:latin typeface="Arial" panose="020B0604020202020204" pitchFamily="34" charset="0"/>
                    <a:cs typeface="Arial" panose="020B0604020202020204" pitchFamily="34" charset="0"/>
                  </a:rPr>
                  <a:t>th</a:t>
                </a:r>
                <a:r>
                  <a:rPr lang="en-US" altLang="ko-KR" sz="1200" dirty="0">
                    <a:latin typeface="Arial" panose="020B0604020202020204" pitchFamily="34" charset="0"/>
                    <a:cs typeface="Arial" panose="020B0604020202020204" pitchFamily="34" charset="0"/>
                  </a:rPr>
                  <a:t> cluster</a:t>
                </a:r>
              </a:p>
            </p:txBody>
          </p:sp>
        </mc:Choice>
        <mc:Fallback xmlns="">
          <p:sp>
            <p:nvSpPr>
              <p:cNvPr id="12" name="TextBox 11">
                <a:extLst>
                  <a:ext uri="{FF2B5EF4-FFF2-40B4-BE49-F238E27FC236}">
                    <a16:creationId xmlns:a16="http://schemas.microsoft.com/office/drawing/2014/main" id="{9873D3B3-2538-BB92-3749-32A13D697BC0}"/>
                  </a:ext>
                </a:extLst>
              </p:cNvPr>
              <p:cNvSpPr txBox="1">
                <a:spLocks noRot="1" noChangeAspect="1" noMove="1" noResize="1" noEditPoints="1" noAdjustHandles="1" noChangeArrowheads="1" noChangeShapeType="1" noTextEdit="1"/>
              </p:cNvSpPr>
              <p:nvPr/>
            </p:nvSpPr>
            <p:spPr>
              <a:xfrm>
                <a:off x="8375072" y="3218411"/>
                <a:ext cx="2856103" cy="646331"/>
              </a:xfrm>
              <a:prstGeom prst="rect">
                <a:avLst/>
              </a:prstGeom>
              <a:blipFill>
                <a:blip r:embed="rId4"/>
                <a:stretch>
                  <a:fillRect t="-1887" b="-566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1F2EFB9-25FD-8C23-EE04-CC5788CDB7E5}"/>
                  </a:ext>
                </a:extLst>
              </p:cNvPr>
              <p:cNvSpPr txBox="1"/>
              <p:nvPr/>
            </p:nvSpPr>
            <p:spPr>
              <a:xfrm>
                <a:off x="8375072" y="5095057"/>
                <a:ext cx="2779031" cy="646331"/>
              </a:xfrm>
              <a:prstGeom prst="rect">
                <a:avLst/>
              </a:prstGeom>
              <a:noFill/>
            </p:spPr>
            <p:txBody>
              <a:bodyPr wrap="none" rtlCol="0">
                <a:spAutoFit/>
              </a:bodyPr>
              <a:lstStyle/>
              <a:p>
                <a14:m>
                  <m:oMath xmlns:m="http://schemas.openxmlformats.org/officeDocument/2006/math">
                    <m:r>
                      <a:rPr lang="en-US" altLang="ko-KR" sz="1200" b="0" i="1" smtClean="0">
                        <a:latin typeface="Cambria Math" panose="02040503050406030204" pitchFamily="18" charset="0"/>
                      </a:rPr>
                      <m:t>𝑘</m:t>
                    </m:r>
                  </m:oMath>
                </a14:m>
                <a:r>
                  <a:rPr lang="en-US" altLang="ko-KR" sz="1200" dirty="0">
                    <a:latin typeface="Arial" panose="020B0604020202020204" pitchFamily="34" charset="0"/>
                    <a:cs typeface="Arial" panose="020B0604020202020204" pitchFamily="34" charset="0"/>
                  </a:rPr>
                  <a:t>: the number of clusters</a:t>
                </a:r>
              </a:p>
              <a:p>
                <a14:m>
                  <m:oMath xmlns:m="http://schemas.openxmlformats.org/officeDocument/2006/math">
                    <m:sSub>
                      <m:sSubPr>
                        <m:ctrlPr>
                          <a:rPr lang="en-US" altLang="ko-KR" sz="1200" i="1" smtClean="0">
                            <a:latin typeface="Cambria Math" panose="02040503050406030204" pitchFamily="18" charset="0"/>
                            <a:cs typeface="Arial" panose="020B0604020202020204" pitchFamily="34" charset="0"/>
                          </a:rPr>
                        </m:ctrlPr>
                      </m:sSubPr>
                      <m:e>
                        <m:r>
                          <a:rPr lang="en-US" altLang="ko-KR" sz="1200" b="0" i="1" smtClean="0">
                            <a:latin typeface="Cambria Math" panose="02040503050406030204" pitchFamily="18" charset="0"/>
                            <a:cs typeface="Arial" panose="020B0604020202020204" pitchFamily="34" charset="0"/>
                          </a:rPr>
                          <m:t>𝐶</m:t>
                        </m:r>
                      </m:e>
                      <m:sub>
                        <m:r>
                          <a:rPr lang="en-US" altLang="ko-KR" sz="1200" b="0" i="1" smtClean="0">
                            <a:latin typeface="Cambria Math" panose="02040503050406030204" pitchFamily="18" charset="0"/>
                            <a:cs typeface="Arial" panose="020B0604020202020204" pitchFamily="34" charset="0"/>
                          </a:rPr>
                          <m:t>𝑙</m:t>
                        </m:r>
                      </m:sub>
                    </m:sSub>
                  </m:oMath>
                </a14:m>
                <a:r>
                  <a:rPr lang="en-US" altLang="ko-KR" sz="1200" dirty="0">
                    <a:latin typeface="Arial" panose="020B0604020202020204" pitchFamily="34" charset="0"/>
                    <a:cs typeface="Arial" panose="020B0604020202020204" pitchFamily="34" charset="0"/>
                  </a:rPr>
                  <a:t>: the set of objects in the </a:t>
                </a:r>
                <a14:m>
                  <m:oMath xmlns:m="http://schemas.openxmlformats.org/officeDocument/2006/math">
                    <m:r>
                      <a:rPr lang="en-US" altLang="ko-KR" sz="1200" b="0" i="1" smtClean="0">
                        <a:latin typeface="Cambria Math" panose="02040503050406030204" pitchFamily="18" charset="0"/>
                        <a:cs typeface="Arial" panose="020B0604020202020204" pitchFamily="34" charset="0"/>
                      </a:rPr>
                      <m:t>𝑙</m:t>
                    </m:r>
                  </m:oMath>
                </a14:m>
                <a:r>
                  <a:rPr lang="en-US" altLang="ko-KR" sz="1200" dirty="0">
                    <a:latin typeface="Arial" panose="020B0604020202020204" pitchFamily="34" charset="0"/>
                    <a:cs typeface="Arial" panose="020B0604020202020204" pitchFamily="34" charset="0"/>
                  </a:rPr>
                  <a:t>-</a:t>
                </a:r>
                <a:r>
                  <a:rPr lang="en-US" altLang="ko-KR" sz="1200" dirty="0" err="1">
                    <a:latin typeface="Arial" panose="020B0604020202020204" pitchFamily="34" charset="0"/>
                    <a:cs typeface="Arial" panose="020B0604020202020204" pitchFamily="34" charset="0"/>
                  </a:rPr>
                  <a:t>th</a:t>
                </a:r>
                <a:r>
                  <a:rPr lang="en-US" altLang="ko-KR" sz="1200" dirty="0">
                    <a:latin typeface="Arial" panose="020B0604020202020204" pitchFamily="34" charset="0"/>
                    <a:cs typeface="Arial" panose="020B0604020202020204" pitchFamily="34" charset="0"/>
                  </a:rPr>
                  <a:t> cluster</a:t>
                </a:r>
              </a:p>
              <a:p>
                <a14:m>
                  <m:oMath xmlns:m="http://schemas.openxmlformats.org/officeDocument/2006/math">
                    <m:sSub>
                      <m:sSubPr>
                        <m:ctrlPr>
                          <a:rPr lang="en-US" altLang="ko-KR" sz="1200" i="1" smtClean="0">
                            <a:latin typeface="Cambria Math" panose="02040503050406030204" pitchFamily="18" charset="0"/>
                            <a:cs typeface="Arial" panose="020B0604020202020204" pitchFamily="34" charset="0"/>
                          </a:rPr>
                        </m:ctrlPr>
                      </m:sSubPr>
                      <m:e>
                        <m:r>
                          <a:rPr lang="en-US" altLang="ko-KR" sz="1200" b="0" i="1" smtClean="0">
                            <a:latin typeface="Cambria Math" panose="02040503050406030204" pitchFamily="18" charset="0"/>
                            <a:cs typeface="Arial" panose="020B0604020202020204" pitchFamily="34" charset="0"/>
                          </a:rPr>
                          <m:t>𝑛</m:t>
                        </m:r>
                      </m:e>
                      <m:sub>
                        <m:r>
                          <a:rPr lang="en-US" altLang="ko-KR" sz="1200" b="0" i="1" smtClean="0">
                            <a:latin typeface="Cambria Math" panose="02040503050406030204" pitchFamily="18" charset="0"/>
                            <a:cs typeface="Arial" panose="020B0604020202020204" pitchFamily="34" charset="0"/>
                          </a:rPr>
                          <m:t>𝑙</m:t>
                        </m:r>
                      </m:sub>
                    </m:sSub>
                  </m:oMath>
                </a14:m>
                <a:r>
                  <a:rPr lang="en-US" altLang="ko-KR" sz="1200" dirty="0">
                    <a:latin typeface="Arial" panose="020B0604020202020204" pitchFamily="34" charset="0"/>
                    <a:cs typeface="Arial" panose="020B0604020202020204" pitchFamily="34" charset="0"/>
                  </a:rPr>
                  <a:t>: the size of the </a:t>
                </a:r>
                <a14:m>
                  <m:oMath xmlns:m="http://schemas.openxmlformats.org/officeDocument/2006/math">
                    <m:r>
                      <a:rPr lang="en-US" altLang="ko-KR" sz="1200" i="1">
                        <a:latin typeface="Cambria Math" panose="02040503050406030204" pitchFamily="18" charset="0"/>
                        <a:cs typeface="Arial" panose="020B0604020202020204" pitchFamily="34" charset="0"/>
                      </a:rPr>
                      <m:t>𝑙</m:t>
                    </m:r>
                  </m:oMath>
                </a14:m>
                <a:r>
                  <a:rPr lang="en-US" altLang="ko-KR" sz="1200" dirty="0">
                    <a:latin typeface="Arial" panose="020B0604020202020204" pitchFamily="34" charset="0"/>
                    <a:cs typeface="Arial" panose="020B0604020202020204" pitchFamily="34" charset="0"/>
                  </a:rPr>
                  <a:t>-</a:t>
                </a:r>
                <a:r>
                  <a:rPr lang="en-US" altLang="ko-KR" sz="1200" dirty="0" err="1">
                    <a:latin typeface="Arial" panose="020B0604020202020204" pitchFamily="34" charset="0"/>
                    <a:cs typeface="Arial" panose="020B0604020202020204" pitchFamily="34" charset="0"/>
                  </a:rPr>
                  <a:t>th</a:t>
                </a:r>
                <a:r>
                  <a:rPr lang="en-US" altLang="ko-KR" sz="1200" dirty="0">
                    <a:latin typeface="Arial" panose="020B0604020202020204" pitchFamily="34" charset="0"/>
                    <a:cs typeface="Arial" panose="020B0604020202020204" pitchFamily="34" charset="0"/>
                  </a:rPr>
                  <a:t> cluster</a:t>
                </a:r>
              </a:p>
            </p:txBody>
          </p:sp>
        </mc:Choice>
        <mc:Fallback xmlns="">
          <p:sp>
            <p:nvSpPr>
              <p:cNvPr id="13" name="TextBox 12">
                <a:extLst>
                  <a:ext uri="{FF2B5EF4-FFF2-40B4-BE49-F238E27FC236}">
                    <a16:creationId xmlns:a16="http://schemas.microsoft.com/office/drawing/2014/main" id="{11F2EFB9-25FD-8C23-EE04-CC5788CDB7E5}"/>
                  </a:ext>
                </a:extLst>
              </p:cNvPr>
              <p:cNvSpPr txBox="1">
                <a:spLocks noRot="1" noChangeAspect="1" noMove="1" noResize="1" noEditPoints="1" noAdjustHandles="1" noChangeArrowheads="1" noChangeShapeType="1" noTextEdit="1"/>
              </p:cNvSpPr>
              <p:nvPr/>
            </p:nvSpPr>
            <p:spPr>
              <a:xfrm>
                <a:off x="8375072" y="5095057"/>
                <a:ext cx="2779031" cy="646331"/>
              </a:xfrm>
              <a:prstGeom prst="rect">
                <a:avLst/>
              </a:prstGeom>
              <a:blipFill>
                <a:blip r:embed="rId5"/>
                <a:stretch>
                  <a:fillRect t="-1887" b="-5660"/>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36995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그림 22" descr="스크린샷, 텍스트, 도표, 사각형이(가) 표시된 사진&#10;&#10;자동 생성된 설명">
            <a:extLst>
              <a:ext uri="{FF2B5EF4-FFF2-40B4-BE49-F238E27FC236}">
                <a16:creationId xmlns:a16="http://schemas.microsoft.com/office/drawing/2014/main" id="{88ECBB84-5013-961E-C6A8-E0959F379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6132" y="2894032"/>
            <a:ext cx="4373522" cy="2488637"/>
          </a:xfrm>
          <a:prstGeom prst="rect">
            <a:avLst/>
          </a:prstGeom>
        </p:spPr>
      </p:pic>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5.7 </a:t>
            </a:r>
            <a:r>
              <a:rPr lang="en-US" altLang="ko-KR" sz="4000" dirty="0">
                <a:solidFill>
                  <a:schemeClr val="bg1"/>
                </a:solidFill>
                <a:latin typeface="Arial" panose="020B0604020202020204" pitchFamily="34" charset="0"/>
                <a:cs typeface="Arial" panose="020B0604020202020204" pitchFamily="34" charset="0"/>
              </a:rPr>
              <a:t>Validating and choosing the number of clusters</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8" name="슬라이드 번호 개체 틀 7">
            <a:extLst>
              <a:ext uri="{FF2B5EF4-FFF2-40B4-BE49-F238E27FC236}">
                <a16:creationId xmlns:a16="http://schemas.microsoft.com/office/drawing/2014/main" id="{0CD84DD6-C17A-8F3E-3D73-5A590EC9872F}"/>
              </a:ext>
            </a:extLst>
          </p:cNvPr>
          <p:cNvSpPr>
            <a:spLocks noGrp="1"/>
          </p:cNvSpPr>
          <p:nvPr>
            <p:ph type="sldNum" sz="quarter" idx="12"/>
          </p:nvPr>
        </p:nvSpPr>
        <p:spPr/>
        <p:txBody>
          <a:bodyPr/>
          <a:lstStyle/>
          <a:p>
            <a:fld id="{5CBFC010-6465-4206-96A0-4CE01429666A}" type="slidenum">
              <a:rPr lang="ko-KR" altLang="en-US" smtClean="0"/>
              <a:t>22</a:t>
            </a:fld>
            <a:endParaRPr lang="ko-KR" altLang="en-US"/>
          </a:p>
        </p:txBody>
      </p:sp>
      <p:pic>
        <p:nvPicPr>
          <p:cNvPr id="3" name="그림 2">
            <a:extLst>
              <a:ext uri="{FF2B5EF4-FFF2-40B4-BE49-F238E27FC236}">
                <a16:creationId xmlns:a16="http://schemas.microsoft.com/office/drawing/2014/main" id="{FBC96FF2-F79E-F74A-DBEE-3E42D46FF27D}"/>
              </a:ext>
            </a:extLst>
          </p:cNvPr>
          <p:cNvPicPr>
            <a:picLocks noChangeAspect="1"/>
          </p:cNvPicPr>
          <p:nvPr/>
        </p:nvPicPr>
        <p:blipFill>
          <a:blip r:embed="rId3"/>
          <a:stretch>
            <a:fillRect/>
          </a:stretch>
        </p:blipFill>
        <p:spPr>
          <a:xfrm>
            <a:off x="273844" y="1166264"/>
            <a:ext cx="3096057" cy="1657581"/>
          </a:xfrm>
          <a:prstGeom prst="rect">
            <a:avLst/>
          </a:prstGeom>
        </p:spPr>
      </p:pic>
      <p:pic>
        <p:nvPicPr>
          <p:cNvPr id="11" name="그림 10">
            <a:extLst>
              <a:ext uri="{FF2B5EF4-FFF2-40B4-BE49-F238E27FC236}">
                <a16:creationId xmlns:a16="http://schemas.microsoft.com/office/drawing/2014/main" id="{E59FB49A-0183-FB67-9615-648CACDCB468}"/>
              </a:ext>
            </a:extLst>
          </p:cNvPr>
          <p:cNvPicPr>
            <a:picLocks noChangeAspect="1"/>
          </p:cNvPicPr>
          <p:nvPr/>
        </p:nvPicPr>
        <p:blipFill>
          <a:blip r:embed="rId4"/>
          <a:stretch>
            <a:fillRect/>
          </a:stretch>
        </p:blipFill>
        <p:spPr>
          <a:xfrm>
            <a:off x="278607" y="2873778"/>
            <a:ext cx="1543265" cy="2495898"/>
          </a:xfrm>
          <a:prstGeom prst="rect">
            <a:avLst/>
          </a:prstGeom>
        </p:spPr>
      </p:pic>
      <p:pic>
        <p:nvPicPr>
          <p:cNvPr id="13" name="그림 12">
            <a:extLst>
              <a:ext uri="{FF2B5EF4-FFF2-40B4-BE49-F238E27FC236}">
                <a16:creationId xmlns:a16="http://schemas.microsoft.com/office/drawing/2014/main" id="{CBA2F666-6F9D-7C86-9EEB-83C50B84307B}"/>
              </a:ext>
            </a:extLst>
          </p:cNvPr>
          <p:cNvPicPr>
            <a:picLocks noChangeAspect="1"/>
          </p:cNvPicPr>
          <p:nvPr/>
        </p:nvPicPr>
        <p:blipFill rotWithShape="1">
          <a:blip r:embed="rId5"/>
          <a:srcRect l="-1" r="41185" b="98"/>
          <a:stretch/>
        </p:blipFill>
        <p:spPr>
          <a:xfrm>
            <a:off x="273844" y="5419609"/>
            <a:ext cx="2136846" cy="228632"/>
          </a:xfrm>
          <a:prstGeom prst="rect">
            <a:avLst/>
          </a:prstGeom>
        </p:spPr>
      </p:pic>
      <p:pic>
        <p:nvPicPr>
          <p:cNvPr id="15" name="그림 14">
            <a:extLst>
              <a:ext uri="{FF2B5EF4-FFF2-40B4-BE49-F238E27FC236}">
                <a16:creationId xmlns:a16="http://schemas.microsoft.com/office/drawing/2014/main" id="{7AE75195-FEEA-9D89-6704-CC448DBE971D}"/>
              </a:ext>
            </a:extLst>
          </p:cNvPr>
          <p:cNvPicPr>
            <a:picLocks noChangeAspect="1"/>
          </p:cNvPicPr>
          <p:nvPr/>
        </p:nvPicPr>
        <p:blipFill>
          <a:blip r:embed="rId6"/>
          <a:stretch>
            <a:fillRect/>
          </a:stretch>
        </p:blipFill>
        <p:spPr>
          <a:xfrm>
            <a:off x="3475232" y="1489646"/>
            <a:ext cx="4239217" cy="381053"/>
          </a:xfrm>
          <a:prstGeom prst="rect">
            <a:avLst/>
          </a:prstGeom>
        </p:spPr>
      </p:pic>
      <p:pic>
        <p:nvPicPr>
          <p:cNvPr id="17" name="그림 16" descr="텍스트, 스크린샷, 도표, 디자인이(가) 표시된 사진&#10;&#10;자동 생성된 설명">
            <a:extLst>
              <a:ext uri="{FF2B5EF4-FFF2-40B4-BE49-F238E27FC236}">
                <a16:creationId xmlns:a16="http://schemas.microsoft.com/office/drawing/2014/main" id="{448BD19A-87E3-D507-E05D-788C2D89B539}"/>
              </a:ext>
            </a:extLst>
          </p:cNvPr>
          <p:cNvPicPr>
            <a:picLocks noChangeAspect="1"/>
          </p:cNvPicPr>
          <p:nvPr/>
        </p:nvPicPr>
        <p:blipFill rotWithShape="1">
          <a:blip r:embed="rId7">
            <a:extLst>
              <a:ext uri="{28A0092B-C50C-407E-A947-70E740481C1C}">
                <a14:useLocalDpi xmlns:a14="http://schemas.microsoft.com/office/drawing/2010/main" val="0"/>
              </a:ext>
            </a:extLst>
          </a:blip>
          <a:srcRect l="14988" r="15233"/>
          <a:stretch/>
        </p:blipFill>
        <p:spPr>
          <a:xfrm>
            <a:off x="3488378" y="1995982"/>
            <a:ext cx="4233058" cy="3451909"/>
          </a:xfrm>
          <a:prstGeom prst="rect">
            <a:avLst/>
          </a:prstGeom>
        </p:spPr>
      </p:pic>
      <p:cxnSp>
        <p:nvCxnSpPr>
          <p:cNvPr id="18" name="직선 연결선 17">
            <a:extLst>
              <a:ext uri="{FF2B5EF4-FFF2-40B4-BE49-F238E27FC236}">
                <a16:creationId xmlns:a16="http://schemas.microsoft.com/office/drawing/2014/main" id="{3C70CD80-546A-EB6C-3BDE-08E07920F730}"/>
              </a:ext>
            </a:extLst>
          </p:cNvPr>
          <p:cNvCxnSpPr>
            <a:cxnSpLocks/>
          </p:cNvCxnSpPr>
          <p:nvPr/>
        </p:nvCxnSpPr>
        <p:spPr>
          <a:xfrm>
            <a:off x="3429139" y="1166264"/>
            <a:ext cx="0" cy="4413813"/>
          </a:xfrm>
          <a:prstGeom prst="line">
            <a:avLst/>
          </a:prstGeom>
          <a:ln>
            <a:solidFill>
              <a:srgbClr val="1881C2"/>
            </a:solidFill>
            <a:prstDash val="lgDash"/>
          </a:ln>
        </p:spPr>
        <p:style>
          <a:lnRef idx="1">
            <a:schemeClr val="accent1"/>
          </a:lnRef>
          <a:fillRef idx="0">
            <a:schemeClr val="accent1"/>
          </a:fillRef>
          <a:effectRef idx="0">
            <a:schemeClr val="accent1"/>
          </a:effectRef>
          <a:fontRef idx="minor">
            <a:schemeClr val="tx1"/>
          </a:fontRef>
        </p:style>
      </p:cxnSp>
      <p:cxnSp>
        <p:nvCxnSpPr>
          <p:cNvPr id="19" name="직선 연결선 18">
            <a:extLst>
              <a:ext uri="{FF2B5EF4-FFF2-40B4-BE49-F238E27FC236}">
                <a16:creationId xmlns:a16="http://schemas.microsoft.com/office/drawing/2014/main" id="{145D90DC-90B4-2FF1-D0DB-34A53920083E}"/>
              </a:ext>
            </a:extLst>
          </p:cNvPr>
          <p:cNvCxnSpPr>
            <a:cxnSpLocks/>
          </p:cNvCxnSpPr>
          <p:nvPr/>
        </p:nvCxnSpPr>
        <p:spPr>
          <a:xfrm>
            <a:off x="7749145" y="1289433"/>
            <a:ext cx="0" cy="4413813"/>
          </a:xfrm>
          <a:prstGeom prst="line">
            <a:avLst/>
          </a:prstGeom>
          <a:ln>
            <a:solidFill>
              <a:srgbClr val="1881C2"/>
            </a:solidFill>
            <a:prstDash val="lgDash"/>
          </a:ln>
        </p:spPr>
        <p:style>
          <a:lnRef idx="1">
            <a:schemeClr val="accent1"/>
          </a:lnRef>
          <a:fillRef idx="0">
            <a:schemeClr val="accent1"/>
          </a:fillRef>
          <a:effectRef idx="0">
            <a:schemeClr val="accent1"/>
          </a:effectRef>
          <a:fontRef idx="minor">
            <a:schemeClr val="tx1"/>
          </a:fontRef>
        </p:style>
      </p:cxnSp>
      <p:pic>
        <p:nvPicPr>
          <p:cNvPr id="21" name="그림 20">
            <a:extLst>
              <a:ext uri="{FF2B5EF4-FFF2-40B4-BE49-F238E27FC236}">
                <a16:creationId xmlns:a16="http://schemas.microsoft.com/office/drawing/2014/main" id="{F281E8A0-2326-D98B-95F3-6376967C485E}"/>
              </a:ext>
            </a:extLst>
          </p:cNvPr>
          <p:cNvPicPr>
            <a:picLocks noChangeAspect="1"/>
          </p:cNvPicPr>
          <p:nvPr/>
        </p:nvPicPr>
        <p:blipFill>
          <a:blip r:embed="rId8"/>
          <a:stretch>
            <a:fillRect/>
          </a:stretch>
        </p:blipFill>
        <p:spPr>
          <a:xfrm>
            <a:off x="7871916" y="1509433"/>
            <a:ext cx="3534268" cy="1247949"/>
          </a:xfrm>
          <a:prstGeom prst="rect">
            <a:avLst/>
          </a:prstGeom>
        </p:spPr>
      </p:pic>
      <p:pic>
        <p:nvPicPr>
          <p:cNvPr id="25" name="그림 24">
            <a:extLst>
              <a:ext uri="{FF2B5EF4-FFF2-40B4-BE49-F238E27FC236}">
                <a16:creationId xmlns:a16="http://schemas.microsoft.com/office/drawing/2014/main" id="{E7C1E3D8-6CFB-476D-E8AA-189BDC878559}"/>
              </a:ext>
            </a:extLst>
          </p:cNvPr>
          <p:cNvPicPr>
            <a:picLocks noChangeAspect="1"/>
          </p:cNvPicPr>
          <p:nvPr/>
        </p:nvPicPr>
        <p:blipFill>
          <a:blip r:embed="rId9"/>
          <a:stretch>
            <a:fillRect/>
          </a:stretch>
        </p:blipFill>
        <p:spPr>
          <a:xfrm>
            <a:off x="1881110" y="3721936"/>
            <a:ext cx="1328523" cy="531409"/>
          </a:xfrm>
          <a:prstGeom prst="rect">
            <a:avLst/>
          </a:prstGeom>
        </p:spPr>
      </p:pic>
    </p:spTree>
    <p:extLst>
      <p:ext uri="{BB962C8B-B14F-4D97-AF65-F5344CB8AC3E}">
        <p14:creationId xmlns:p14="http://schemas.microsoft.com/office/powerpoint/2010/main" val="57929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8E3EFE-A0CA-4FB1-C245-86EADEBA2120}"/>
                  </a:ext>
                </a:extLst>
              </p:cNvPr>
              <p:cNvSpPr txBox="1"/>
              <p:nvPr/>
            </p:nvSpPr>
            <p:spPr>
              <a:xfrm>
                <a:off x="493295" y="1049195"/>
                <a:ext cx="10984831" cy="3939540"/>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5.7.1 Using the gap statistic</a:t>
                </a:r>
              </a:p>
              <a:p>
                <a:endParaRPr lang="en-US" altLang="ko-KR" sz="1600" b="1" i="1" dirty="0">
                  <a:latin typeface="Times New Roman" panose="02020603050405020304" pitchFamily="18" charset="0"/>
                  <a:cs typeface="Times New Roman" panose="02020603050405020304" pitchFamily="18" charset="0"/>
                </a:endParaRPr>
              </a:p>
              <a:p>
                <a:r>
                  <a:rPr lang="en-US" altLang="ko-KR" sz="1600" b="1" dirty="0">
                    <a:latin typeface="Arial" panose="020B0604020202020204" pitchFamily="34" charset="0"/>
                    <a:cs typeface="Arial" panose="020B0604020202020204" pitchFamily="34" charset="0"/>
                  </a:rPr>
                  <a:t>Gap Statistic</a:t>
                </a:r>
              </a:p>
              <a:p>
                <a:endParaRPr lang="en-US" altLang="ko-KR" sz="1600" dirty="0">
                  <a:latin typeface="Arial" panose="020B0604020202020204" pitchFamily="34" charset="0"/>
                  <a:cs typeface="Arial" panose="020B0604020202020204" pitchFamily="34" charset="0"/>
                </a:endParaRPr>
              </a:p>
              <a:p>
                <a:pPr marL="342900" indent="-342900">
                  <a:buAutoNum type="arabicPeriod"/>
                </a:pPr>
                <a:r>
                  <a:rPr lang="en-US" altLang="ko-KR" sz="1600" dirty="0">
                    <a:latin typeface="Arial" panose="020B0604020202020204" pitchFamily="34" charset="0"/>
                    <a:cs typeface="Arial" panose="020B0604020202020204" pitchFamily="34" charset="0"/>
                  </a:rPr>
                  <a:t>Cluster the data with </a:t>
                </a:r>
                <a:r>
                  <a:rPr lang="en-US" altLang="ko-KR" sz="1600" i="1" dirty="0">
                    <a:latin typeface="Times New Roman" panose="02020603050405020304" pitchFamily="18" charset="0"/>
                    <a:cs typeface="Times New Roman" panose="02020603050405020304" pitchFamily="18" charset="0"/>
                  </a:rPr>
                  <a:t>k</a:t>
                </a:r>
                <a:r>
                  <a:rPr lang="en-US" altLang="ko-KR" sz="1600" dirty="0">
                    <a:latin typeface="Arial" panose="020B0604020202020204" pitchFamily="34" charset="0"/>
                    <a:cs typeface="Arial" panose="020B0604020202020204" pitchFamily="34" charset="0"/>
                  </a:rPr>
                  <a:t> clusters and compute </a:t>
                </a:r>
                <a14:m>
                  <m:oMath xmlns:m="http://schemas.openxmlformats.org/officeDocument/2006/math">
                    <m:sSub>
                      <m:sSubPr>
                        <m:ctrlPr>
                          <a:rPr lang="en-US" altLang="ko-KR" sz="1600" i="1" smtClean="0">
                            <a:latin typeface="Cambria Math" panose="02040503050406030204" pitchFamily="18" charset="0"/>
                          </a:rPr>
                        </m:ctrlPr>
                      </m:sSubPr>
                      <m:e>
                        <m:r>
                          <m:rPr>
                            <m:sty m:val="p"/>
                          </m:rPr>
                          <a:rPr lang="en-US" altLang="ko-KR" sz="1600" b="0" i="0" smtClean="0">
                            <a:latin typeface="Cambria Math" panose="02040503050406030204" pitchFamily="18" charset="0"/>
                          </a:rPr>
                          <m:t>WSS</m:t>
                        </m:r>
                      </m:e>
                      <m:sub>
                        <m:r>
                          <a:rPr lang="en-US" altLang="ko-KR" sz="1600" b="0" i="1" smtClean="0">
                            <a:latin typeface="Cambria Math" panose="02040503050406030204" pitchFamily="18" charset="0"/>
                          </a:rPr>
                          <m:t>𝑘</m:t>
                        </m:r>
                      </m:sub>
                    </m:sSub>
                  </m:oMath>
                </a14:m>
                <a:r>
                  <a:rPr lang="en-US" altLang="ko-KR" sz="1600" dirty="0">
                    <a:latin typeface="Arial" panose="020B0604020202020204" pitchFamily="34" charset="0"/>
                    <a:cs typeface="Arial" panose="020B0604020202020204" pitchFamily="34" charset="0"/>
                  </a:rPr>
                  <a:t> for the various choices of </a:t>
                </a:r>
                <a:r>
                  <a:rPr lang="en-US" altLang="ko-KR" sz="1600" i="1" dirty="0">
                    <a:latin typeface="Times New Roman" panose="02020603050405020304" pitchFamily="18" charset="0"/>
                    <a:cs typeface="Times New Roman" panose="02020603050405020304" pitchFamily="18" charset="0"/>
                  </a:rPr>
                  <a:t>k</a:t>
                </a:r>
                <a:r>
                  <a:rPr lang="en-US" altLang="ko-KR" sz="1600" dirty="0">
                    <a:latin typeface="Arial" panose="020B0604020202020204" pitchFamily="34" charset="0"/>
                    <a:cs typeface="Arial" panose="020B0604020202020204" pitchFamily="34" charset="0"/>
                  </a:rPr>
                  <a:t>.</a:t>
                </a:r>
              </a:p>
              <a:p>
                <a:pPr marL="342900" indent="-342900">
                  <a:buAutoNum type="arabicPeriod"/>
                </a:pPr>
                <a:endParaRPr lang="en-US" altLang="ko-KR" sz="1600" dirty="0">
                  <a:latin typeface="Arial" panose="020B0604020202020204" pitchFamily="34" charset="0"/>
                  <a:cs typeface="Arial" panose="020B0604020202020204" pitchFamily="34" charset="0"/>
                </a:endParaRPr>
              </a:p>
              <a:p>
                <a:pPr marL="342900" indent="-342900">
                  <a:buAutoNum type="arabicPeriod"/>
                </a:pPr>
                <a:r>
                  <a:rPr lang="en-US" altLang="ko-KR" sz="1600" dirty="0">
                    <a:latin typeface="Arial" panose="020B0604020202020204" pitchFamily="34" charset="0"/>
                    <a:cs typeface="Arial" panose="020B0604020202020204" pitchFamily="34" charset="0"/>
                  </a:rPr>
                  <a:t>Generate </a:t>
                </a:r>
                <a:r>
                  <a:rPr lang="en-US" altLang="ko-KR" sz="1600" i="1" dirty="0">
                    <a:latin typeface="Times New Roman" panose="02020603050405020304" pitchFamily="18" charset="0"/>
                    <a:cs typeface="Times New Roman" panose="02020603050405020304" pitchFamily="18" charset="0"/>
                  </a:rPr>
                  <a:t>B</a:t>
                </a:r>
                <a:r>
                  <a:rPr lang="en-US" altLang="ko-KR" sz="1600" dirty="0">
                    <a:latin typeface="Arial" panose="020B0604020202020204" pitchFamily="34" charset="0"/>
                    <a:cs typeface="Arial" panose="020B0604020202020204" pitchFamily="34" charset="0"/>
                  </a:rPr>
                  <a:t> plausible reference data sets, using Monte Carlo sampling from a homogeneous distribution, and redo Step 1 above for these new simulated data. This results in </a:t>
                </a:r>
                <a:r>
                  <a:rPr lang="en-US" altLang="ko-KR" sz="1600" i="1" dirty="0">
                    <a:latin typeface="Times New Roman" panose="02020603050405020304" pitchFamily="18" charset="0"/>
                    <a:cs typeface="Times New Roman" panose="02020603050405020304" pitchFamily="18" charset="0"/>
                  </a:rPr>
                  <a:t>B</a:t>
                </a:r>
                <a:r>
                  <a:rPr lang="en-US" altLang="ko-KR" sz="1600" dirty="0">
                    <a:latin typeface="Arial" panose="020B0604020202020204" pitchFamily="34" charset="0"/>
                    <a:cs typeface="Arial" panose="020B0604020202020204" pitchFamily="34" charset="0"/>
                  </a:rPr>
                  <a:t> new within-sum-of-squares for simulated data</a:t>
                </a:r>
                <a:r>
                  <a:rPr lang="en-US" altLang="ko-KR" sz="1600" dirty="0"/>
                  <a:t> </a:t>
                </a:r>
                <a14:m>
                  <m:oMath xmlns:m="http://schemas.openxmlformats.org/officeDocument/2006/math">
                    <m:sSubSup>
                      <m:sSubSupPr>
                        <m:ctrlPr>
                          <a:rPr lang="en-US" altLang="ko-KR" sz="1600" i="1" smtClean="0">
                            <a:latin typeface="Cambria Math" panose="02040503050406030204" pitchFamily="18" charset="0"/>
                          </a:rPr>
                        </m:ctrlPr>
                      </m:sSubSupPr>
                      <m:e>
                        <m:r>
                          <a:rPr lang="en-US" altLang="ko-KR" sz="1600" b="0" i="1" smtClean="0">
                            <a:latin typeface="Cambria Math" panose="02040503050406030204" pitchFamily="18" charset="0"/>
                          </a:rPr>
                          <m:t>𝑊</m:t>
                        </m:r>
                      </m:e>
                      <m:sub>
                        <m:r>
                          <a:rPr lang="en-US" altLang="ko-KR" sz="1600" b="0" i="1" smtClean="0">
                            <a:latin typeface="Cambria Math" panose="02040503050406030204" pitchFamily="18" charset="0"/>
                          </a:rPr>
                          <m:t>𝑘𝑏</m:t>
                        </m:r>
                        <m:r>
                          <a:rPr lang="en-US" altLang="ko-KR" sz="1600" b="0" i="1" smtClean="0">
                            <a:latin typeface="Cambria Math" panose="02040503050406030204" pitchFamily="18" charset="0"/>
                          </a:rPr>
                          <m:t>′</m:t>
                        </m:r>
                      </m:sub>
                      <m:sup>
                        <m:r>
                          <a:rPr lang="en-US" altLang="ko-KR" sz="1600" b="0" i="1" smtClean="0">
                            <a:latin typeface="Cambria Math" panose="02040503050406030204" pitchFamily="18" charset="0"/>
                          </a:rPr>
                          <m:t>∗</m:t>
                        </m:r>
                      </m:sup>
                    </m:sSubSup>
                  </m:oMath>
                </a14:m>
                <a:r>
                  <a:rPr lang="en-US" altLang="ko-KR" sz="1600" dirty="0">
                    <a:latin typeface="Arial" panose="020B0604020202020204" pitchFamily="34" charset="0"/>
                    <a:cs typeface="Arial" panose="020B0604020202020204" pitchFamily="34" charset="0"/>
                  </a:rPr>
                  <a:t> for </a:t>
                </a:r>
                <a14:m>
                  <m:oMath xmlns:m="http://schemas.openxmlformats.org/officeDocument/2006/math">
                    <m:r>
                      <a:rPr lang="en-US" altLang="ko-KR" sz="1600" b="0" i="1" smtClean="0">
                        <a:latin typeface="Cambria Math" panose="02040503050406030204" pitchFamily="18" charset="0"/>
                        <a:cs typeface="Arial" panose="020B0604020202020204" pitchFamily="34" charset="0"/>
                      </a:rPr>
                      <m:t>𝑏</m:t>
                    </m:r>
                    <m:r>
                      <a:rPr lang="en-US" altLang="ko-KR" sz="1600" b="0" i="1" smtClean="0">
                        <a:latin typeface="Cambria Math" panose="02040503050406030204" pitchFamily="18" charset="0"/>
                        <a:cs typeface="Arial" panose="020B0604020202020204" pitchFamily="34" charset="0"/>
                      </a:rPr>
                      <m:t>=1, …, </m:t>
                    </m:r>
                    <m:r>
                      <a:rPr lang="en-US" altLang="ko-KR" sz="1600" b="0" i="1" smtClean="0">
                        <a:latin typeface="Cambria Math" panose="02040503050406030204" pitchFamily="18" charset="0"/>
                        <a:cs typeface="Arial" panose="020B0604020202020204" pitchFamily="34" charset="0"/>
                      </a:rPr>
                      <m:t>𝐵</m:t>
                    </m:r>
                  </m:oMath>
                </a14:m>
                <a:r>
                  <a:rPr lang="en-US" altLang="ko-KR" sz="1600" dirty="0">
                    <a:latin typeface="Arial" panose="020B0604020202020204" pitchFamily="34" charset="0"/>
                    <a:cs typeface="Arial" panose="020B0604020202020204" pitchFamily="34" charset="0"/>
                  </a:rPr>
                  <a:t>.</a:t>
                </a:r>
              </a:p>
              <a:p>
                <a:pPr marL="342900" indent="-342900">
                  <a:buAutoNum type="arabicPeriod"/>
                </a:pPr>
                <a:endParaRPr lang="en-US" altLang="ko-KR" sz="1600" dirty="0">
                  <a:latin typeface="Arial" panose="020B0604020202020204" pitchFamily="34" charset="0"/>
                  <a:cs typeface="Arial" panose="020B0604020202020204" pitchFamily="34" charset="0"/>
                </a:endParaRPr>
              </a:p>
              <a:p>
                <a:pPr marL="342900" indent="-342900">
                  <a:buAutoNum type="arabicPeriod"/>
                </a:pPr>
                <a:r>
                  <a:rPr lang="en-US" altLang="ko-KR" sz="1600" dirty="0">
                    <a:latin typeface="Arial" panose="020B0604020202020204" pitchFamily="34" charset="0"/>
                    <a:cs typeface="Arial" panose="020B0604020202020204" pitchFamily="34" charset="0"/>
                  </a:rPr>
                  <a:t>Compute the gap(k)-statistic:</a:t>
                </a:r>
              </a:p>
              <a:p>
                <a:pPr marL="342900" indent="-342900">
                  <a:buAutoNum type="arabicPeriod"/>
                </a:pPr>
                <a:endParaRPr lang="en-US" altLang="ko-KR" sz="1600" dirty="0">
                  <a:latin typeface="Arial" panose="020B0604020202020204" pitchFamily="34" charset="0"/>
                  <a:cs typeface="Arial" panose="020B0604020202020204" pitchFamily="34" charset="0"/>
                </a:endParaRPr>
              </a:p>
              <a:p>
                <a:pPr lvl="1"/>
                <a:r>
                  <a:rPr lang="en-US" altLang="ko-KR" sz="1600" dirty="0">
                    <a:latin typeface="Arial" panose="020B0604020202020204" pitchFamily="34" charset="0"/>
                    <a:cs typeface="Arial" panose="020B0604020202020204" pitchFamily="34" charset="0"/>
                  </a:rPr>
                  <a:t>If the clustering is good, the first term is expected to be bigger than the second one.</a:t>
                </a:r>
              </a:p>
              <a:p>
                <a:pPr marL="342900" indent="-342900">
                  <a:buAutoNum type="arabicPeriod"/>
                </a:pPr>
                <a:endParaRPr lang="en-US" altLang="ko-KR" sz="1600" dirty="0">
                  <a:latin typeface="Arial" panose="020B0604020202020204" pitchFamily="34" charset="0"/>
                  <a:cs typeface="Arial" panose="020B0604020202020204" pitchFamily="34" charset="0"/>
                </a:endParaRPr>
              </a:p>
              <a:p>
                <a:pPr marL="342900" indent="-342900">
                  <a:buAutoNum type="arabicPeriod"/>
                </a:pPr>
                <a:r>
                  <a:rPr lang="en-US" altLang="ko-KR" sz="1600" dirty="0">
                    <a:latin typeface="Arial" panose="020B0604020202020204" pitchFamily="34" charset="0"/>
                    <a:cs typeface="Arial" panose="020B0604020202020204" pitchFamily="34" charset="0"/>
                  </a:rPr>
                  <a:t>We can use the standard deviation:</a:t>
                </a:r>
              </a:p>
            </p:txBody>
          </p:sp>
        </mc:Choice>
        <mc:Fallback xmlns="">
          <p:sp>
            <p:nvSpPr>
              <p:cNvPr id="3" name="TextBox 2">
                <a:extLst>
                  <a:ext uri="{FF2B5EF4-FFF2-40B4-BE49-F238E27FC236}">
                    <a16:creationId xmlns:a16="http://schemas.microsoft.com/office/drawing/2014/main" id="{A08E3EFE-A0CA-4FB1-C245-86EADEBA2120}"/>
                  </a:ext>
                </a:extLst>
              </p:cNvPr>
              <p:cNvSpPr txBox="1">
                <a:spLocks noRot="1" noChangeAspect="1" noMove="1" noResize="1" noEditPoints="1" noAdjustHandles="1" noChangeArrowheads="1" noChangeShapeType="1" noTextEdit="1"/>
              </p:cNvSpPr>
              <p:nvPr/>
            </p:nvSpPr>
            <p:spPr>
              <a:xfrm>
                <a:off x="493295" y="1049195"/>
                <a:ext cx="10984831" cy="3939540"/>
              </a:xfrm>
              <a:prstGeom prst="rect">
                <a:avLst/>
              </a:prstGeom>
              <a:blipFill>
                <a:blip r:embed="rId3"/>
                <a:stretch>
                  <a:fillRect l="-999" t="-1393" b="-1084"/>
                </a:stretch>
              </a:blipFill>
            </p:spPr>
            <p:txBody>
              <a:bodyPr/>
              <a:lstStyle/>
              <a:p>
                <a:r>
                  <a:rPr lang="ko-KR" altLang="en-US">
                    <a:noFill/>
                  </a:rPr>
                  <a:t> </a:t>
                </a:r>
              </a:p>
            </p:txBody>
          </p:sp>
        </mc:Fallback>
      </mc:AlternateContent>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5.7 </a:t>
            </a:r>
            <a:r>
              <a:rPr lang="en-US" altLang="ko-KR" sz="4000" dirty="0">
                <a:solidFill>
                  <a:schemeClr val="bg1"/>
                </a:solidFill>
                <a:latin typeface="Arial" panose="020B0604020202020204" pitchFamily="34" charset="0"/>
                <a:cs typeface="Arial" panose="020B0604020202020204" pitchFamily="34" charset="0"/>
              </a:rPr>
              <a:t>Validating and choosing the number of clusters</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8" name="슬라이드 번호 개체 틀 7">
            <a:extLst>
              <a:ext uri="{FF2B5EF4-FFF2-40B4-BE49-F238E27FC236}">
                <a16:creationId xmlns:a16="http://schemas.microsoft.com/office/drawing/2014/main" id="{0CD84DD6-C17A-8F3E-3D73-5A590EC9872F}"/>
              </a:ext>
            </a:extLst>
          </p:cNvPr>
          <p:cNvSpPr>
            <a:spLocks noGrp="1"/>
          </p:cNvSpPr>
          <p:nvPr>
            <p:ph type="sldNum" sz="quarter" idx="12"/>
          </p:nvPr>
        </p:nvSpPr>
        <p:spPr/>
        <p:txBody>
          <a:bodyPr/>
          <a:lstStyle/>
          <a:p>
            <a:fld id="{5CBFC010-6465-4206-96A0-4CE01429666A}" type="slidenum">
              <a:rPr lang="ko-KR" altLang="en-US" smtClean="0"/>
              <a:t>23</a:t>
            </a:fld>
            <a:endParaRPr lang="ko-KR" altLang="en-US"/>
          </a:p>
        </p:txBody>
      </p:sp>
      <p:pic>
        <p:nvPicPr>
          <p:cNvPr id="7" name="그림 6">
            <a:extLst>
              <a:ext uri="{FF2B5EF4-FFF2-40B4-BE49-F238E27FC236}">
                <a16:creationId xmlns:a16="http://schemas.microsoft.com/office/drawing/2014/main" id="{C06F333A-2106-A9A9-8C8B-49CA3FE148CA}"/>
              </a:ext>
            </a:extLst>
          </p:cNvPr>
          <p:cNvPicPr>
            <a:picLocks noChangeAspect="1"/>
          </p:cNvPicPr>
          <p:nvPr/>
        </p:nvPicPr>
        <p:blipFill>
          <a:blip r:embed="rId4"/>
          <a:stretch>
            <a:fillRect/>
          </a:stretch>
        </p:blipFill>
        <p:spPr>
          <a:xfrm>
            <a:off x="4151891" y="3601714"/>
            <a:ext cx="3667637" cy="485843"/>
          </a:xfrm>
          <a:prstGeom prst="rect">
            <a:avLst/>
          </a:prstGeom>
        </p:spPr>
      </p:pic>
      <p:pic>
        <p:nvPicPr>
          <p:cNvPr id="10" name="그림 9">
            <a:extLst>
              <a:ext uri="{FF2B5EF4-FFF2-40B4-BE49-F238E27FC236}">
                <a16:creationId xmlns:a16="http://schemas.microsoft.com/office/drawing/2014/main" id="{08D8B282-DA4C-CDEF-1FE1-970D156B853D}"/>
              </a:ext>
            </a:extLst>
          </p:cNvPr>
          <p:cNvPicPr>
            <a:picLocks noChangeAspect="1"/>
          </p:cNvPicPr>
          <p:nvPr/>
        </p:nvPicPr>
        <p:blipFill>
          <a:blip r:embed="rId5"/>
          <a:stretch>
            <a:fillRect/>
          </a:stretch>
        </p:blipFill>
        <p:spPr>
          <a:xfrm>
            <a:off x="4666648" y="4584288"/>
            <a:ext cx="2429214" cy="466790"/>
          </a:xfrm>
          <a:prstGeom prst="rect">
            <a:avLst/>
          </a:prstGeom>
        </p:spPr>
      </p:pic>
      <p:pic>
        <p:nvPicPr>
          <p:cNvPr id="14" name="그림 13">
            <a:extLst>
              <a:ext uri="{FF2B5EF4-FFF2-40B4-BE49-F238E27FC236}">
                <a16:creationId xmlns:a16="http://schemas.microsoft.com/office/drawing/2014/main" id="{5FD17E3F-990F-C843-9D9D-FF7970EC4846}"/>
              </a:ext>
            </a:extLst>
          </p:cNvPr>
          <p:cNvPicPr>
            <a:picLocks noChangeAspect="1"/>
          </p:cNvPicPr>
          <p:nvPr/>
        </p:nvPicPr>
        <p:blipFill>
          <a:blip r:embed="rId6"/>
          <a:stretch>
            <a:fillRect/>
          </a:stretch>
        </p:blipFill>
        <p:spPr>
          <a:xfrm>
            <a:off x="3832758" y="5286902"/>
            <a:ext cx="4305901" cy="304843"/>
          </a:xfrm>
          <a:prstGeom prst="rect">
            <a:avLst/>
          </a:prstGeom>
        </p:spPr>
      </p:pic>
    </p:spTree>
    <p:extLst>
      <p:ext uri="{BB962C8B-B14F-4D97-AF65-F5344CB8AC3E}">
        <p14:creationId xmlns:p14="http://schemas.microsoft.com/office/powerpoint/2010/main" val="753449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8E3EFE-A0CA-4FB1-C245-86EADEBA2120}"/>
              </a:ext>
            </a:extLst>
          </p:cNvPr>
          <p:cNvSpPr txBox="1"/>
          <p:nvPr/>
        </p:nvSpPr>
        <p:spPr>
          <a:xfrm>
            <a:off x="493295" y="1049195"/>
            <a:ext cx="10984831" cy="738664"/>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5.7.1 Using the gap statistic</a:t>
            </a:r>
          </a:p>
          <a:p>
            <a:endParaRPr lang="en-US" altLang="ko-KR" sz="1600" b="1" i="1" dirty="0">
              <a:latin typeface="Times New Roman" panose="02020603050405020304" pitchFamily="18" charset="0"/>
              <a:cs typeface="Times New Roman" panose="02020603050405020304" pitchFamily="18" charset="0"/>
            </a:endParaRPr>
          </a:p>
        </p:txBody>
      </p:sp>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5.7 </a:t>
            </a:r>
            <a:r>
              <a:rPr lang="en-US" altLang="ko-KR" sz="4000" dirty="0">
                <a:solidFill>
                  <a:schemeClr val="bg1"/>
                </a:solidFill>
                <a:latin typeface="Arial" panose="020B0604020202020204" pitchFamily="34" charset="0"/>
                <a:cs typeface="Arial" panose="020B0604020202020204" pitchFamily="34" charset="0"/>
              </a:rPr>
              <a:t>Validating and choosing the number of clusters</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8" name="슬라이드 번호 개체 틀 7">
            <a:extLst>
              <a:ext uri="{FF2B5EF4-FFF2-40B4-BE49-F238E27FC236}">
                <a16:creationId xmlns:a16="http://schemas.microsoft.com/office/drawing/2014/main" id="{0CD84DD6-C17A-8F3E-3D73-5A590EC9872F}"/>
              </a:ext>
            </a:extLst>
          </p:cNvPr>
          <p:cNvSpPr>
            <a:spLocks noGrp="1"/>
          </p:cNvSpPr>
          <p:nvPr>
            <p:ph type="sldNum" sz="quarter" idx="12"/>
          </p:nvPr>
        </p:nvSpPr>
        <p:spPr/>
        <p:txBody>
          <a:bodyPr/>
          <a:lstStyle/>
          <a:p>
            <a:fld id="{5CBFC010-6465-4206-96A0-4CE01429666A}" type="slidenum">
              <a:rPr lang="ko-KR" altLang="en-US" smtClean="0"/>
              <a:t>24</a:t>
            </a:fld>
            <a:endParaRPr lang="ko-KR" altLang="en-US"/>
          </a:p>
        </p:txBody>
      </p:sp>
      <p:pic>
        <p:nvPicPr>
          <p:cNvPr id="12" name="그림 11">
            <a:extLst>
              <a:ext uri="{FF2B5EF4-FFF2-40B4-BE49-F238E27FC236}">
                <a16:creationId xmlns:a16="http://schemas.microsoft.com/office/drawing/2014/main" id="{074621A5-61B6-6832-D9CB-8D0E739A167F}"/>
              </a:ext>
            </a:extLst>
          </p:cNvPr>
          <p:cNvPicPr>
            <a:picLocks noChangeAspect="1"/>
          </p:cNvPicPr>
          <p:nvPr/>
        </p:nvPicPr>
        <p:blipFill>
          <a:blip r:embed="rId2"/>
          <a:stretch>
            <a:fillRect/>
          </a:stretch>
        </p:blipFill>
        <p:spPr>
          <a:xfrm>
            <a:off x="1662546" y="1911203"/>
            <a:ext cx="1505160" cy="390580"/>
          </a:xfrm>
          <a:prstGeom prst="rect">
            <a:avLst/>
          </a:prstGeom>
        </p:spPr>
      </p:pic>
      <p:pic>
        <p:nvPicPr>
          <p:cNvPr id="6" name="그림 5">
            <a:extLst>
              <a:ext uri="{FF2B5EF4-FFF2-40B4-BE49-F238E27FC236}">
                <a16:creationId xmlns:a16="http://schemas.microsoft.com/office/drawing/2014/main" id="{0D3B6131-1F93-C8EF-D22D-65234F1E12EC}"/>
              </a:ext>
            </a:extLst>
          </p:cNvPr>
          <p:cNvPicPr>
            <a:picLocks noChangeAspect="1"/>
          </p:cNvPicPr>
          <p:nvPr/>
        </p:nvPicPr>
        <p:blipFill>
          <a:blip r:embed="rId3"/>
          <a:stretch>
            <a:fillRect/>
          </a:stretch>
        </p:blipFill>
        <p:spPr>
          <a:xfrm>
            <a:off x="1662546" y="2353448"/>
            <a:ext cx="4601217" cy="1333686"/>
          </a:xfrm>
          <a:prstGeom prst="rect">
            <a:avLst/>
          </a:prstGeom>
        </p:spPr>
      </p:pic>
      <p:pic>
        <p:nvPicPr>
          <p:cNvPr id="11" name="그림 10">
            <a:extLst>
              <a:ext uri="{FF2B5EF4-FFF2-40B4-BE49-F238E27FC236}">
                <a16:creationId xmlns:a16="http://schemas.microsoft.com/office/drawing/2014/main" id="{70DE2C92-F1AA-5C7C-E701-6C3C6712699B}"/>
              </a:ext>
            </a:extLst>
          </p:cNvPr>
          <p:cNvPicPr>
            <a:picLocks noChangeAspect="1"/>
          </p:cNvPicPr>
          <p:nvPr/>
        </p:nvPicPr>
        <p:blipFill>
          <a:blip r:embed="rId4"/>
          <a:stretch>
            <a:fillRect/>
          </a:stretch>
        </p:blipFill>
        <p:spPr>
          <a:xfrm>
            <a:off x="1663092" y="3738799"/>
            <a:ext cx="543001" cy="209579"/>
          </a:xfrm>
          <a:prstGeom prst="rect">
            <a:avLst/>
          </a:prstGeom>
        </p:spPr>
      </p:pic>
      <p:pic>
        <p:nvPicPr>
          <p:cNvPr id="14" name="그림 13">
            <a:extLst>
              <a:ext uri="{FF2B5EF4-FFF2-40B4-BE49-F238E27FC236}">
                <a16:creationId xmlns:a16="http://schemas.microsoft.com/office/drawing/2014/main" id="{99583CB9-7672-B4C4-474B-2B71652C778C}"/>
              </a:ext>
            </a:extLst>
          </p:cNvPr>
          <p:cNvPicPr>
            <a:picLocks noChangeAspect="1"/>
          </p:cNvPicPr>
          <p:nvPr/>
        </p:nvPicPr>
        <p:blipFill>
          <a:blip r:embed="rId5"/>
          <a:stretch>
            <a:fillRect/>
          </a:stretch>
        </p:blipFill>
        <p:spPr>
          <a:xfrm>
            <a:off x="1662546" y="4000043"/>
            <a:ext cx="3038899" cy="562053"/>
          </a:xfrm>
          <a:prstGeom prst="rect">
            <a:avLst/>
          </a:prstGeom>
        </p:spPr>
      </p:pic>
      <p:pic>
        <p:nvPicPr>
          <p:cNvPr id="6146" name="Picture 2">
            <a:extLst>
              <a:ext uri="{FF2B5EF4-FFF2-40B4-BE49-F238E27FC236}">
                <a16:creationId xmlns:a16="http://schemas.microsoft.com/office/drawing/2014/main" id="{DF22FF92-71A0-0B8B-C3CA-9E1712C743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4654" y="1545096"/>
            <a:ext cx="41148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6" name="그림 15">
            <a:extLst>
              <a:ext uri="{FF2B5EF4-FFF2-40B4-BE49-F238E27FC236}">
                <a16:creationId xmlns:a16="http://schemas.microsoft.com/office/drawing/2014/main" id="{14F7265B-4C69-0949-7709-C0C9CE5DE977}"/>
              </a:ext>
            </a:extLst>
          </p:cNvPr>
          <p:cNvPicPr>
            <a:picLocks noChangeAspect="1"/>
          </p:cNvPicPr>
          <p:nvPr/>
        </p:nvPicPr>
        <p:blipFill>
          <a:blip r:embed="rId7"/>
          <a:stretch>
            <a:fillRect/>
          </a:stretch>
        </p:blipFill>
        <p:spPr>
          <a:xfrm>
            <a:off x="1662546" y="4613761"/>
            <a:ext cx="2943636" cy="1838582"/>
          </a:xfrm>
          <a:prstGeom prst="rect">
            <a:avLst/>
          </a:prstGeom>
        </p:spPr>
      </p:pic>
      <p:pic>
        <p:nvPicPr>
          <p:cNvPr id="7" name="그림 6">
            <a:extLst>
              <a:ext uri="{FF2B5EF4-FFF2-40B4-BE49-F238E27FC236}">
                <a16:creationId xmlns:a16="http://schemas.microsoft.com/office/drawing/2014/main" id="{149E9317-8B94-962E-75F8-6ADB5AFC0E2B}"/>
              </a:ext>
            </a:extLst>
          </p:cNvPr>
          <p:cNvPicPr>
            <a:picLocks noChangeAspect="1"/>
          </p:cNvPicPr>
          <p:nvPr/>
        </p:nvPicPr>
        <p:blipFill>
          <a:blip r:embed="rId8"/>
          <a:stretch>
            <a:fillRect/>
          </a:stretch>
        </p:blipFill>
        <p:spPr>
          <a:xfrm>
            <a:off x="5959509" y="5850954"/>
            <a:ext cx="4305901" cy="304843"/>
          </a:xfrm>
          <a:prstGeom prst="rect">
            <a:avLst/>
          </a:prstGeom>
        </p:spPr>
      </p:pic>
      <p:sp>
        <p:nvSpPr>
          <p:cNvPr id="9" name="타원 8">
            <a:extLst>
              <a:ext uri="{FF2B5EF4-FFF2-40B4-BE49-F238E27FC236}">
                <a16:creationId xmlns:a16="http://schemas.microsoft.com/office/drawing/2014/main" id="{7EE8314D-C68D-A3BD-8802-8A2FE098AE82}"/>
              </a:ext>
            </a:extLst>
          </p:cNvPr>
          <p:cNvSpPr/>
          <p:nvPr/>
        </p:nvSpPr>
        <p:spPr>
          <a:xfrm>
            <a:off x="2015836" y="3738799"/>
            <a:ext cx="190257" cy="2095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3" name="직선 화살표 연결선 12">
            <a:extLst>
              <a:ext uri="{FF2B5EF4-FFF2-40B4-BE49-F238E27FC236}">
                <a16:creationId xmlns:a16="http://schemas.microsoft.com/office/drawing/2014/main" id="{ACB348EF-FE45-CB82-5AB4-D264A927880C}"/>
              </a:ext>
            </a:extLst>
          </p:cNvPr>
          <p:cNvCxnSpPr>
            <a:cxnSpLocks/>
          </p:cNvCxnSpPr>
          <p:nvPr/>
        </p:nvCxnSpPr>
        <p:spPr>
          <a:xfrm>
            <a:off x="5548745" y="3843589"/>
            <a:ext cx="2382982" cy="18163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직선 연결선 17">
            <a:extLst>
              <a:ext uri="{FF2B5EF4-FFF2-40B4-BE49-F238E27FC236}">
                <a16:creationId xmlns:a16="http://schemas.microsoft.com/office/drawing/2014/main" id="{2BE25D02-6AE9-A682-ABE9-F60DD87EA932}"/>
              </a:ext>
            </a:extLst>
          </p:cNvPr>
          <p:cNvCxnSpPr>
            <a:stCxn id="9" idx="6"/>
          </p:cNvCxnSpPr>
          <p:nvPr/>
        </p:nvCxnSpPr>
        <p:spPr>
          <a:xfrm>
            <a:off x="2206093" y="3843589"/>
            <a:ext cx="336126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35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A949F1-A835-738C-9204-77C0342BB33E}"/>
              </a:ext>
            </a:extLst>
          </p:cNvPr>
          <p:cNvSpPr txBox="1"/>
          <p:nvPr/>
        </p:nvSpPr>
        <p:spPr>
          <a:xfrm>
            <a:off x="493295" y="1049195"/>
            <a:ext cx="10984831" cy="492443"/>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5.7.2 Cluster validation using the bootstrap</a:t>
            </a:r>
          </a:p>
        </p:txBody>
      </p:sp>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5.7 </a:t>
            </a:r>
            <a:r>
              <a:rPr lang="en-US" altLang="ko-KR" sz="4000" dirty="0">
                <a:solidFill>
                  <a:schemeClr val="bg1"/>
                </a:solidFill>
                <a:latin typeface="Arial" panose="020B0604020202020204" pitchFamily="34" charset="0"/>
                <a:cs typeface="Arial" panose="020B0604020202020204" pitchFamily="34" charset="0"/>
              </a:rPr>
              <a:t>Validating and choosing the number of clusters</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8" name="슬라이드 번호 개체 틀 7">
            <a:extLst>
              <a:ext uri="{FF2B5EF4-FFF2-40B4-BE49-F238E27FC236}">
                <a16:creationId xmlns:a16="http://schemas.microsoft.com/office/drawing/2014/main" id="{0CD84DD6-C17A-8F3E-3D73-5A590EC9872F}"/>
              </a:ext>
            </a:extLst>
          </p:cNvPr>
          <p:cNvSpPr>
            <a:spLocks noGrp="1"/>
          </p:cNvSpPr>
          <p:nvPr>
            <p:ph type="sldNum" sz="quarter" idx="12"/>
          </p:nvPr>
        </p:nvSpPr>
        <p:spPr/>
        <p:txBody>
          <a:bodyPr/>
          <a:lstStyle/>
          <a:p>
            <a:fld id="{5CBFC010-6465-4206-96A0-4CE01429666A}" type="slidenum">
              <a:rPr lang="ko-KR" altLang="en-US" smtClean="0"/>
              <a:t>25</a:t>
            </a:fld>
            <a:endParaRPr lang="ko-KR" altLang="en-US"/>
          </a:p>
        </p:txBody>
      </p:sp>
      <p:pic>
        <p:nvPicPr>
          <p:cNvPr id="7" name="그림 6">
            <a:extLst>
              <a:ext uri="{FF2B5EF4-FFF2-40B4-BE49-F238E27FC236}">
                <a16:creationId xmlns:a16="http://schemas.microsoft.com/office/drawing/2014/main" id="{1C8E3C99-9155-ED56-6023-7260F444E535}"/>
              </a:ext>
            </a:extLst>
          </p:cNvPr>
          <p:cNvPicPr>
            <a:picLocks noChangeAspect="1"/>
          </p:cNvPicPr>
          <p:nvPr/>
        </p:nvPicPr>
        <p:blipFill>
          <a:blip r:embed="rId3"/>
          <a:stretch>
            <a:fillRect/>
          </a:stretch>
        </p:blipFill>
        <p:spPr>
          <a:xfrm>
            <a:off x="6924541" y="3017712"/>
            <a:ext cx="4553585" cy="3057952"/>
          </a:xfrm>
          <a:prstGeom prst="rect">
            <a:avLst/>
          </a:prstGeom>
        </p:spPr>
      </p:pic>
      <p:sp>
        <p:nvSpPr>
          <p:cNvPr id="13" name="TextBox 12">
            <a:extLst>
              <a:ext uri="{FF2B5EF4-FFF2-40B4-BE49-F238E27FC236}">
                <a16:creationId xmlns:a16="http://schemas.microsoft.com/office/drawing/2014/main" id="{41A4D580-E12D-85A7-8C50-02385DC82720}"/>
              </a:ext>
            </a:extLst>
          </p:cNvPr>
          <p:cNvSpPr txBox="1"/>
          <p:nvPr/>
        </p:nvSpPr>
        <p:spPr>
          <a:xfrm>
            <a:off x="1380875" y="1664982"/>
            <a:ext cx="9430247" cy="646331"/>
          </a:xfrm>
          <a:prstGeom prst="rect">
            <a:avLst/>
          </a:prstGeom>
          <a:noFill/>
        </p:spPr>
        <p:txBody>
          <a:bodyPr wrap="square" rtlCol="0">
            <a:spAutoFit/>
          </a:bodyPr>
          <a:lstStyle/>
          <a:p>
            <a:r>
              <a:rPr lang="en-US" altLang="ko-KR" b="1" dirty="0">
                <a:latin typeface="Arial" panose="020B0604020202020204" pitchFamily="34" charset="0"/>
                <a:cs typeface="Arial" panose="020B0604020202020204" pitchFamily="34" charset="0"/>
              </a:rPr>
              <a:t>Bootstrap</a:t>
            </a:r>
            <a:r>
              <a:rPr lang="en-US" altLang="ko-KR" dirty="0">
                <a:latin typeface="Arial" panose="020B0604020202020204" pitchFamily="34" charset="0"/>
                <a:cs typeface="Arial" panose="020B0604020202020204" pitchFamily="34" charset="0"/>
              </a:rPr>
              <a:t>: get (oneself or something) into or out of a situation using existing resources</a:t>
            </a:r>
          </a:p>
          <a:p>
            <a:r>
              <a:rPr lang="en-US" altLang="ko-KR" dirty="0">
                <a:latin typeface="Arial" panose="020B0604020202020204" pitchFamily="34" charset="0"/>
                <a:cs typeface="Arial" panose="020B0604020202020204" pitchFamily="34" charset="0"/>
              </a:rPr>
              <a:t>		</a:t>
            </a:r>
            <a:r>
              <a:rPr lang="en-US" altLang="ko-KR" dirty="0">
                <a:latin typeface="Arial" panose="020B0604020202020204" pitchFamily="34" charset="0"/>
                <a:cs typeface="Arial" panose="020B0604020202020204" pitchFamily="34" charset="0"/>
                <a:sym typeface="Wingdings" panose="05000000000000000000" pitchFamily="2" charset="2"/>
              </a:rPr>
              <a:t> The random resampling method</a:t>
            </a:r>
            <a:endParaRPr lang="ko-KR" alt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3551534-5796-1AB7-6113-2C0BC104D951}"/>
              </a:ext>
            </a:extLst>
          </p:cNvPr>
          <p:cNvSpPr txBox="1"/>
          <p:nvPr/>
        </p:nvSpPr>
        <p:spPr>
          <a:xfrm>
            <a:off x="236985" y="3325091"/>
            <a:ext cx="6611051" cy="1077218"/>
          </a:xfrm>
          <a:prstGeom prst="rect">
            <a:avLst/>
          </a:prstGeom>
          <a:noFill/>
        </p:spPr>
        <p:txBody>
          <a:bodyPr wrap="square" rtlCol="0">
            <a:spAutoFit/>
          </a:bodyPr>
          <a:lstStyle/>
          <a:p>
            <a:r>
              <a:rPr lang="en-US" altLang="ko-KR" sz="1600" dirty="0">
                <a:latin typeface="Arial" panose="020B0604020202020204" pitchFamily="34" charset="0"/>
                <a:cs typeface="Arial" panose="020B0604020202020204" pitchFamily="34" charset="0"/>
              </a:rPr>
              <a:t>In </a:t>
            </a:r>
            <a:r>
              <a:rPr lang="en-US" altLang="ko-KR" sz="1600" dirty="0" err="1">
                <a:latin typeface="Arial" panose="020B0604020202020204" pitchFamily="34" charset="0"/>
                <a:cs typeface="Arial" panose="020B0604020202020204" pitchFamily="34" charset="0"/>
              </a:rPr>
              <a:t>Hiiragi</a:t>
            </a:r>
            <a:r>
              <a:rPr lang="en-US" altLang="ko-KR" sz="1600" dirty="0">
                <a:latin typeface="Arial" panose="020B0604020202020204" pitchFamily="34" charset="0"/>
                <a:cs typeface="Arial" panose="020B0604020202020204" pitchFamily="34" charset="0"/>
              </a:rPr>
              <a:t>, the inner cell mass of the mouse blastocyst in embryonic day 3.5 (E3.5) falls “naturally” into two clusters corresponding to pluripotent epiblast (EPI) vs primitive endoderm (PE), while the data for the embryonic day 3.25 (E3.25) do not yet show this symmetry breaking</a:t>
            </a:r>
            <a:endParaRPr lang="ko-KR"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0069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A949F1-A835-738C-9204-77C0342BB33E}"/>
              </a:ext>
            </a:extLst>
          </p:cNvPr>
          <p:cNvSpPr txBox="1"/>
          <p:nvPr/>
        </p:nvSpPr>
        <p:spPr>
          <a:xfrm>
            <a:off x="493295" y="1049195"/>
            <a:ext cx="10984831" cy="5170646"/>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5.7.2 Cluster validation using the bootstrap</a:t>
            </a:r>
          </a:p>
          <a:p>
            <a:endParaRPr lang="en-US" altLang="ko-KR" sz="1600" b="1" i="1" dirty="0">
              <a:latin typeface="Times New Roman" panose="02020603050405020304" pitchFamily="18" charset="0"/>
              <a:cs typeface="Times New Roman" panose="02020603050405020304" pitchFamily="18" charset="0"/>
            </a:endParaRPr>
          </a:p>
          <a:p>
            <a:r>
              <a:rPr lang="en-US" altLang="ko-KR" sz="1600" b="1" dirty="0">
                <a:latin typeface="Arial" panose="020B0604020202020204" pitchFamily="34" charset="0"/>
                <a:cs typeface="Arial" panose="020B0604020202020204" pitchFamily="34" charset="0"/>
              </a:rPr>
              <a:t>Bootstrap – </a:t>
            </a:r>
            <a:r>
              <a:rPr lang="en-US" altLang="ko-KR" sz="1600" b="1" dirty="0" err="1">
                <a:solidFill>
                  <a:srgbClr val="7030A0"/>
                </a:solidFill>
                <a:latin typeface="Consolas" panose="020B0609020204030204" pitchFamily="49" charset="0"/>
                <a:cs typeface="Arial" panose="020B0604020202020204" pitchFamily="34" charset="0"/>
              </a:rPr>
              <a:t>ClusterResampling</a:t>
            </a:r>
            <a:endParaRPr lang="en-US" altLang="ko-KR" sz="1600" b="1" dirty="0">
              <a:solidFill>
                <a:srgbClr val="7030A0"/>
              </a:solidFill>
              <a:latin typeface="Consolas" panose="020B0609020204030204" pitchFamily="49" charset="0"/>
              <a:cs typeface="Arial" panose="020B0604020202020204" pitchFamily="34" charset="0"/>
            </a:endParaRPr>
          </a:p>
          <a:p>
            <a:endParaRPr lang="en-US" altLang="ko-KR" sz="1600" dirty="0">
              <a:latin typeface="Arial" panose="020B0604020202020204" pitchFamily="34" charset="0"/>
              <a:cs typeface="Arial" panose="020B0604020202020204" pitchFamily="34" charset="0"/>
            </a:endParaRPr>
          </a:p>
          <a:p>
            <a:pPr marL="342900" indent="-342900">
              <a:buAutoNum type="arabicPeriod"/>
            </a:pPr>
            <a:r>
              <a:rPr lang="en-US" altLang="ko-KR" sz="1600" dirty="0">
                <a:latin typeface="Arial" panose="020B0604020202020204" pitchFamily="34" charset="0"/>
                <a:cs typeface="Arial" panose="020B0604020202020204" pitchFamily="34" charset="0"/>
              </a:rPr>
              <a:t>Draw a random subset of the data (the data are either all E3.25 or all E3.5 samples) by selecting 67% of the samples without replacement.</a:t>
            </a:r>
          </a:p>
          <a:p>
            <a:pPr marL="342900" indent="-342900">
              <a:buAutoNum type="arabicPeriod"/>
            </a:pPr>
            <a:endParaRPr lang="en-US" altLang="ko-KR" sz="1600" dirty="0">
              <a:solidFill>
                <a:srgbClr val="212529"/>
              </a:solidFill>
              <a:latin typeface="Arial" panose="020B0604020202020204" pitchFamily="34" charset="0"/>
              <a:ea typeface="system-ui"/>
              <a:cs typeface="Arial" panose="020B0604020202020204" pitchFamily="34" charset="0"/>
            </a:endParaRPr>
          </a:p>
          <a:p>
            <a:pPr marL="342900" indent="-342900">
              <a:buAutoNum type="arabicPeriod"/>
            </a:pPr>
            <a:r>
              <a:rPr lang="en-US" altLang="ko-KR" sz="1600" dirty="0">
                <a:latin typeface="Arial" panose="020B0604020202020204" pitchFamily="34" charset="0"/>
                <a:cs typeface="Arial" panose="020B0604020202020204" pitchFamily="34" charset="0"/>
              </a:rPr>
              <a:t>Select the top </a:t>
            </a:r>
            <a:r>
              <a:rPr lang="en-US" altLang="ko-KR" sz="1600" dirty="0" err="1">
                <a:solidFill>
                  <a:srgbClr val="7030A0"/>
                </a:solidFill>
                <a:latin typeface="Consolas" panose="020B0609020204030204" pitchFamily="49" charset="0"/>
                <a:cs typeface="Arial" panose="020B0604020202020204" pitchFamily="34" charset="0"/>
              </a:rPr>
              <a:t>ngenes</a:t>
            </a:r>
            <a:r>
              <a:rPr lang="en-US" altLang="ko-KR" sz="1600" dirty="0">
                <a:latin typeface="Arial" panose="020B0604020202020204" pitchFamily="34" charset="0"/>
                <a:cs typeface="Arial" panose="020B0604020202020204" pitchFamily="34" charset="0"/>
              </a:rPr>
              <a:t> features by overall variance (in the subset).</a:t>
            </a:r>
          </a:p>
          <a:p>
            <a:pPr marL="342900" indent="-342900">
              <a:buAutoNum type="arabicPeriod"/>
            </a:pPr>
            <a:endParaRPr lang="en-US" altLang="ko-KR" sz="1600" dirty="0">
              <a:latin typeface="Arial" panose="020B0604020202020204" pitchFamily="34" charset="0"/>
              <a:cs typeface="Arial" panose="020B0604020202020204" pitchFamily="34" charset="0"/>
            </a:endParaRPr>
          </a:p>
          <a:p>
            <a:pPr marL="342900" indent="-342900">
              <a:buAutoNum type="arabicPeriod"/>
            </a:pPr>
            <a:r>
              <a:rPr lang="en-US" altLang="ko-KR" sz="1600" dirty="0">
                <a:latin typeface="Arial" panose="020B0604020202020204" pitchFamily="34" charset="0"/>
                <a:cs typeface="Arial" panose="020B0604020202020204" pitchFamily="34" charset="0"/>
              </a:rPr>
              <a:t>Apply </a:t>
            </a:r>
            <a:r>
              <a:rPr lang="en-US" altLang="ko-KR" sz="1600" i="1" dirty="0">
                <a:latin typeface="Times New Roman" panose="02020603050405020304" pitchFamily="18" charset="0"/>
                <a:cs typeface="Times New Roman" panose="02020603050405020304" pitchFamily="18" charset="0"/>
              </a:rPr>
              <a:t>k</a:t>
            </a:r>
            <a:r>
              <a:rPr lang="en-US" altLang="ko-KR" sz="1600" dirty="0">
                <a:latin typeface="Arial" panose="020B0604020202020204" pitchFamily="34" charset="0"/>
                <a:cs typeface="Arial" panose="020B0604020202020204" pitchFamily="34" charset="0"/>
              </a:rPr>
              <a:t>–means clustering and predicting the cluster memberships of the samples that were not in the subset with the </a:t>
            </a:r>
            <a:r>
              <a:rPr lang="en-US" altLang="ko-KR" sz="1600" dirty="0" err="1">
                <a:solidFill>
                  <a:srgbClr val="7030A0"/>
                </a:solidFill>
                <a:latin typeface="Consolas" panose="020B0609020204030204" pitchFamily="49" charset="0"/>
                <a:cs typeface="Arial" panose="020B0604020202020204" pitchFamily="34" charset="0"/>
              </a:rPr>
              <a:t>cl_predict</a:t>
            </a:r>
            <a:r>
              <a:rPr lang="en-US" altLang="ko-KR" sz="1600" dirty="0">
                <a:solidFill>
                  <a:srgbClr val="7030A0"/>
                </a:solidFill>
                <a:latin typeface="Consolas" panose="020B0609020204030204" pitchFamily="49" charset="0"/>
                <a:cs typeface="Arial" panose="020B0604020202020204" pitchFamily="34" charset="0"/>
              </a:rPr>
              <a:t> </a:t>
            </a:r>
            <a:r>
              <a:rPr lang="en-US" altLang="ko-KR" sz="1600" dirty="0">
                <a:latin typeface="Arial" panose="020B0604020202020204" pitchFamily="34" charset="0"/>
                <a:cs typeface="Arial" panose="020B0604020202020204" pitchFamily="34" charset="0"/>
              </a:rPr>
              <a:t>method from the clue package, through their proximity to the cluster </a:t>
            </a:r>
            <a:r>
              <a:rPr lang="en-US" altLang="ko-KR" sz="1600" dirty="0" err="1">
                <a:latin typeface="Arial" panose="020B0604020202020204" pitchFamily="34" charset="0"/>
                <a:cs typeface="Arial" panose="020B0604020202020204" pitchFamily="34" charset="0"/>
              </a:rPr>
              <a:t>centres</a:t>
            </a:r>
            <a:r>
              <a:rPr lang="en-US" altLang="ko-KR" sz="1600" dirty="0">
                <a:latin typeface="Arial" panose="020B0604020202020204" pitchFamily="34" charset="0"/>
                <a:cs typeface="Arial" panose="020B0604020202020204" pitchFamily="34" charset="0"/>
              </a:rPr>
              <a:t>.</a:t>
            </a:r>
          </a:p>
          <a:p>
            <a:pPr marL="342900" indent="-342900">
              <a:buAutoNum type="arabicPeriod"/>
            </a:pPr>
            <a:endParaRPr lang="en-US" altLang="ko-KR" sz="1600" dirty="0">
              <a:latin typeface="Arial" panose="020B0604020202020204" pitchFamily="34" charset="0"/>
              <a:cs typeface="Arial" panose="020B0604020202020204" pitchFamily="34" charset="0"/>
            </a:endParaRPr>
          </a:p>
          <a:p>
            <a:pPr marL="342900" indent="-342900">
              <a:buAutoNum type="arabicPeriod"/>
            </a:pPr>
            <a:r>
              <a:rPr lang="en-US" altLang="ko-KR" sz="1600" dirty="0">
                <a:latin typeface="Arial" panose="020B0604020202020204" pitchFamily="34" charset="0"/>
                <a:cs typeface="Arial" panose="020B0604020202020204" pitchFamily="34" charset="0"/>
              </a:rPr>
              <a:t>Repeat steps 1-3 </a:t>
            </a:r>
            <a:r>
              <a:rPr lang="en-US" altLang="ko-KR" sz="1600" dirty="0">
                <a:solidFill>
                  <a:srgbClr val="7030A0"/>
                </a:solidFill>
                <a:latin typeface="Consolas" panose="020B0609020204030204" pitchFamily="49" charset="0"/>
                <a:cs typeface="Arial" panose="020B0604020202020204" pitchFamily="34" charset="0"/>
              </a:rPr>
              <a:t>B</a:t>
            </a:r>
            <a:r>
              <a:rPr lang="en-US" altLang="ko-KR" sz="1600" dirty="0">
                <a:latin typeface="Arial" panose="020B0604020202020204" pitchFamily="34" charset="0"/>
                <a:cs typeface="Arial" panose="020B0604020202020204" pitchFamily="34" charset="0"/>
              </a:rPr>
              <a:t> times</a:t>
            </a:r>
          </a:p>
          <a:p>
            <a:pPr marL="342900" indent="-342900">
              <a:buAutoNum type="arabicPeriod"/>
            </a:pPr>
            <a:endParaRPr lang="en-US" altLang="ko-KR" sz="1600" dirty="0">
              <a:latin typeface="Arial" panose="020B0604020202020204" pitchFamily="34" charset="0"/>
              <a:cs typeface="Arial" panose="020B0604020202020204" pitchFamily="34" charset="0"/>
            </a:endParaRPr>
          </a:p>
          <a:p>
            <a:pPr marL="342900" indent="-342900">
              <a:buAutoNum type="arabicPeriod"/>
            </a:pPr>
            <a:r>
              <a:rPr lang="en-US" altLang="ko-KR" sz="1600" dirty="0">
                <a:latin typeface="Arial" panose="020B0604020202020204" pitchFamily="34" charset="0"/>
                <a:cs typeface="Arial" panose="020B0604020202020204" pitchFamily="34" charset="0"/>
              </a:rPr>
              <a:t>Apply consensus clustering (</a:t>
            </a:r>
            <a:r>
              <a:rPr lang="en-US" altLang="ko-KR" sz="1600" dirty="0" err="1">
                <a:solidFill>
                  <a:srgbClr val="7030A0"/>
                </a:solidFill>
                <a:latin typeface="Consolas" panose="020B0609020204030204" pitchFamily="49" charset="0"/>
                <a:cs typeface="Arial" panose="020B0604020202020204" pitchFamily="34" charset="0"/>
              </a:rPr>
              <a:t>cl_consensus</a:t>
            </a:r>
            <a:r>
              <a:rPr lang="en-US" altLang="ko-KR" sz="1600" dirty="0">
                <a:latin typeface="Arial" panose="020B0604020202020204" pitchFamily="34" charset="0"/>
                <a:cs typeface="Arial" panose="020B0604020202020204" pitchFamily="34" charset="0"/>
              </a:rPr>
              <a:t>).</a:t>
            </a:r>
          </a:p>
          <a:p>
            <a:pPr marL="342900" indent="-342900">
              <a:buAutoNum type="arabicPeriod"/>
            </a:pPr>
            <a:endParaRPr lang="en-US" altLang="ko-KR" sz="1600" dirty="0">
              <a:latin typeface="Arial" panose="020B0604020202020204" pitchFamily="34" charset="0"/>
              <a:cs typeface="Arial" panose="020B0604020202020204" pitchFamily="34" charset="0"/>
            </a:endParaRPr>
          </a:p>
          <a:p>
            <a:pPr marL="342900" indent="-342900">
              <a:buAutoNum type="arabicPeriod"/>
            </a:pPr>
            <a:r>
              <a:rPr lang="en-US" altLang="ko-KR" sz="1600" dirty="0">
                <a:latin typeface="Arial" panose="020B0604020202020204" pitchFamily="34" charset="0"/>
                <a:cs typeface="Arial" panose="020B0604020202020204" pitchFamily="34" charset="0"/>
              </a:rPr>
              <a:t>For each of the </a:t>
            </a:r>
            <a:r>
              <a:rPr lang="en-US" altLang="ko-KR" sz="1600" dirty="0">
                <a:solidFill>
                  <a:srgbClr val="7030A0"/>
                </a:solidFill>
                <a:latin typeface="Consolas" panose="020B0609020204030204" pitchFamily="49" charset="0"/>
                <a:cs typeface="Arial" panose="020B0604020202020204" pitchFamily="34" charset="0"/>
              </a:rPr>
              <a:t>B</a:t>
            </a:r>
            <a:r>
              <a:rPr lang="en-US" altLang="ko-KR" sz="1600" dirty="0">
                <a:latin typeface="Arial" panose="020B0604020202020204" pitchFamily="34" charset="0"/>
                <a:cs typeface="Arial" panose="020B0604020202020204" pitchFamily="34" charset="0"/>
              </a:rPr>
              <a:t> </a:t>
            </a:r>
            <a:r>
              <a:rPr lang="en-US" altLang="ko-KR" sz="1600" dirty="0" err="1">
                <a:latin typeface="Arial" panose="020B0604020202020204" pitchFamily="34" charset="0"/>
                <a:cs typeface="Arial" panose="020B0604020202020204" pitchFamily="34" charset="0"/>
              </a:rPr>
              <a:t>clusterings</a:t>
            </a:r>
            <a:r>
              <a:rPr lang="en-US" altLang="ko-KR" sz="1600" dirty="0">
                <a:latin typeface="Arial" panose="020B0604020202020204" pitchFamily="34" charset="0"/>
                <a:cs typeface="Arial" panose="020B0604020202020204" pitchFamily="34" charset="0"/>
              </a:rPr>
              <a:t>, measure the agreement with the consensus through the function(</a:t>
            </a:r>
            <a:r>
              <a:rPr lang="en-US" altLang="ko-KR" sz="1600" dirty="0" err="1">
                <a:solidFill>
                  <a:srgbClr val="7030A0"/>
                </a:solidFill>
                <a:latin typeface="Consolas" panose="020B0609020204030204" pitchFamily="49" charset="0"/>
                <a:cs typeface="Arial" panose="020B0604020202020204" pitchFamily="34" charset="0"/>
              </a:rPr>
              <a:t>cl_agreement</a:t>
            </a:r>
            <a:r>
              <a:rPr lang="en-US" altLang="ko-KR" sz="1600" dirty="0">
                <a:latin typeface="Arial" panose="020B0604020202020204" pitchFamily="34" charset="0"/>
                <a:cs typeface="Arial" panose="020B0604020202020204" pitchFamily="34" charset="0"/>
              </a:rPr>
              <a:t>). Here a good agreement is indicated by a value of 1, and less agreement by smaller values. If the agreement is generally high, then the clustering into </a:t>
            </a:r>
            <a:r>
              <a:rPr lang="en-US" altLang="ko-KR" sz="1600" i="1" dirty="0">
                <a:latin typeface="Times New Roman" panose="02020603050405020304" pitchFamily="18" charset="0"/>
                <a:cs typeface="Times New Roman" panose="02020603050405020304" pitchFamily="18" charset="0"/>
              </a:rPr>
              <a:t>k</a:t>
            </a:r>
            <a:r>
              <a:rPr lang="en-US" altLang="ko-KR" sz="1600" dirty="0">
                <a:latin typeface="Arial" panose="020B0604020202020204" pitchFamily="34" charset="0"/>
                <a:cs typeface="Arial" panose="020B0604020202020204" pitchFamily="34" charset="0"/>
              </a:rPr>
              <a:t> classes can be considered stable and reproducible; inversely, if it is low, then no stable partition of the samples into </a:t>
            </a:r>
            <a:r>
              <a:rPr lang="en-US" altLang="ko-KR" sz="1600" i="1" dirty="0">
                <a:latin typeface="Times New Roman" panose="02020603050405020304" pitchFamily="18" charset="0"/>
                <a:cs typeface="Times New Roman" panose="02020603050405020304" pitchFamily="18" charset="0"/>
              </a:rPr>
              <a:t>k</a:t>
            </a:r>
            <a:r>
              <a:rPr lang="en-US" altLang="ko-KR" sz="1600" dirty="0">
                <a:latin typeface="Arial" panose="020B0604020202020204" pitchFamily="34" charset="0"/>
                <a:cs typeface="Arial" panose="020B0604020202020204" pitchFamily="34" charset="0"/>
              </a:rPr>
              <a:t> clusters is evident.</a:t>
            </a:r>
          </a:p>
        </p:txBody>
      </p:sp>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5.7 </a:t>
            </a:r>
            <a:r>
              <a:rPr lang="en-US" altLang="ko-KR" sz="4000" dirty="0">
                <a:solidFill>
                  <a:schemeClr val="bg1"/>
                </a:solidFill>
                <a:latin typeface="Arial" panose="020B0604020202020204" pitchFamily="34" charset="0"/>
                <a:cs typeface="Arial" panose="020B0604020202020204" pitchFamily="34" charset="0"/>
              </a:rPr>
              <a:t>Validating and choosing the number of clusters</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8" name="슬라이드 번호 개체 틀 7">
            <a:extLst>
              <a:ext uri="{FF2B5EF4-FFF2-40B4-BE49-F238E27FC236}">
                <a16:creationId xmlns:a16="http://schemas.microsoft.com/office/drawing/2014/main" id="{0CD84DD6-C17A-8F3E-3D73-5A590EC9872F}"/>
              </a:ext>
            </a:extLst>
          </p:cNvPr>
          <p:cNvSpPr>
            <a:spLocks noGrp="1"/>
          </p:cNvSpPr>
          <p:nvPr>
            <p:ph type="sldNum" sz="quarter" idx="12"/>
          </p:nvPr>
        </p:nvSpPr>
        <p:spPr/>
        <p:txBody>
          <a:bodyPr/>
          <a:lstStyle/>
          <a:p>
            <a:fld id="{5CBFC010-6465-4206-96A0-4CE01429666A}" type="slidenum">
              <a:rPr lang="ko-KR" altLang="en-US" smtClean="0"/>
              <a:t>26</a:t>
            </a:fld>
            <a:endParaRPr lang="ko-KR" altLang="en-US"/>
          </a:p>
        </p:txBody>
      </p:sp>
    </p:spTree>
    <p:extLst>
      <p:ext uri="{BB962C8B-B14F-4D97-AF65-F5344CB8AC3E}">
        <p14:creationId xmlns:p14="http://schemas.microsoft.com/office/powerpoint/2010/main" val="3288572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A949F1-A835-738C-9204-77C0342BB33E}"/>
              </a:ext>
            </a:extLst>
          </p:cNvPr>
          <p:cNvSpPr txBox="1"/>
          <p:nvPr/>
        </p:nvSpPr>
        <p:spPr>
          <a:xfrm>
            <a:off x="493295" y="1049195"/>
            <a:ext cx="10984831" cy="492443"/>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5.7.2 Cluster validation using the bootstrap</a:t>
            </a:r>
          </a:p>
        </p:txBody>
      </p:sp>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5.7 </a:t>
            </a:r>
            <a:r>
              <a:rPr lang="en-US" altLang="ko-KR" sz="4000" dirty="0">
                <a:solidFill>
                  <a:schemeClr val="bg1"/>
                </a:solidFill>
                <a:latin typeface="Arial" panose="020B0604020202020204" pitchFamily="34" charset="0"/>
                <a:cs typeface="Arial" panose="020B0604020202020204" pitchFamily="34" charset="0"/>
              </a:rPr>
              <a:t>Validating and choosing the number of clusters</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8" name="슬라이드 번호 개체 틀 7">
            <a:extLst>
              <a:ext uri="{FF2B5EF4-FFF2-40B4-BE49-F238E27FC236}">
                <a16:creationId xmlns:a16="http://schemas.microsoft.com/office/drawing/2014/main" id="{0CD84DD6-C17A-8F3E-3D73-5A590EC9872F}"/>
              </a:ext>
            </a:extLst>
          </p:cNvPr>
          <p:cNvSpPr>
            <a:spLocks noGrp="1"/>
          </p:cNvSpPr>
          <p:nvPr>
            <p:ph type="sldNum" sz="quarter" idx="12"/>
          </p:nvPr>
        </p:nvSpPr>
        <p:spPr/>
        <p:txBody>
          <a:bodyPr/>
          <a:lstStyle/>
          <a:p>
            <a:fld id="{5CBFC010-6465-4206-96A0-4CE01429666A}" type="slidenum">
              <a:rPr lang="ko-KR" altLang="en-US" smtClean="0"/>
              <a:t>27</a:t>
            </a:fld>
            <a:endParaRPr lang="ko-KR" altLang="en-US"/>
          </a:p>
        </p:txBody>
      </p:sp>
      <p:pic>
        <p:nvPicPr>
          <p:cNvPr id="10" name="그림 9">
            <a:extLst>
              <a:ext uri="{FF2B5EF4-FFF2-40B4-BE49-F238E27FC236}">
                <a16:creationId xmlns:a16="http://schemas.microsoft.com/office/drawing/2014/main" id="{3D60EB9A-7775-8980-D59F-10D19E1A94A3}"/>
              </a:ext>
            </a:extLst>
          </p:cNvPr>
          <p:cNvPicPr>
            <a:picLocks noChangeAspect="1"/>
          </p:cNvPicPr>
          <p:nvPr/>
        </p:nvPicPr>
        <p:blipFill>
          <a:blip r:embed="rId2"/>
          <a:stretch>
            <a:fillRect/>
          </a:stretch>
        </p:blipFill>
        <p:spPr>
          <a:xfrm>
            <a:off x="493295" y="1664982"/>
            <a:ext cx="4229690" cy="600159"/>
          </a:xfrm>
          <a:prstGeom prst="rect">
            <a:avLst/>
          </a:prstGeom>
        </p:spPr>
      </p:pic>
      <p:pic>
        <p:nvPicPr>
          <p:cNvPr id="12" name="그림 11">
            <a:extLst>
              <a:ext uri="{FF2B5EF4-FFF2-40B4-BE49-F238E27FC236}">
                <a16:creationId xmlns:a16="http://schemas.microsoft.com/office/drawing/2014/main" id="{91D2BCE3-7F8E-E2CB-0A7E-587673B7D5EC}"/>
              </a:ext>
            </a:extLst>
          </p:cNvPr>
          <p:cNvPicPr>
            <a:picLocks noChangeAspect="1"/>
          </p:cNvPicPr>
          <p:nvPr/>
        </p:nvPicPr>
        <p:blipFill>
          <a:blip r:embed="rId3"/>
          <a:stretch>
            <a:fillRect/>
          </a:stretch>
        </p:blipFill>
        <p:spPr>
          <a:xfrm>
            <a:off x="493295" y="2328709"/>
            <a:ext cx="4553585" cy="2200582"/>
          </a:xfrm>
          <a:prstGeom prst="rect">
            <a:avLst/>
          </a:prstGeom>
        </p:spPr>
      </p:pic>
      <p:pic>
        <p:nvPicPr>
          <p:cNvPr id="9218" name="Picture 2">
            <a:extLst>
              <a:ext uri="{FF2B5EF4-FFF2-40B4-BE49-F238E27FC236}">
                <a16:creationId xmlns:a16="http://schemas.microsoft.com/office/drawing/2014/main" id="{90150B93-7F54-AEC9-E450-30DE7E6F6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8636" y="2143990"/>
            <a:ext cx="6670964" cy="3335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747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5.8 Clustering as a means for denoising</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8" name="슬라이드 번호 개체 틀 7">
            <a:extLst>
              <a:ext uri="{FF2B5EF4-FFF2-40B4-BE49-F238E27FC236}">
                <a16:creationId xmlns:a16="http://schemas.microsoft.com/office/drawing/2014/main" id="{0CD84DD6-C17A-8F3E-3D73-5A590EC9872F}"/>
              </a:ext>
            </a:extLst>
          </p:cNvPr>
          <p:cNvSpPr>
            <a:spLocks noGrp="1"/>
          </p:cNvSpPr>
          <p:nvPr>
            <p:ph type="sldNum" sz="quarter" idx="12"/>
          </p:nvPr>
        </p:nvSpPr>
        <p:spPr/>
        <p:txBody>
          <a:bodyPr/>
          <a:lstStyle/>
          <a:p>
            <a:fld id="{5CBFC010-6465-4206-96A0-4CE01429666A}" type="slidenum">
              <a:rPr lang="ko-KR" altLang="en-US" smtClean="0"/>
              <a:t>28</a:t>
            </a:fld>
            <a:endParaRPr lang="ko-KR" altLang="en-US"/>
          </a:p>
        </p:txBody>
      </p:sp>
      <p:sp>
        <p:nvSpPr>
          <p:cNvPr id="3" name="TextBox 2">
            <a:extLst>
              <a:ext uri="{FF2B5EF4-FFF2-40B4-BE49-F238E27FC236}">
                <a16:creationId xmlns:a16="http://schemas.microsoft.com/office/drawing/2014/main" id="{30E18818-0C4A-F1D7-0120-9B986D5C11C0}"/>
              </a:ext>
            </a:extLst>
          </p:cNvPr>
          <p:cNvSpPr txBox="1"/>
          <p:nvPr/>
        </p:nvSpPr>
        <p:spPr>
          <a:xfrm>
            <a:off x="493295" y="1299410"/>
            <a:ext cx="10984831" cy="1138773"/>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5.8.1 Noisy observations with different baseline frequencies</a:t>
            </a:r>
          </a:p>
          <a:p>
            <a:endParaRPr lang="en-US" altLang="ko-KR" sz="2400" dirty="0">
              <a:latin typeface="Arial" panose="020B0604020202020204" pitchFamily="34" charset="0"/>
              <a:cs typeface="Arial" panose="020B0604020202020204" pitchFamily="34" charset="0"/>
            </a:endParaRPr>
          </a:p>
          <a:p>
            <a:r>
              <a:rPr lang="en-US" altLang="ko-KR" dirty="0">
                <a:latin typeface="Arial" panose="020B0604020202020204" pitchFamily="34" charset="0"/>
                <a:cs typeface="Arial" panose="020B0604020202020204" pitchFamily="34" charset="0"/>
              </a:rPr>
              <a:t>The distances do not always give the right answer. </a:t>
            </a:r>
          </a:p>
        </p:txBody>
      </p:sp>
      <p:pic>
        <p:nvPicPr>
          <p:cNvPr id="6" name="그림 5">
            <a:extLst>
              <a:ext uri="{FF2B5EF4-FFF2-40B4-BE49-F238E27FC236}">
                <a16:creationId xmlns:a16="http://schemas.microsoft.com/office/drawing/2014/main" id="{88B2D031-57EB-3C67-0997-7C2F036837FF}"/>
              </a:ext>
            </a:extLst>
          </p:cNvPr>
          <p:cNvPicPr>
            <a:picLocks noChangeAspect="1"/>
          </p:cNvPicPr>
          <p:nvPr/>
        </p:nvPicPr>
        <p:blipFill>
          <a:blip r:embed="rId2"/>
          <a:stretch>
            <a:fillRect/>
          </a:stretch>
        </p:blipFill>
        <p:spPr>
          <a:xfrm>
            <a:off x="1570994" y="2759116"/>
            <a:ext cx="4525006" cy="2172003"/>
          </a:xfrm>
          <a:prstGeom prst="rect">
            <a:avLst/>
          </a:prstGeom>
        </p:spPr>
      </p:pic>
      <p:pic>
        <p:nvPicPr>
          <p:cNvPr id="10242" name="Picture 2">
            <a:extLst>
              <a:ext uri="{FF2B5EF4-FFF2-40B4-BE49-F238E27FC236}">
                <a16:creationId xmlns:a16="http://schemas.microsoft.com/office/drawing/2014/main" id="{61888951-0208-59EC-9574-8A5CBDC71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8044" y="2128250"/>
            <a:ext cx="4318000" cy="3621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738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5.8 Clustering as a means for denoising</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8" name="슬라이드 번호 개체 틀 7">
            <a:extLst>
              <a:ext uri="{FF2B5EF4-FFF2-40B4-BE49-F238E27FC236}">
                <a16:creationId xmlns:a16="http://schemas.microsoft.com/office/drawing/2014/main" id="{0CD84DD6-C17A-8F3E-3D73-5A590EC9872F}"/>
              </a:ext>
            </a:extLst>
          </p:cNvPr>
          <p:cNvSpPr>
            <a:spLocks noGrp="1"/>
          </p:cNvSpPr>
          <p:nvPr>
            <p:ph type="sldNum" sz="quarter" idx="12"/>
          </p:nvPr>
        </p:nvSpPr>
        <p:spPr/>
        <p:txBody>
          <a:bodyPr/>
          <a:lstStyle/>
          <a:p>
            <a:fld id="{5CBFC010-6465-4206-96A0-4CE01429666A}" type="slidenum">
              <a:rPr lang="ko-KR" altLang="en-US" smtClean="0"/>
              <a:t>29</a:t>
            </a:fld>
            <a:endParaRPr lang="ko-KR" altLang="en-US"/>
          </a:p>
        </p:txBody>
      </p:sp>
      <p:sp>
        <p:nvSpPr>
          <p:cNvPr id="3" name="TextBox 2">
            <a:extLst>
              <a:ext uri="{FF2B5EF4-FFF2-40B4-BE49-F238E27FC236}">
                <a16:creationId xmlns:a16="http://schemas.microsoft.com/office/drawing/2014/main" id="{30E18818-0C4A-F1D7-0120-9B986D5C11C0}"/>
              </a:ext>
            </a:extLst>
          </p:cNvPr>
          <p:cNvSpPr txBox="1"/>
          <p:nvPr/>
        </p:nvSpPr>
        <p:spPr>
          <a:xfrm>
            <a:off x="493295" y="1299410"/>
            <a:ext cx="10984831" cy="1138773"/>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5.8.1 Noisy observations with different baseline frequencies</a:t>
            </a:r>
          </a:p>
          <a:p>
            <a:endParaRPr lang="en-US" altLang="ko-KR" sz="2400" dirty="0">
              <a:latin typeface="Arial" panose="020B0604020202020204" pitchFamily="34" charset="0"/>
              <a:cs typeface="Arial" panose="020B0604020202020204" pitchFamily="34" charset="0"/>
            </a:endParaRPr>
          </a:p>
          <a:p>
            <a:r>
              <a:rPr lang="en-US" altLang="ko-KR" dirty="0">
                <a:latin typeface="Arial" panose="020B0604020202020204" pitchFamily="34" charset="0"/>
                <a:cs typeface="Arial" panose="020B0604020202020204" pitchFamily="34" charset="0"/>
              </a:rPr>
              <a:t>For denoising, clustering needs enough the number of samples</a:t>
            </a:r>
          </a:p>
        </p:txBody>
      </p:sp>
      <p:pic>
        <p:nvPicPr>
          <p:cNvPr id="7" name="그림 6">
            <a:extLst>
              <a:ext uri="{FF2B5EF4-FFF2-40B4-BE49-F238E27FC236}">
                <a16:creationId xmlns:a16="http://schemas.microsoft.com/office/drawing/2014/main" id="{F9AF9293-9962-E17B-6D54-29D6D20BE092}"/>
              </a:ext>
            </a:extLst>
          </p:cNvPr>
          <p:cNvPicPr>
            <a:picLocks noChangeAspect="1"/>
          </p:cNvPicPr>
          <p:nvPr/>
        </p:nvPicPr>
        <p:blipFill>
          <a:blip r:embed="rId2"/>
          <a:stretch>
            <a:fillRect/>
          </a:stretch>
        </p:blipFill>
        <p:spPr>
          <a:xfrm>
            <a:off x="619740" y="2633974"/>
            <a:ext cx="3797498" cy="706981"/>
          </a:xfrm>
          <a:prstGeom prst="rect">
            <a:avLst/>
          </a:prstGeom>
        </p:spPr>
      </p:pic>
      <p:pic>
        <p:nvPicPr>
          <p:cNvPr id="10" name="그림 9">
            <a:extLst>
              <a:ext uri="{FF2B5EF4-FFF2-40B4-BE49-F238E27FC236}">
                <a16:creationId xmlns:a16="http://schemas.microsoft.com/office/drawing/2014/main" id="{A8F273E7-80E9-C79A-D538-5C18C776DA1B}"/>
              </a:ext>
            </a:extLst>
          </p:cNvPr>
          <p:cNvPicPr>
            <a:picLocks noChangeAspect="1"/>
          </p:cNvPicPr>
          <p:nvPr/>
        </p:nvPicPr>
        <p:blipFill>
          <a:blip r:embed="rId3"/>
          <a:stretch>
            <a:fillRect/>
          </a:stretch>
        </p:blipFill>
        <p:spPr>
          <a:xfrm>
            <a:off x="619740" y="3398273"/>
            <a:ext cx="3077004" cy="228632"/>
          </a:xfrm>
          <a:prstGeom prst="rect">
            <a:avLst/>
          </a:prstGeom>
        </p:spPr>
      </p:pic>
      <p:pic>
        <p:nvPicPr>
          <p:cNvPr id="12" name="그림 11">
            <a:extLst>
              <a:ext uri="{FF2B5EF4-FFF2-40B4-BE49-F238E27FC236}">
                <a16:creationId xmlns:a16="http://schemas.microsoft.com/office/drawing/2014/main" id="{B7F19BCC-C677-8A10-AF28-7AD47D0D5111}"/>
              </a:ext>
            </a:extLst>
          </p:cNvPr>
          <p:cNvPicPr>
            <a:picLocks noChangeAspect="1"/>
          </p:cNvPicPr>
          <p:nvPr/>
        </p:nvPicPr>
        <p:blipFill>
          <a:blip r:embed="rId4"/>
          <a:stretch>
            <a:fillRect/>
          </a:stretch>
        </p:blipFill>
        <p:spPr>
          <a:xfrm>
            <a:off x="619740" y="3684223"/>
            <a:ext cx="4172532" cy="1305107"/>
          </a:xfrm>
          <a:prstGeom prst="rect">
            <a:avLst/>
          </a:prstGeom>
        </p:spPr>
      </p:pic>
      <p:pic>
        <p:nvPicPr>
          <p:cNvPr id="11266" name="Picture 2">
            <a:extLst>
              <a:ext uri="{FF2B5EF4-FFF2-40B4-BE49-F238E27FC236}">
                <a16:creationId xmlns:a16="http://schemas.microsoft.com/office/drawing/2014/main" id="{798D70B6-B12D-75BE-39AF-7E5410FA6B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6836" y="2524814"/>
            <a:ext cx="5048523" cy="378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495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64758" y="163958"/>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5.2 </a:t>
            </a:r>
            <a:r>
              <a:rPr lang="en-US" altLang="ko-KR" sz="4000" dirty="0">
                <a:solidFill>
                  <a:schemeClr val="bg1"/>
                </a:solidFill>
                <a:latin typeface="Arial" panose="020B0604020202020204" pitchFamily="34" charset="0"/>
                <a:cs typeface="Arial" panose="020B0604020202020204" pitchFamily="34" charset="0"/>
              </a:rPr>
              <a:t>What are the data and why do we cluster them?</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7F4FE1B-3F51-4839-9E4C-8E7D90045B64}"/>
              </a:ext>
            </a:extLst>
          </p:cNvPr>
          <p:cNvSpPr txBox="1"/>
          <p:nvPr/>
        </p:nvSpPr>
        <p:spPr>
          <a:xfrm>
            <a:off x="493295" y="1359568"/>
            <a:ext cx="11205409" cy="492443"/>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5.2.1 Clustering can sometimes lead to discoveries</a:t>
            </a:r>
          </a:p>
        </p:txBody>
      </p:sp>
      <p:sp>
        <p:nvSpPr>
          <p:cNvPr id="3" name="슬라이드 번호 개체 틀 2">
            <a:extLst>
              <a:ext uri="{FF2B5EF4-FFF2-40B4-BE49-F238E27FC236}">
                <a16:creationId xmlns:a16="http://schemas.microsoft.com/office/drawing/2014/main" id="{1D0E5A35-7B80-00E8-1EBD-DE3FA0399C28}"/>
              </a:ext>
            </a:extLst>
          </p:cNvPr>
          <p:cNvSpPr>
            <a:spLocks noGrp="1"/>
          </p:cNvSpPr>
          <p:nvPr>
            <p:ph type="sldNum" sz="quarter" idx="12"/>
          </p:nvPr>
        </p:nvSpPr>
        <p:spPr/>
        <p:txBody>
          <a:bodyPr/>
          <a:lstStyle/>
          <a:p>
            <a:fld id="{5CBFC010-6465-4206-96A0-4CE01429666A}" type="slidenum">
              <a:rPr lang="ko-KR" altLang="en-US" smtClean="0"/>
              <a:t>3</a:t>
            </a:fld>
            <a:endParaRPr lang="ko-KR" altLang="en-US"/>
          </a:p>
        </p:txBody>
      </p:sp>
      <p:pic>
        <p:nvPicPr>
          <p:cNvPr id="1028" name="Picture 4">
            <a:extLst>
              <a:ext uri="{FF2B5EF4-FFF2-40B4-BE49-F238E27FC236}">
                <a16:creationId xmlns:a16="http://schemas.microsoft.com/office/drawing/2014/main" id="{0A5F5C5E-814D-3FB8-15F0-7352CDF41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95" y="2028668"/>
            <a:ext cx="2286000" cy="33623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C48BC14-0C4F-F9F0-6CE3-C4EAC0D966B8}"/>
              </a:ext>
            </a:extLst>
          </p:cNvPr>
          <p:cNvSpPr txBox="1"/>
          <p:nvPr/>
        </p:nvSpPr>
        <p:spPr>
          <a:xfrm>
            <a:off x="403425" y="5503482"/>
            <a:ext cx="2465740" cy="646331"/>
          </a:xfrm>
          <a:prstGeom prst="rect">
            <a:avLst/>
          </a:prstGeom>
          <a:noFill/>
        </p:spPr>
        <p:txBody>
          <a:bodyPr wrap="none" rtlCol="0">
            <a:spAutoFit/>
          </a:bodyPr>
          <a:lstStyle/>
          <a:p>
            <a:pPr algn="ctr"/>
            <a:r>
              <a:rPr lang="en-US" altLang="ko-KR" dirty="0"/>
              <a:t>John Snow</a:t>
            </a:r>
            <a:br>
              <a:rPr lang="en-US" altLang="ko-KR" dirty="0"/>
            </a:br>
            <a:r>
              <a:rPr lang="en-US" altLang="ko-KR" dirty="0"/>
              <a:t>(1813.3.15~1858.6.16)</a:t>
            </a:r>
            <a:endParaRPr lang="ko-KR" altLang="en-US" dirty="0"/>
          </a:p>
        </p:txBody>
      </p:sp>
      <p:sp>
        <p:nvSpPr>
          <p:cNvPr id="11" name="직사각형 10">
            <a:extLst>
              <a:ext uri="{FF2B5EF4-FFF2-40B4-BE49-F238E27FC236}">
                <a16:creationId xmlns:a16="http://schemas.microsoft.com/office/drawing/2014/main" id="{492312DC-A004-48A7-FBB5-9A55DC4EAC41}"/>
              </a:ext>
            </a:extLst>
          </p:cNvPr>
          <p:cNvSpPr/>
          <p:nvPr/>
        </p:nvSpPr>
        <p:spPr>
          <a:xfrm>
            <a:off x="351286" y="1918855"/>
            <a:ext cx="2570018" cy="4345223"/>
          </a:xfrm>
          <a:prstGeom prst="rect">
            <a:avLst/>
          </a:prstGeom>
          <a:noFill/>
          <a:ln>
            <a:solidFill>
              <a:srgbClr val="188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030" name="Picture 6">
            <a:extLst>
              <a:ext uri="{FF2B5EF4-FFF2-40B4-BE49-F238E27FC236}">
                <a16:creationId xmlns:a16="http://schemas.microsoft.com/office/drawing/2014/main" id="{67612F12-4A51-0959-0397-687AFD56E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1510" y="2229449"/>
            <a:ext cx="3375314" cy="31615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ibrio cholerae - Wikipedia">
            <a:extLst>
              <a:ext uri="{FF2B5EF4-FFF2-40B4-BE49-F238E27FC236}">
                <a16:creationId xmlns:a16="http://schemas.microsoft.com/office/drawing/2014/main" id="{A2997E51-AC6F-DF8D-2C5F-813AE5DC9A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6765" y="2511007"/>
            <a:ext cx="3066990" cy="2397647"/>
          </a:xfrm>
          <a:prstGeom prst="rect">
            <a:avLst/>
          </a:prstGeom>
          <a:noFill/>
          <a:extLst>
            <a:ext uri="{909E8E84-426E-40DD-AFC4-6F175D3DCCD1}">
              <a14:hiddenFill xmlns:a14="http://schemas.microsoft.com/office/drawing/2010/main">
                <a:solidFill>
                  <a:srgbClr val="FFFFFF"/>
                </a:solidFill>
              </a14:hiddenFill>
            </a:ext>
          </a:extLst>
        </p:spPr>
      </p:pic>
      <p:sp>
        <p:nvSpPr>
          <p:cNvPr id="12" name="타원 11">
            <a:extLst>
              <a:ext uri="{FF2B5EF4-FFF2-40B4-BE49-F238E27FC236}">
                <a16:creationId xmlns:a16="http://schemas.microsoft.com/office/drawing/2014/main" id="{E86D83B8-9809-8889-017C-3E9210CA11F5}"/>
              </a:ext>
            </a:extLst>
          </p:cNvPr>
          <p:cNvSpPr/>
          <p:nvPr/>
        </p:nvSpPr>
        <p:spPr>
          <a:xfrm>
            <a:off x="8146473" y="2698738"/>
            <a:ext cx="2389909" cy="20712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14" name="직선 화살표 연결선 13">
            <a:extLst>
              <a:ext uri="{FF2B5EF4-FFF2-40B4-BE49-F238E27FC236}">
                <a16:creationId xmlns:a16="http://schemas.microsoft.com/office/drawing/2014/main" id="{3F4C5855-83CD-369A-A2FF-61C608745418}"/>
              </a:ext>
            </a:extLst>
          </p:cNvPr>
          <p:cNvCxnSpPr>
            <a:cxnSpLocks/>
            <a:endCxn id="16" idx="0"/>
          </p:cNvCxnSpPr>
          <p:nvPr/>
        </p:nvCxnSpPr>
        <p:spPr>
          <a:xfrm>
            <a:off x="9595437" y="4769993"/>
            <a:ext cx="0" cy="8190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F38D599-E90A-067D-B9B5-12E036C556F8}"/>
              </a:ext>
            </a:extLst>
          </p:cNvPr>
          <p:cNvSpPr txBox="1"/>
          <p:nvPr/>
        </p:nvSpPr>
        <p:spPr>
          <a:xfrm>
            <a:off x="7599217" y="5589052"/>
            <a:ext cx="3992440" cy="338554"/>
          </a:xfrm>
          <a:prstGeom prst="rect">
            <a:avLst/>
          </a:prstGeom>
          <a:noFill/>
        </p:spPr>
        <p:txBody>
          <a:bodyPr wrap="square" rtlCol="0">
            <a:spAutoFit/>
          </a:bodyPr>
          <a:lstStyle/>
          <a:p>
            <a:r>
              <a:rPr lang="en-US" altLang="ko-KR" sz="1600" dirty="0"/>
              <a:t>Sewage-polluted sections of the Thames</a:t>
            </a:r>
            <a:endParaRPr lang="ko-KR" altLang="en-US" sz="1600" dirty="0"/>
          </a:p>
        </p:txBody>
      </p:sp>
      <p:sp>
        <p:nvSpPr>
          <p:cNvPr id="21" name="TextBox 20">
            <a:extLst>
              <a:ext uri="{FF2B5EF4-FFF2-40B4-BE49-F238E27FC236}">
                <a16:creationId xmlns:a16="http://schemas.microsoft.com/office/drawing/2014/main" id="{56668936-BBD6-9978-A06E-1085693EB24C}"/>
              </a:ext>
            </a:extLst>
          </p:cNvPr>
          <p:cNvSpPr txBox="1"/>
          <p:nvPr/>
        </p:nvSpPr>
        <p:spPr>
          <a:xfrm>
            <a:off x="0" y="6629503"/>
            <a:ext cx="2669005" cy="230832"/>
          </a:xfrm>
          <a:prstGeom prst="rect">
            <a:avLst/>
          </a:prstGeom>
          <a:noFill/>
        </p:spPr>
        <p:txBody>
          <a:bodyPr wrap="square">
            <a:spAutoFit/>
          </a:bodyPr>
          <a:lstStyle/>
          <a:p>
            <a:r>
              <a:rPr lang="en-US" altLang="ko-KR" sz="900" dirty="0"/>
              <a:t>From: </a:t>
            </a:r>
            <a:r>
              <a:rPr lang="ko-KR" altLang="en-US" sz="900" dirty="0"/>
              <a:t>https://en.wikipedia.org/wiki/John_Snow</a:t>
            </a:r>
          </a:p>
        </p:txBody>
      </p:sp>
    </p:spTree>
    <p:extLst>
      <p:ext uri="{BB962C8B-B14F-4D97-AF65-F5344CB8AC3E}">
        <p14:creationId xmlns:p14="http://schemas.microsoft.com/office/powerpoint/2010/main" val="7211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5.8 Clustering as a means for denoising</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8" name="슬라이드 번호 개체 틀 7">
            <a:extLst>
              <a:ext uri="{FF2B5EF4-FFF2-40B4-BE49-F238E27FC236}">
                <a16:creationId xmlns:a16="http://schemas.microsoft.com/office/drawing/2014/main" id="{0CD84DD6-C17A-8F3E-3D73-5A590EC9872F}"/>
              </a:ext>
            </a:extLst>
          </p:cNvPr>
          <p:cNvSpPr>
            <a:spLocks noGrp="1"/>
          </p:cNvSpPr>
          <p:nvPr>
            <p:ph type="sldNum" sz="quarter" idx="12"/>
          </p:nvPr>
        </p:nvSpPr>
        <p:spPr/>
        <p:txBody>
          <a:bodyPr/>
          <a:lstStyle/>
          <a:p>
            <a:fld id="{5CBFC010-6465-4206-96A0-4CE01429666A}" type="slidenum">
              <a:rPr lang="ko-KR" altLang="en-US" smtClean="0"/>
              <a:t>30</a:t>
            </a:fld>
            <a:endParaRPr lang="ko-KR" altLang="en-US"/>
          </a:p>
        </p:txBody>
      </p:sp>
      <p:sp>
        <p:nvSpPr>
          <p:cNvPr id="3" name="TextBox 2">
            <a:extLst>
              <a:ext uri="{FF2B5EF4-FFF2-40B4-BE49-F238E27FC236}">
                <a16:creationId xmlns:a16="http://schemas.microsoft.com/office/drawing/2014/main" id="{30E18818-0C4A-F1D7-0120-9B986D5C11C0}"/>
              </a:ext>
            </a:extLst>
          </p:cNvPr>
          <p:cNvSpPr txBox="1"/>
          <p:nvPr/>
        </p:nvSpPr>
        <p:spPr>
          <a:xfrm>
            <a:off x="493295" y="1299410"/>
            <a:ext cx="10984831" cy="1384995"/>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5.8.3 Infer sequence variants</a:t>
            </a:r>
          </a:p>
          <a:p>
            <a:endParaRPr lang="en-US" altLang="ko-KR" sz="2400" dirty="0">
              <a:latin typeface="Arial" panose="020B0604020202020204" pitchFamily="34" charset="0"/>
              <a:cs typeface="Arial" panose="020B0604020202020204" pitchFamily="34" charset="0"/>
            </a:endParaRPr>
          </a:p>
          <a:p>
            <a:r>
              <a:rPr lang="en-US" altLang="ko-KR" dirty="0">
                <a:latin typeface="Arial" panose="020B0604020202020204" pitchFamily="34" charset="0"/>
                <a:cs typeface="Arial" panose="020B0604020202020204" pitchFamily="34" charset="0"/>
              </a:rPr>
              <a:t>DADA (Divisive Amplicon Denoising Algorithm):</a:t>
            </a:r>
          </a:p>
          <a:p>
            <a:pPr algn="ctr"/>
            <a:r>
              <a:rPr lang="en-US" altLang="ko-KR" sz="1600" dirty="0">
                <a:latin typeface="Arial" panose="020B0604020202020204" pitchFamily="34" charset="0"/>
                <a:cs typeface="Arial" panose="020B0604020202020204" pitchFamily="34" charset="0"/>
              </a:rPr>
              <a:t>A parameterized model of substitution errors that distinguishes sequencing error from real biological variation</a:t>
            </a:r>
            <a:endParaRPr lang="en-US" altLang="ko-KR" dirty="0">
              <a:latin typeface="Arial" panose="020B0604020202020204" pitchFamily="34" charset="0"/>
              <a:cs typeface="Arial" panose="020B0604020202020204" pitchFamily="34" charset="0"/>
            </a:endParaRPr>
          </a:p>
        </p:txBody>
      </p:sp>
      <p:pic>
        <p:nvPicPr>
          <p:cNvPr id="12290" name="Picture 2">
            <a:extLst>
              <a:ext uri="{FF2B5EF4-FFF2-40B4-BE49-F238E27FC236}">
                <a16:creationId xmlns:a16="http://schemas.microsoft.com/office/drawing/2014/main" id="{A383C889-1A98-1FCB-4E54-936EE8BF2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817" y="2684405"/>
            <a:ext cx="5521036" cy="4140777"/>
          </a:xfrm>
          <a:prstGeom prst="rect">
            <a:avLst/>
          </a:prstGeom>
          <a:noFill/>
          <a:extLst>
            <a:ext uri="{909E8E84-426E-40DD-AFC4-6F175D3DCCD1}">
              <a14:hiddenFill xmlns:a14="http://schemas.microsoft.com/office/drawing/2010/main">
                <a:solidFill>
                  <a:srgbClr val="FFFFFF"/>
                </a:solidFill>
              </a14:hiddenFill>
            </a:ext>
          </a:extLst>
        </p:spPr>
      </p:pic>
      <p:pic>
        <p:nvPicPr>
          <p:cNvPr id="6" name="그림 5">
            <a:extLst>
              <a:ext uri="{FF2B5EF4-FFF2-40B4-BE49-F238E27FC236}">
                <a16:creationId xmlns:a16="http://schemas.microsoft.com/office/drawing/2014/main" id="{0058AE6F-C4D1-A7F0-BD19-66A17ED73DBC}"/>
              </a:ext>
            </a:extLst>
          </p:cNvPr>
          <p:cNvPicPr>
            <a:picLocks noChangeAspect="1"/>
          </p:cNvPicPr>
          <p:nvPr/>
        </p:nvPicPr>
        <p:blipFill>
          <a:blip r:embed="rId3"/>
          <a:stretch>
            <a:fillRect/>
          </a:stretch>
        </p:blipFill>
        <p:spPr>
          <a:xfrm>
            <a:off x="1402533" y="3170673"/>
            <a:ext cx="3429479" cy="943107"/>
          </a:xfrm>
          <a:prstGeom prst="rect">
            <a:avLst/>
          </a:prstGeom>
        </p:spPr>
      </p:pic>
      <p:pic>
        <p:nvPicPr>
          <p:cNvPr id="9" name="그림 8">
            <a:extLst>
              <a:ext uri="{FF2B5EF4-FFF2-40B4-BE49-F238E27FC236}">
                <a16:creationId xmlns:a16="http://schemas.microsoft.com/office/drawing/2014/main" id="{2E86B033-C21A-F1C0-F81E-E16D8B73D493}"/>
              </a:ext>
            </a:extLst>
          </p:cNvPr>
          <p:cNvPicPr>
            <a:picLocks noChangeAspect="1"/>
          </p:cNvPicPr>
          <p:nvPr/>
        </p:nvPicPr>
        <p:blipFill>
          <a:blip r:embed="rId4"/>
          <a:stretch>
            <a:fillRect/>
          </a:stretch>
        </p:blipFill>
        <p:spPr>
          <a:xfrm>
            <a:off x="1402533" y="4228096"/>
            <a:ext cx="1028844" cy="238158"/>
          </a:xfrm>
          <a:prstGeom prst="rect">
            <a:avLst/>
          </a:prstGeom>
        </p:spPr>
      </p:pic>
    </p:spTree>
    <p:extLst>
      <p:ext uri="{BB962C8B-B14F-4D97-AF65-F5344CB8AC3E}">
        <p14:creationId xmlns:p14="http://schemas.microsoft.com/office/powerpoint/2010/main" val="1780247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64758" y="163958"/>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5.2 </a:t>
            </a:r>
            <a:r>
              <a:rPr lang="en-US" altLang="ko-KR" sz="4000" dirty="0">
                <a:solidFill>
                  <a:schemeClr val="bg1"/>
                </a:solidFill>
                <a:latin typeface="Arial" panose="020B0604020202020204" pitchFamily="34" charset="0"/>
                <a:cs typeface="Arial" panose="020B0604020202020204" pitchFamily="34" charset="0"/>
              </a:rPr>
              <a:t>What are the data and why do we cluster them?</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7F4FE1B-3F51-4839-9E4C-8E7D90045B64}"/>
              </a:ext>
            </a:extLst>
          </p:cNvPr>
          <p:cNvSpPr txBox="1"/>
          <p:nvPr/>
        </p:nvSpPr>
        <p:spPr>
          <a:xfrm>
            <a:off x="493295" y="1359568"/>
            <a:ext cx="11205409" cy="492443"/>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5.2.1 Clustering can sometimes lead to discoveries</a:t>
            </a:r>
          </a:p>
        </p:txBody>
      </p:sp>
      <p:sp>
        <p:nvSpPr>
          <p:cNvPr id="3" name="슬라이드 번호 개체 틀 2">
            <a:extLst>
              <a:ext uri="{FF2B5EF4-FFF2-40B4-BE49-F238E27FC236}">
                <a16:creationId xmlns:a16="http://schemas.microsoft.com/office/drawing/2014/main" id="{1D0E5A35-7B80-00E8-1EBD-DE3FA0399C28}"/>
              </a:ext>
            </a:extLst>
          </p:cNvPr>
          <p:cNvSpPr>
            <a:spLocks noGrp="1"/>
          </p:cNvSpPr>
          <p:nvPr>
            <p:ph type="sldNum" sz="quarter" idx="12"/>
          </p:nvPr>
        </p:nvSpPr>
        <p:spPr/>
        <p:txBody>
          <a:bodyPr/>
          <a:lstStyle/>
          <a:p>
            <a:fld id="{5CBFC010-6465-4206-96A0-4CE01429666A}" type="slidenum">
              <a:rPr lang="ko-KR" altLang="en-US" smtClean="0"/>
              <a:t>4</a:t>
            </a:fld>
            <a:endParaRPr lang="ko-KR" altLang="en-US"/>
          </a:p>
        </p:txBody>
      </p:sp>
      <p:pic>
        <p:nvPicPr>
          <p:cNvPr id="9" name="Picture 2">
            <a:extLst>
              <a:ext uri="{FF2B5EF4-FFF2-40B4-BE49-F238E27FC236}">
                <a16:creationId xmlns:a16="http://schemas.microsoft.com/office/drawing/2014/main" id="{7CF52DA7-557B-B729-6848-EA27C64FB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131" y="2091144"/>
            <a:ext cx="6450453" cy="3800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36D2921-5586-3CC2-39DE-E9B884837134}"/>
              </a:ext>
            </a:extLst>
          </p:cNvPr>
          <p:cNvSpPr txBox="1"/>
          <p:nvPr/>
        </p:nvSpPr>
        <p:spPr>
          <a:xfrm>
            <a:off x="1780747" y="6131110"/>
            <a:ext cx="8630504" cy="338554"/>
          </a:xfrm>
          <a:prstGeom prst="rect">
            <a:avLst/>
          </a:prstGeom>
          <a:noFill/>
        </p:spPr>
        <p:txBody>
          <a:bodyPr wrap="none" rtlCol="0">
            <a:spAutoFit/>
          </a:bodyPr>
          <a:lstStyle/>
          <a:p>
            <a:r>
              <a:rPr lang="en-US" altLang="ko-KR" sz="1600" dirty="0"/>
              <a:t>The bombings were randomly distributed without any attempt at hitting particular targets</a:t>
            </a:r>
            <a:endParaRPr lang="ko-KR" altLang="en-US" sz="1600" dirty="0"/>
          </a:p>
        </p:txBody>
      </p:sp>
    </p:spTree>
    <p:extLst>
      <p:ext uri="{BB962C8B-B14F-4D97-AF65-F5344CB8AC3E}">
        <p14:creationId xmlns:p14="http://schemas.microsoft.com/office/powerpoint/2010/main" val="1974651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64758" y="163958"/>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5.2 </a:t>
            </a:r>
            <a:r>
              <a:rPr lang="en-US" altLang="ko-KR" sz="4000" dirty="0">
                <a:solidFill>
                  <a:schemeClr val="bg1"/>
                </a:solidFill>
                <a:latin typeface="Arial" panose="020B0604020202020204" pitchFamily="34" charset="0"/>
                <a:cs typeface="Arial" panose="020B0604020202020204" pitchFamily="34" charset="0"/>
              </a:rPr>
              <a:t>What are the data and why do we cluster them?</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3" name="슬라이드 번호 개체 틀 2">
            <a:extLst>
              <a:ext uri="{FF2B5EF4-FFF2-40B4-BE49-F238E27FC236}">
                <a16:creationId xmlns:a16="http://schemas.microsoft.com/office/drawing/2014/main" id="{1D0E5A35-7B80-00E8-1EBD-DE3FA0399C28}"/>
              </a:ext>
            </a:extLst>
          </p:cNvPr>
          <p:cNvSpPr>
            <a:spLocks noGrp="1"/>
          </p:cNvSpPr>
          <p:nvPr>
            <p:ph type="sldNum" sz="quarter" idx="12"/>
          </p:nvPr>
        </p:nvSpPr>
        <p:spPr/>
        <p:txBody>
          <a:bodyPr/>
          <a:lstStyle/>
          <a:p>
            <a:fld id="{5CBFC010-6465-4206-96A0-4CE01429666A}" type="slidenum">
              <a:rPr lang="ko-KR" altLang="en-US" smtClean="0"/>
              <a:t>5</a:t>
            </a:fld>
            <a:endParaRPr lang="ko-KR" altLang="en-US"/>
          </a:p>
        </p:txBody>
      </p:sp>
      <p:pic>
        <p:nvPicPr>
          <p:cNvPr id="7" name="Picture 2">
            <a:extLst>
              <a:ext uri="{FF2B5EF4-FFF2-40B4-BE49-F238E27FC236}">
                <a16:creationId xmlns:a16="http://schemas.microsoft.com/office/drawing/2014/main" id="{26625717-2659-705C-07D3-75678F4301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84" b="52404"/>
          <a:stretch/>
        </p:blipFill>
        <p:spPr bwMode="auto">
          <a:xfrm>
            <a:off x="490340" y="1451590"/>
            <a:ext cx="5295368" cy="39829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7CDBF2B8-CE03-BB2E-FB85-CFCC70F2D1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175"/>
          <a:stretch/>
        </p:blipFill>
        <p:spPr bwMode="auto">
          <a:xfrm>
            <a:off x="6096000" y="1876054"/>
            <a:ext cx="5816323" cy="41912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A306AA2E-EBE6-C3B3-7CF6-99D3605F8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11" b="95591"/>
          <a:stretch/>
        </p:blipFill>
        <p:spPr bwMode="auto">
          <a:xfrm>
            <a:off x="6663541" y="1451590"/>
            <a:ext cx="5130336" cy="35599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직선 연결선 11">
            <a:extLst>
              <a:ext uri="{FF2B5EF4-FFF2-40B4-BE49-F238E27FC236}">
                <a16:creationId xmlns:a16="http://schemas.microsoft.com/office/drawing/2014/main" id="{2E0FAAC9-92A6-B0FD-A5A0-FB3EF46DDBC0}"/>
              </a:ext>
            </a:extLst>
          </p:cNvPr>
          <p:cNvCxnSpPr/>
          <p:nvPr/>
        </p:nvCxnSpPr>
        <p:spPr>
          <a:xfrm>
            <a:off x="6096000" y="1350818"/>
            <a:ext cx="0" cy="4876800"/>
          </a:xfrm>
          <a:prstGeom prst="line">
            <a:avLst/>
          </a:prstGeom>
          <a:ln>
            <a:solidFill>
              <a:srgbClr val="1881C2"/>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497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5.3 How do we measure similarity?</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01854A8-DAA5-4185-A9F7-D1C985261AF8}"/>
              </a:ext>
            </a:extLst>
          </p:cNvPr>
          <p:cNvSpPr txBox="1"/>
          <p:nvPr/>
        </p:nvSpPr>
        <p:spPr>
          <a:xfrm>
            <a:off x="3024211" y="3064998"/>
            <a:ext cx="6545361" cy="338554"/>
          </a:xfrm>
          <a:prstGeom prst="rect">
            <a:avLst/>
          </a:prstGeom>
          <a:noFill/>
        </p:spPr>
        <p:txBody>
          <a:bodyPr wrap="square" rtlCol="0">
            <a:spAutoFit/>
          </a:bodyPr>
          <a:lstStyle/>
          <a:p>
            <a:pPr marL="342900" indent="-342900">
              <a:buAutoNum type="arabicPeriod"/>
            </a:pPr>
            <a:r>
              <a:rPr lang="en-US" altLang="ko-KR" sz="1600" dirty="0">
                <a:latin typeface="Arial" panose="020B0604020202020204" pitchFamily="34" charset="0"/>
                <a:cs typeface="Arial" panose="020B0604020202020204" pitchFamily="34" charset="0"/>
              </a:rPr>
              <a:t>Euclidean distance</a:t>
            </a:r>
          </a:p>
        </p:txBody>
      </p:sp>
      <p:sp>
        <p:nvSpPr>
          <p:cNvPr id="3" name="슬라이드 번호 개체 틀 2">
            <a:extLst>
              <a:ext uri="{FF2B5EF4-FFF2-40B4-BE49-F238E27FC236}">
                <a16:creationId xmlns:a16="http://schemas.microsoft.com/office/drawing/2014/main" id="{C0DAADD7-ED31-987C-8697-8D62198B1DA8}"/>
              </a:ext>
            </a:extLst>
          </p:cNvPr>
          <p:cNvSpPr>
            <a:spLocks noGrp="1"/>
          </p:cNvSpPr>
          <p:nvPr>
            <p:ph type="sldNum" sz="quarter" idx="12"/>
          </p:nvPr>
        </p:nvSpPr>
        <p:spPr/>
        <p:txBody>
          <a:bodyPr/>
          <a:lstStyle/>
          <a:p>
            <a:fld id="{5CBFC010-6465-4206-96A0-4CE01429666A}" type="slidenum">
              <a:rPr lang="ko-KR" altLang="en-US" smtClean="0"/>
              <a:t>6</a:t>
            </a:fld>
            <a:endParaRPr lang="ko-KR" altLang="en-US"/>
          </a:p>
        </p:txBody>
      </p:sp>
      <p:pic>
        <p:nvPicPr>
          <p:cNvPr id="4102" name="Picture 6">
            <a:extLst>
              <a:ext uri="{FF2B5EF4-FFF2-40B4-BE49-F238E27FC236}">
                <a16:creationId xmlns:a16="http://schemas.microsoft.com/office/drawing/2014/main" id="{7EAD7A35-619A-9E89-D7F1-C41F5C20C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5729" y="1120019"/>
            <a:ext cx="1897197" cy="1762557"/>
          </a:xfrm>
          <a:prstGeom prst="rect">
            <a:avLst/>
          </a:prstGeom>
          <a:noFill/>
          <a:extLst>
            <a:ext uri="{909E8E84-426E-40DD-AFC4-6F175D3DCCD1}">
              <a14:hiddenFill xmlns:a14="http://schemas.microsoft.com/office/drawing/2010/main">
                <a:solidFill>
                  <a:srgbClr val="FFFFFF"/>
                </a:solidFill>
              </a14:hiddenFill>
            </a:ext>
          </a:extLst>
        </p:spPr>
      </p:pic>
      <p:pic>
        <p:nvPicPr>
          <p:cNvPr id="9" name="그림 8">
            <a:extLst>
              <a:ext uri="{FF2B5EF4-FFF2-40B4-BE49-F238E27FC236}">
                <a16:creationId xmlns:a16="http://schemas.microsoft.com/office/drawing/2014/main" id="{BF348545-0C87-7352-A087-031BDBC02EB3}"/>
              </a:ext>
            </a:extLst>
          </p:cNvPr>
          <p:cNvPicPr>
            <a:picLocks noChangeAspect="1"/>
          </p:cNvPicPr>
          <p:nvPr/>
        </p:nvPicPr>
        <p:blipFill>
          <a:blip r:embed="rId4"/>
          <a:stretch>
            <a:fillRect/>
          </a:stretch>
        </p:blipFill>
        <p:spPr>
          <a:xfrm>
            <a:off x="5512926" y="3064998"/>
            <a:ext cx="3696216" cy="304843"/>
          </a:xfrm>
          <a:prstGeom prst="rect">
            <a:avLst/>
          </a:prstGeom>
        </p:spPr>
      </p:pic>
      <p:pic>
        <p:nvPicPr>
          <p:cNvPr id="11" name="그림 10">
            <a:extLst>
              <a:ext uri="{FF2B5EF4-FFF2-40B4-BE49-F238E27FC236}">
                <a16:creationId xmlns:a16="http://schemas.microsoft.com/office/drawing/2014/main" id="{E08FBE84-AD1B-A218-CF3B-9107BD765AE4}"/>
              </a:ext>
            </a:extLst>
          </p:cNvPr>
          <p:cNvPicPr>
            <a:picLocks noChangeAspect="1"/>
          </p:cNvPicPr>
          <p:nvPr/>
        </p:nvPicPr>
        <p:blipFill>
          <a:blip r:embed="rId5"/>
          <a:stretch>
            <a:fillRect/>
          </a:stretch>
        </p:blipFill>
        <p:spPr>
          <a:xfrm>
            <a:off x="6584828" y="1123937"/>
            <a:ext cx="2220793" cy="1758639"/>
          </a:xfrm>
          <a:prstGeom prst="rect">
            <a:avLst/>
          </a:prstGeom>
        </p:spPr>
      </p:pic>
      <p:sp>
        <p:nvSpPr>
          <p:cNvPr id="13" name="TextBox 12">
            <a:extLst>
              <a:ext uri="{FF2B5EF4-FFF2-40B4-BE49-F238E27FC236}">
                <a16:creationId xmlns:a16="http://schemas.microsoft.com/office/drawing/2014/main" id="{508349EC-C99D-5775-817D-26B3D2BB01F7}"/>
              </a:ext>
            </a:extLst>
          </p:cNvPr>
          <p:cNvSpPr txBox="1"/>
          <p:nvPr/>
        </p:nvSpPr>
        <p:spPr>
          <a:xfrm>
            <a:off x="0" y="6620293"/>
            <a:ext cx="6144490" cy="230832"/>
          </a:xfrm>
          <a:prstGeom prst="rect">
            <a:avLst/>
          </a:prstGeom>
          <a:noFill/>
        </p:spPr>
        <p:txBody>
          <a:bodyPr wrap="square">
            <a:spAutoFit/>
          </a:bodyPr>
          <a:lstStyle/>
          <a:p>
            <a:r>
              <a:rPr lang="en-US" altLang="ko-KR" sz="900" dirty="0"/>
              <a:t>From: </a:t>
            </a:r>
            <a:r>
              <a:rPr lang="ko-KR" altLang="en-US" sz="900" dirty="0"/>
              <a:t>https://needjarvis.tistory.com/454</a:t>
            </a:r>
          </a:p>
        </p:txBody>
      </p:sp>
      <p:sp>
        <p:nvSpPr>
          <p:cNvPr id="15" name="TextBox 14">
            <a:extLst>
              <a:ext uri="{FF2B5EF4-FFF2-40B4-BE49-F238E27FC236}">
                <a16:creationId xmlns:a16="http://schemas.microsoft.com/office/drawing/2014/main" id="{E44101EC-717E-374A-E2FF-C10CFDC25CCE}"/>
              </a:ext>
            </a:extLst>
          </p:cNvPr>
          <p:cNvSpPr txBox="1"/>
          <p:nvPr/>
        </p:nvSpPr>
        <p:spPr>
          <a:xfrm>
            <a:off x="3024211" y="5945704"/>
            <a:ext cx="5007507" cy="338554"/>
          </a:xfrm>
          <a:prstGeom prst="rect">
            <a:avLst/>
          </a:prstGeom>
          <a:noFill/>
        </p:spPr>
        <p:txBody>
          <a:bodyPr wrap="square" rtlCol="0">
            <a:spAutoFit/>
          </a:bodyPr>
          <a:lstStyle/>
          <a:p>
            <a:pPr marL="342900" indent="-342900">
              <a:buFont typeface="+mj-lt"/>
              <a:buAutoNum type="arabicPeriod" startAt="2"/>
            </a:pPr>
            <a:r>
              <a:rPr lang="en-US" altLang="ko-KR" sz="1600" dirty="0">
                <a:latin typeface="Arial" panose="020B0604020202020204" pitchFamily="34" charset="0"/>
                <a:cs typeface="Arial" panose="020B0604020202020204" pitchFamily="34" charset="0"/>
              </a:rPr>
              <a:t>Manhattan distance</a:t>
            </a:r>
          </a:p>
        </p:txBody>
      </p:sp>
      <p:pic>
        <p:nvPicPr>
          <p:cNvPr id="16" name="그림 15">
            <a:extLst>
              <a:ext uri="{FF2B5EF4-FFF2-40B4-BE49-F238E27FC236}">
                <a16:creationId xmlns:a16="http://schemas.microsoft.com/office/drawing/2014/main" id="{0DD9FAB5-1B4A-8F7A-6DF8-9A8A62590231}"/>
              </a:ext>
            </a:extLst>
          </p:cNvPr>
          <p:cNvPicPr>
            <a:picLocks noChangeAspect="1"/>
          </p:cNvPicPr>
          <p:nvPr/>
        </p:nvPicPr>
        <p:blipFill>
          <a:blip r:embed="rId6"/>
          <a:stretch>
            <a:fillRect/>
          </a:stretch>
        </p:blipFill>
        <p:spPr>
          <a:xfrm>
            <a:off x="5721927" y="5986375"/>
            <a:ext cx="3219899" cy="257211"/>
          </a:xfrm>
          <a:prstGeom prst="rect">
            <a:avLst/>
          </a:prstGeom>
        </p:spPr>
      </p:pic>
      <p:pic>
        <p:nvPicPr>
          <p:cNvPr id="17" name="Picture 8">
            <a:extLst>
              <a:ext uri="{FF2B5EF4-FFF2-40B4-BE49-F238E27FC236}">
                <a16:creationId xmlns:a16="http://schemas.microsoft.com/office/drawing/2014/main" id="{4687B6CD-5965-F14E-AB03-5CA194C1E8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5728" y="3764713"/>
            <a:ext cx="1897198" cy="1907797"/>
          </a:xfrm>
          <a:prstGeom prst="rect">
            <a:avLst/>
          </a:prstGeom>
          <a:noFill/>
          <a:extLst>
            <a:ext uri="{909E8E84-426E-40DD-AFC4-6F175D3DCCD1}">
              <a14:hiddenFill xmlns:a14="http://schemas.microsoft.com/office/drawing/2010/main">
                <a:solidFill>
                  <a:srgbClr val="FFFFFF"/>
                </a:solidFill>
              </a14:hiddenFill>
            </a:ext>
          </a:extLst>
        </p:spPr>
      </p:pic>
      <p:pic>
        <p:nvPicPr>
          <p:cNvPr id="18" name="그림 17">
            <a:extLst>
              <a:ext uri="{FF2B5EF4-FFF2-40B4-BE49-F238E27FC236}">
                <a16:creationId xmlns:a16="http://schemas.microsoft.com/office/drawing/2014/main" id="{11B7143B-AB0E-BF11-47EF-50ED9B1BAE38}"/>
              </a:ext>
            </a:extLst>
          </p:cNvPr>
          <p:cNvPicPr>
            <a:picLocks noChangeAspect="1"/>
          </p:cNvPicPr>
          <p:nvPr/>
        </p:nvPicPr>
        <p:blipFill>
          <a:blip r:embed="rId8"/>
          <a:stretch>
            <a:fillRect/>
          </a:stretch>
        </p:blipFill>
        <p:spPr>
          <a:xfrm>
            <a:off x="6584828" y="3552263"/>
            <a:ext cx="2282064" cy="2274380"/>
          </a:xfrm>
          <a:prstGeom prst="rect">
            <a:avLst/>
          </a:prstGeom>
        </p:spPr>
      </p:pic>
    </p:spTree>
    <p:extLst>
      <p:ext uri="{BB962C8B-B14F-4D97-AF65-F5344CB8AC3E}">
        <p14:creationId xmlns:p14="http://schemas.microsoft.com/office/powerpoint/2010/main" val="70901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5432BFF4-B181-77B5-4FBC-9E75E0EA5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423" y="1012976"/>
            <a:ext cx="2135782" cy="1937950"/>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5.3 How do we measure similarity?</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01854A8-DAA5-4185-A9F7-D1C985261AF8}"/>
              </a:ext>
            </a:extLst>
          </p:cNvPr>
          <p:cNvSpPr txBox="1"/>
          <p:nvPr/>
        </p:nvSpPr>
        <p:spPr>
          <a:xfrm>
            <a:off x="537643" y="3038051"/>
            <a:ext cx="5007507" cy="338554"/>
          </a:xfrm>
          <a:prstGeom prst="rect">
            <a:avLst/>
          </a:prstGeom>
          <a:noFill/>
        </p:spPr>
        <p:txBody>
          <a:bodyPr wrap="square" rtlCol="0">
            <a:spAutoFit/>
          </a:bodyPr>
          <a:lstStyle/>
          <a:p>
            <a:pPr marL="342900" indent="-342900">
              <a:buFont typeface="+mj-lt"/>
              <a:buAutoNum type="arabicPeriod" startAt="3"/>
            </a:pPr>
            <a:r>
              <a:rPr lang="en-US" altLang="ko-KR" sz="1600" dirty="0">
                <a:latin typeface="Arial" panose="020B0604020202020204" pitchFamily="34" charset="0"/>
                <a:cs typeface="Arial" panose="020B0604020202020204" pitchFamily="34" charset="0"/>
              </a:rPr>
              <a:t>Maximum distance</a:t>
            </a:r>
          </a:p>
        </p:txBody>
      </p:sp>
      <p:sp>
        <p:nvSpPr>
          <p:cNvPr id="3" name="슬라이드 번호 개체 틀 2">
            <a:extLst>
              <a:ext uri="{FF2B5EF4-FFF2-40B4-BE49-F238E27FC236}">
                <a16:creationId xmlns:a16="http://schemas.microsoft.com/office/drawing/2014/main" id="{C0DAADD7-ED31-987C-8697-8D62198B1DA8}"/>
              </a:ext>
            </a:extLst>
          </p:cNvPr>
          <p:cNvSpPr>
            <a:spLocks noGrp="1"/>
          </p:cNvSpPr>
          <p:nvPr>
            <p:ph type="sldNum" sz="quarter" idx="12"/>
          </p:nvPr>
        </p:nvSpPr>
        <p:spPr/>
        <p:txBody>
          <a:bodyPr/>
          <a:lstStyle/>
          <a:p>
            <a:fld id="{5CBFC010-6465-4206-96A0-4CE01429666A}" type="slidenum">
              <a:rPr lang="ko-KR" altLang="en-US" smtClean="0"/>
              <a:t>7</a:t>
            </a:fld>
            <a:endParaRPr lang="ko-KR" altLang="en-US"/>
          </a:p>
        </p:txBody>
      </p:sp>
      <p:pic>
        <p:nvPicPr>
          <p:cNvPr id="10" name="그림 9">
            <a:extLst>
              <a:ext uri="{FF2B5EF4-FFF2-40B4-BE49-F238E27FC236}">
                <a16:creationId xmlns:a16="http://schemas.microsoft.com/office/drawing/2014/main" id="{A86F5B7B-1D2A-FF0F-8295-C9508A7F6E1F}"/>
              </a:ext>
            </a:extLst>
          </p:cNvPr>
          <p:cNvPicPr>
            <a:picLocks noChangeAspect="1"/>
          </p:cNvPicPr>
          <p:nvPr/>
        </p:nvPicPr>
        <p:blipFill>
          <a:blip r:embed="rId4"/>
          <a:stretch>
            <a:fillRect/>
          </a:stretch>
        </p:blipFill>
        <p:spPr>
          <a:xfrm>
            <a:off x="3000314" y="3052710"/>
            <a:ext cx="1771897" cy="323895"/>
          </a:xfrm>
          <a:prstGeom prst="rect">
            <a:avLst/>
          </a:prstGeom>
        </p:spPr>
      </p:pic>
      <p:pic>
        <p:nvPicPr>
          <p:cNvPr id="30" name="그림 29">
            <a:extLst>
              <a:ext uri="{FF2B5EF4-FFF2-40B4-BE49-F238E27FC236}">
                <a16:creationId xmlns:a16="http://schemas.microsoft.com/office/drawing/2014/main" id="{F21C8B5A-BCA4-4323-FBA8-CB42CE3BF376}"/>
              </a:ext>
            </a:extLst>
          </p:cNvPr>
          <p:cNvPicPr>
            <a:picLocks noChangeAspect="1"/>
          </p:cNvPicPr>
          <p:nvPr/>
        </p:nvPicPr>
        <p:blipFill>
          <a:blip r:embed="rId5"/>
          <a:stretch>
            <a:fillRect/>
          </a:stretch>
        </p:blipFill>
        <p:spPr>
          <a:xfrm>
            <a:off x="8978204" y="1059225"/>
            <a:ext cx="3061395" cy="2988505"/>
          </a:xfrm>
          <a:prstGeom prst="rect">
            <a:avLst/>
          </a:prstGeom>
        </p:spPr>
      </p:pic>
      <p:sp>
        <p:nvSpPr>
          <p:cNvPr id="31" name="TextBox 30">
            <a:extLst>
              <a:ext uri="{FF2B5EF4-FFF2-40B4-BE49-F238E27FC236}">
                <a16:creationId xmlns:a16="http://schemas.microsoft.com/office/drawing/2014/main" id="{E3D44BD0-4F1F-71BE-D9B9-B55DFBA65223}"/>
              </a:ext>
            </a:extLst>
          </p:cNvPr>
          <p:cNvSpPr txBox="1"/>
          <p:nvPr/>
        </p:nvSpPr>
        <p:spPr>
          <a:xfrm>
            <a:off x="5525067" y="3052710"/>
            <a:ext cx="4037661" cy="584775"/>
          </a:xfrm>
          <a:prstGeom prst="rect">
            <a:avLst/>
          </a:prstGeom>
          <a:noFill/>
        </p:spPr>
        <p:txBody>
          <a:bodyPr wrap="square" rtlCol="0">
            <a:spAutoFit/>
          </a:bodyPr>
          <a:lstStyle/>
          <a:p>
            <a:pPr marL="342900" indent="-342900">
              <a:buFont typeface="+mj-lt"/>
              <a:buAutoNum type="arabicPeriod" startAt="4"/>
            </a:pPr>
            <a:r>
              <a:rPr lang="en-US" altLang="ko-KR" sz="1600" dirty="0">
                <a:latin typeface="Arial" panose="020B0604020202020204" pitchFamily="34" charset="0"/>
                <a:cs typeface="Arial" panose="020B0604020202020204" pitchFamily="34" charset="0"/>
              </a:rPr>
              <a:t>Weighted Euclidean distance</a:t>
            </a:r>
          </a:p>
          <a:p>
            <a:r>
              <a:rPr lang="en-US" altLang="ko-KR" sz="1600" dirty="0">
                <a:latin typeface="Arial" panose="020B0604020202020204" pitchFamily="34" charset="0"/>
                <a:cs typeface="Arial" panose="020B0604020202020204" pitchFamily="34" charset="0"/>
              </a:rPr>
              <a:t>	</a:t>
            </a:r>
            <a:r>
              <a:rPr lang="en-US" altLang="ko-KR" sz="1600" dirty="0">
                <a:latin typeface="Arial" panose="020B0604020202020204" pitchFamily="34" charset="0"/>
                <a:cs typeface="Arial" panose="020B0604020202020204" pitchFamily="34" charset="0"/>
                <a:sym typeface="Wingdings" panose="05000000000000000000" pitchFamily="2" charset="2"/>
              </a:rPr>
              <a:t> </a:t>
            </a:r>
            <a:r>
              <a:rPr lang="en-US" altLang="ko-KR" sz="1600" dirty="0" err="1">
                <a:latin typeface="Arial" panose="020B0604020202020204" pitchFamily="34" charset="0"/>
                <a:cs typeface="Arial" panose="020B0604020202020204" pitchFamily="34" charset="0"/>
                <a:sym typeface="Wingdings" panose="05000000000000000000" pitchFamily="2" charset="2"/>
              </a:rPr>
              <a:t>Mahalanobis</a:t>
            </a:r>
            <a:r>
              <a:rPr lang="en-US" altLang="ko-KR" sz="1600" dirty="0">
                <a:latin typeface="Arial" panose="020B0604020202020204" pitchFamily="34" charset="0"/>
                <a:cs typeface="Arial" panose="020B0604020202020204" pitchFamily="34" charset="0"/>
                <a:sym typeface="Wingdings" panose="05000000000000000000" pitchFamily="2" charset="2"/>
              </a:rPr>
              <a:t> distance</a:t>
            </a:r>
            <a:endParaRPr lang="en-US" altLang="ko-KR" sz="1600" dirty="0">
              <a:latin typeface="Arial" panose="020B0604020202020204" pitchFamily="34" charset="0"/>
              <a:cs typeface="Arial" panose="020B0604020202020204" pitchFamily="34" charset="0"/>
            </a:endParaRPr>
          </a:p>
        </p:txBody>
      </p:sp>
      <p:pic>
        <p:nvPicPr>
          <p:cNvPr id="32" name="Picture 4">
            <a:extLst>
              <a:ext uri="{FF2B5EF4-FFF2-40B4-BE49-F238E27FC236}">
                <a16:creationId xmlns:a16="http://schemas.microsoft.com/office/drawing/2014/main" id="{E4DB7A93-25F5-4E2B-8E40-5CFB84F05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8979" y="1012976"/>
            <a:ext cx="1994025" cy="1937950"/>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직선 연결선 32">
            <a:extLst>
              <a:ext uri="{FF2B5EF4-FFF2-40B4-BE49-F238E27FC236}">
                <a16:creationId xmlns:a16="http://schemas.microsoft.com/office/drawing/2014/main" id="{30EAE85C-5A38-9A7D-4C05-34F4726FB0C5}"/>
              </a:ext>
            </a:extLst>
          </p:cNvPr>
          <p:cNvCxnSpPr>
            <a:cxnSpLocks/>
          </p:cNvCxnSpPr>
          <p:nvPr/>
        </p:nvCxnSpPr>
        <p:spPr>
          <a:xfrm>
            <a:off x="8784012" y="3477401"/>
            <a:ext cx="167801" cy="0"/>
          </a:xfrm>
          <a:prstGeom prst="line">
            <a:avLst/>
          </a:prstGeom>
          <a:ln>
            <a:solidFill>
              <a:srgbClr val="1881C2"/>
            </a:solidFill>
          </a:ln>
        </p:spPr>
        <p:style>
          <a:lnRef idx="1">
            <a:schemeClr val="accent1"/>
          </a:lnRef>
          <a:fillRef idx="0">
            <a:schemeClr val="accent1"/>
          </a:fillRef>
          <a:effectRef idx="0">
            <a:schemeClr val="accent1"/>
          </a:effectRef>
          <a:fontRef idx="minor">
            <a:schemeClr val="tx1"/>
          </a:fontRef>
        </p:style>
      </p:cxnSp>
      <p:sp>
        <p:nvSpPr>
          <p:cNvPr id="35" name="직사각형 34">
            <a:extLst>
              <a:ext uri="{FF2B5EF4-FFF2-40B4-BE49-F238E27FC236}">
                <a16:creationId xmlns:a16="http://schemas.microsoft.com/office/drawing/2014/main" id="{C72D6377-1752-6E7D-E598-614101EB1048}"/>
              </a:ext>
            </a:extLst>
          </p:cNvPr>
          <p:cNvSpPr/>
          <p:nvPr/>
        </p:nvSpPr>
        <p:spPr>
          <a:xfrm>
            <a:off x="8951813" y="1087581"/>
            <a:ext cx="3136278" cy="3034146"/>
          </a:xfrm>
          <a:prstGeom prst="rect">
            <a:avLst/>
          </a:prstGeom>
          <a:noFill/>
          <a:ln>
            <a:solidFill>
              <a:srgbClr val="1881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TextBox 37">
            <a:extLst>
              <a:ext uri="{FF2B5EF4-FFF2-40B4-BE49-F238E27FC236}">
                <a16:creationId xmlns:a16="http://schemas.microsoft.com/office/drawing/2014/main" id="{3D58F80C-E162-FF9E-1B33-BA55BD4506B3}"/>
              </a:ext>
            </a:extLst>
          </p:cNvPr>
          <p:cNvSpPr txBox="1"/>
          <p:nvPr/>
        </p:nvSpPr>
        <p:spPr>
          <a:xfrm>
            <a:off x="-1" y="6620293"/>
            <a:ext cx="6788723" cy="230832"/>
          </a:xfrm>
          <a:prstGeom prst="rect">
            <a:avLst/>
          </a:prstGeom>
          <a:noFill/>
        </p:spPr>
        <p:txBody>
          <a:bodyPr wrap="square">
            <a:spAutoFit/>
          </a:bodyPr>
          <a:lstStyle/>
          <a:p>
            <a:r>
              <a:rPr lang="en-US" altLang="ko-KR" sz="900" dirty="0"/>
              <a:t>From: https://towardsdatascience.com/17-types-of-similarity-and-dissimilarity-measures-used-in-data-science-3eb914d2681</a:t>
            </a:r>
            <a:endParaRPr lang="ko-KR" altLang="en-US" sz="900" dirty="0"/>
          </a:p>
        </p:txBody>
      </p:sp>
      <p:sp>
        <p:nvSpPr>
          <p:cNvPr id="7" name="TextBox 6">
            <a:extLst>
              <a:ext uri="{FF2B5EF4-FFF2-40B4-BE49-F238E27FC236}">
                <a16:creationId xmlns:a16="http://schemas.microsoft.com/office/drawing/2014/main" id="{45D9DB40-CF12-023F-6ED0-113607033B18}"/>
              </a:ext>
            </a:extLst>
          </p:cNvPr>
          <p:cNvSpPr txBox="1"/>
          <p:nvPr/>
        </p:nvSpPr>
        <p:spPr>
          <a:xfrm>
            <a:off x="315971" y="5940661"/>
            <a:ext cx="4037661" cy="338554"/>
          </a:xfrm>
          <a:prstGeom prst="rect">
            <a:avLst/>
          </a:prstGeom>
          <a:noFill/>
        </p:spPr>
        <p:txBody>
          <a:bodyPr wrap="square" rtlCol="0">
            <a:spAutoFit/>
          </a:bodyPr>
          <a:lstStyle/>
          <a:p>
            <a:pPr marL="342900" indent="-342900">
              <a:buFont typeface="+mj-lt"/>
              <a:buAutoNum type="arabicPeriod" startAt="5"/>
            </a:pPr>
            <a:r>
              <a:rPr lang="en-US" altLang="ko-KR" sz="1600" dirty="0" err="1">
                <a:latin typeface="Arial" panose="020B0604020202020204" pitchFamily="34" charset="0"/>
                <a:cs typeface="Arial" panose="020B0604020202020204" pitchFamily="34" charset="0"/>
              </a:rPr>
              <a:t>Minkowski</a:t>
            </a:r>
            <a:r>
              <a:rPr lang="en-US" altLang="ko-KR" sz="1600" dirty="0">
                <a:latin typeface="Arial" panose="020B0604020202020204" pitchFamily="34" charset="0"/>
                <a:cs typeface="Arial" panose="020B0604020202020204" pitchFamily="34" charset="0"/>
              </a:rPr>
              <a:t> distance</a:t>
            </a:r>
          </a:p>
        </p:txBody>
      </p:sp>
      <p:pic>
        <p:nvPicPr>
          <p:cNvPr id="4098" name="Picture 2">
            <a:extLst>
              <a:ext uri="{FF2B5EF4-FFF2-40B4-BE49-F238E27FC236}">
                <a16:creationId xmlns:a16="http://schemas.microsoft.com/office/drawing/2014/main" id="{5D805341-405F-0E63-96CA-73D7BFD1D7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1810" y="3488019"/>
            <a:ext cx="2357005" cy="2357005"/>
          </a:xfrm>
          <a:prstGeom prst="rect">
            <a:avLst/>
          </a:prstGeom>
          <a:noFill/>
          <a:extLst>
            <a:ext uri="{909E8E84-426E-40DD-AFC4-6F175D3DCCD1}">
              <a14:hiddenFill xmlns:a14="http://schemas.microsoft.com/office/drawing/2010/main">
                <a:solidFill>
                  <a:srgbClr val="FFFFFF"/>
                </a:solidFill>
              </a14:hiddenFill>
            </a:ext>
          </a:extLst>
        </p:spPr>
      </p:pic>
      <p:pic>
        <p:nvPicPr>
          <p:cNvPr id="9" name="그림 8">
            <a:extLst>
              <a:ext uri="{FF2B5EF4-FFF2-40B4-BE49-F238E27FC236}">
                <a16:creationId xmlns:a16="http://schemas.microsoft.com/office/drawing/2014/main" id="{EBDE64AA-70E1-5EF3-4A74-603AD4D4CF2D}"/>
              </a:ext>
            </a:extLst>
          </p:cNvPr>
          <p:cNvPicPr>
            <a:picLocks noChangeAspect="1"/>
          </p:cNvPicPr>
          <p:nvPr/>
        </p:nvPicPr>
        <p:blipFill>
          <a:blip r:embed="rId8"/>
          <a:stretch>
            <a:fillRect/>
          </a:stretch>
        </p:blipFill>
        <p:spPr>
          <a:xfrm>
            <a:off x="2595476" y="5940661"/>
            <a:ext cx="3896269" cy="333422"/>
          </a:xfrm>
          <a:prstGeom prst="rect">
            <a:avLst/>
          </a:prstGeom>
        </p:spPr>
      </p:pic>
      <p:pic>
        <p:nvPicPr>
          <p:cNvPr id="12" name="그림 11">
            <a:extLst>
              <a:ext uri="{FF2B5EF4-FFF2-40B4-BE49-F238E27FC236}">
                <a16:creationId xmlns:a16="http://schemas.microsoft.com/office/drawing/2014/main" id="{27F9547B-DD18-806F-71B1-092FC31FC27A}"/>
              </a:ext>
            </a:extLst>
          </p:cNvPr>
          <p:cNvPicPr>
            <a:picLocks noChangeAspect="1"/>
          </p:cNvPicPr>
          <p:nvPr/>
        </p:nvPicPr>
        <p:blipFill>
          <a:blip r:embed="rId9"/>
          <a:stretch>
            <a:fillRect/>
          </a:stretch>
        </p:blipFill>
        <p:spPr>
          <a:xfrm>
            <a:off x="7157022" y="4453369"/>
            <a:ext cx="1819529" cy="2019582"/>
          </a:xfrm>
          <a:prstGeom prst="rect">
            <a:avLst/>
          </a:prstGeom>
        </p:spPr>
      </p:pic>
      <p:pic>
        <p:nvPicPr>
          <p:cNvPr id="14" name="그림 13">
            <a:extLst>
              <a:ext uri="{FF2B5EF4-FFF2-40B4-BE49-F238E27FC236}">
                <a16:creationId xmlns:a16="http://schemas.microsoft.com/office/drawing/2014/main" id="{8890F973-DE59-BD54-1B81-C0B5ED5856BB}"/>
              </a:ext>
            </a:extLst>
          </p:cNvPr>
          <p:cNvPicPr>
            <a:picLocks noChangeAspect="1"/>
          </p:cNvPicPr>
          <p:nvPr/>
        </p:nvPicPr>
        <p:blipFill>
          <a:blip r:embed="rId10"/>
          <a:stretch>
            <a:fillRect/>
          </a:stretch>
        </p:blipFill>
        <p:spPr>
          <a:xfrm>
            <a:off x="9469952" y="4472421"/>
            <a:ext cx="1800476" cy="1981477"/>
          </a:xfrm>
          <a:prstGeom prst="rect">
            <a:avLst/>
          </a:prstGeom>
        </p:spPr>
      </p:pic>
    </p:spTree>
    <p:extLst>
      <p:ext uri="{BB962C8B-B14F-4D97-AF65-F5344CB8AC3E}">
        <p14:creationId xmlns:p14="http://schemas.microsoft.com/office/powerpoint/2010/main" val="371873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09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5.3 How do we measure similarity?</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01854A8-DAA5-4185-A9F7-D1C985261AF8}"/>
              </a:ext>
            </a:extLst>
          </p:cNvPr>
          <p:cNvSpPr txBox="1"/>
          <p:nvPr/>
        </p:nvSpPr>
        <p:spPr>
          <a:xfrm>
            <a:off x="493295" y="1299410"/>
            <a:ext cx="10984831" cy="1231106"/>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5.3.1 Computations related to distances in R</a:t>
            </a:r>
          </a:p>
          <a:p>
            <a:endParaRPr lang="en-US" altLang="ko-KR" sz="2400" dirty="0">
              <a:latin typeface="Arial" panose="020B0604020202020204" pitchFamily="34" charset="0"/>
              <a:cs typeface="Arial" panose="020B0604020202020204" pitchFamily="34" charset="0"/>
            </a:endParaRPr>
          </a:p>
          <a:p>
            <a:endParaRPr lang="en-US" altLang="ko-KR" sz="2400" dirty="0">
              <a:latin typeface="Arial" panose="020B0604020202020204" pitchFamily="34" charset="0"/>
              <a:cs typeface="Arial" panose="020B0604020202020204" pitchFamily="34" charset="0"/>
            </a:endParaRPr>
          </a:p>
        </p:txBody>
      </p:sp>
      <p:sp>
        <p:nvSpPr>
          <p:cNvPr id="3" name="슬라이드 번호 개체 틀 2">
            <a:extLst>
              <a:ext uri="{FF2B5EF4-FFF2-40B4-BE49-F238E27FC236}">
                <a16:creationId xmlns:a16="http://schemas.microsoft.com/office/drawing/2014/main" id="{C0DAADD7-ED31-987C-8697-8D62198B1DA8}"/>
              </a:ext>
            </a:extLst>
          </p:cNvPr>
          <p:cNvSpPr>
            <a:spLocks noGrp="1"/>
          </p:cNvSpPr>
          <p:nvPr>
            <p:ph type="sldNum" sz="quarter" idx="12"/>
          </p:nvPr>
        </p:nvSpPr>
        <p:spPr/>
        <p:txBody>
          <a:bodyPr/>
          <a:lstStyle/>
          <a:p>
            <a:fld id="{5CBFC010-6465-4206-96A0-4CE01429666A}" type="slidenum">
              <a:rPr lang="ko-KR" altLang="en-US" smtClean="0"/>
              <a:t>8</a:t>
            </a:fld>
            <a:endParaRPr lang="ko-KR" altLang="en-US"/>
          </a:p>
        </p:txBody>
      </p:sp>
      <p:pic>
        <p:nvPicPr>
          <p:cNvPr id="7" name="그림 6">
            <a:extLst>
              <a:ext uri="{FF2B5EF4-FFF2-40B4-BE49-F238E27FC236}">
                <a16:creationId xmlns:a16="http://schemas.microsoft.com/office/drawing/2014/main" id="{4E3E34E6-878A-6B89-270F-809D1241FB30}"/>
              </a:ext>
            </a:extLst>
          </p:cNvPr>
          <p:cNvPicPr>
            <a:picLocks noChangeAspect="1"/>
          </p:cNvPicPr>
          <p:nvPr/>
        </p:nvPicPr>
        <p:blipFill>
          <a:blip r:embed="rId2"/>
          <a:stretch>
            <a:fillRect/>
          </a:stretch>
        </p:blipFill>
        <p:spPr>
          <a:xfrm>
            <a:off x="934630" y="2258227"/>
            <a:ext cx="1705213" cy="914528"/>
          </a:xfrm>
          <a:prstGeom prst="rect">
            <a:avLst/>
          </a:prstGeom>
        </p:spPr>
      </p:pic>
      <p:pic>
        <p:nvPicPr>
          <p:cNvPr id="9" name="그림 8">
            <a:extLst>
              <a:ext uri="{FF2B5EF4-FFF2-40B4-BE49-F238E27FC236}">
                <a16:creationId xmlns:a16="http://schemas.microsoft.com/office/drawing/2014/main" id="{9CFBBE9A-1398-F85A-A438-0C0302162D82}"/>
              </a:ext>
            </a:extLst>
          </p:cNvPr>
          <p:cNvPicPr>
            <a:picLocks noChangeAspect="1"/>
          </p:cNvPicPr>
          <p:nvPr/>
        </p:nvPicPr>
        <p:blipFill>
          <a:blip r:embed="rId3"/>
          <a:stretch>
            <a:fillRect/>
          </a:stretch>
        </p:blipFill>
        <p:spPr>
          <a:xfrm>
            <a:off x="934630" y="3213069"/>
            <a:ext cx="1343212" cy="552527"/>
          </a:xfrm>
          <a:prstGeom prst="rect">
            <a:avLst/>
          </a:prstGeom>
        </p:spPr>
      </p:pic>
      <p:pic>
        <p:nvPicPr>
          <p:cNvPr id="11" name="그림 10">
            <a:extLst>
              <a:ext uri="{FF2B5EF4-FFF2-40B4-BE49-F238E27FC236}">
                <a16:creationId xmlns:a16="http://schemas.microsoft.com/office/drawing/2014/main" id="{2EE995D6-26D3-FFF7-13CE-D64DFD9AFEC8}"/>
              </a:ext>
            </a:extLst>
          </p:cNvPr>
          <p:cNvPicPr>
            <a:picLocks noChangeAspect="1"/>
          </p:cNvPicPr>
          <p:nvPr/>
        </p:nvPicPr>
        <p:blipFill>
          <a:blip r:embed="rId4"/>
          <a:stretch>
            <a:fillRect/>
          </a:stretch>
        </p:blipFill>
        <p:spPr>
          <a:xfrm>
            <a:off x="934630" y="3805910"/>
            <a:ext cx="1867161" cy="247685"/>
          </a:xfrm>
          <a:prstGeom prst="rect">
            <a:avLst/>
          </a:prstGeom>
        </p:spPr>
      </p:pic>
      <p:pic>
        <p:nvPicPr>
          <p:cNvPr id="13" name="그림 12">
            <a:extLst>
              <a:ext uri="{FF2B5EF4-FFF2-40B4-BE49-F238E27FC236}">
                <a16:creationId xmlns:a16="http://schemas.microsoft.com/office/drawing/2014/main" id="{CEF0A2D3-F22A-4811-82A6-2D056885D16F}"/>
              </a:ext>
            </a:extLst>
          </p:cNvPr>
          <p:cNvPicPr>
            <a:picLocks noChangeAspect="1"/>
          </p:cNvPicPr>
          <p:nvPr/>
        </p:nvPicPr>
        <p:blipFill>
          <a:blip r:embed="rId5"/>
          <a:stretch>
            <a:fillRect/>
          </a:stretch>
        </p:blipFill>
        <p:spPr>
          <a:xfrm>
            <a:off x="934630" y="4093909"/>
            <a:ext cx="1543265" cy="457264"/>
          </a:xfrm>
          <a:prstGeom prst="rect">
            <a:avLst/>
          </a:prstGeom>
        </p:spPr>
      </p:pic>
      <p:pic>
        <p:nvPicPr>
          <p:cNvPr id="15" name="그림 14">
            <a:extLst>
              <a:ext uri="{FF2B5EF4-FFF2-40B4-BE49-F238E27FC236}">
                <a16:creationId xmlns:a16="http://schemas.microsoft.com/office/drawing/2014/main" id="{BB02B76D-8330-7D60-EE81-840CA506EBF2}"/>
              </a:ext>
            </a:extLst>
          </p:cNvPr>
          <p:cNvPicPr>
            <a:picLocks noChangeAspect="1"/>
          </p:cNvPicPr>
          <p:nvPr/>
        </p:nvPicPr>
        <p:blipFill>
          <a:blip r:embed="rId6"/>
          <a:stretch>
            <a:fillRect/>
          </a:stretch>
        </p:blipFill>
        <p:spPr>
          <a:xfrm>
            <a:off x="4393927" y="2255136"/>
            <a:ext cx="2695951" cy="419158"/>
          </a:xfrm>
          <a:prstGeom prst="rect">
            <a:avLst/>
          </a:prstGeom>
        </p:spPr>
      </p:pic>
      <p:pic>
        <p:nvPicPr>
          <p:cNvPr id="17" name="그림 16">
            <a:extLst>
              <a:ext uri="{FF2B5EF4-FFF2-40B4-BE49-F238E27FC236}">
                <a16:creationId xmlns:a16="http://schemas.microsoft.com/office/drawing/2014/main" id="{BF40D4DB-6904-03F8-F47D-898B278F8B38}"/>
              </a:ext>
            </a:extLst>
          </p:cNvPr>
          <p:cNvPicPr>
            <a:picLocks noChangeAspect="1"/>
          </p:cNvPicPr>
          <p:nvPr/>
        </p:nvPicPr>
        <p:blipFill>
          <a:blip r:embed="rId7"/>
          <a:stretch>
            <a:fillRect/>
          </a:stretch>
        </p:blipFill>
        <p:spPr>
          <a:xfrm>
            <a:off x="4393927" y="2721042"/>
            <a:ext cx="857370" cy="219106"/>
          </a:xfrm>
          <a:prstGeom prst="rect">
            <a:avLst/>
          </a:prstGeom>
        </p:spPr>
      </p:pic>
      <p:pic>
        <p:nvPicPr>
          <p:cNvPr id="19" name="그림 18">
            <a:extLst>
              <a:ext uri="{FF2B5EF4-FFF2-40B4-BE49-F238E27FC236}">
                <a16:creationId xmlns:a16="http://schemas.microsoft.com/office/drawing/2014/main" id="{C37452D6-B137-FF38-00B8-477AB6DC9108}"/>
              </a:ext>
            </a:extLst>
          </p:cNvPr>
          <p:cNvPicPr>
            <a:picLocks noChangeAspect="1"/>
          </p:cNvPicPr>
          <p:nvPr/>
        </p:nvPicPr>
        <p:blipFill>
          <a:blip r:embed="rId8"/>
          <a:stretch>
            <a:fillRect/>
          </a:stretch>
        </p:blipFill>
        <p:spPr>
          <a:xfrm>
            <a:off x="4393927" y="2991810"/>
            <a:ext cx="2019582" cy="209579"/>
          </a:xfrm>
          <a:prstGeom prst="rect">
            <a:avLst/>
          </a:prstGeom>
        </p:spPr>
      </p:pic>
      <p:pic>
        <p:nvPicPr>
          <p:cNvPr id="21" name="그림 20">
            <a:extLst>
              <a:ext uri="{FF2B5EF4-FFF2-40B4-BE49-F238E27FC236}">
                <a16:creationId xmlns:a16="http://schemas.microsoft.com/office/drawing/2014/main" id="{AD8C4BF0-DCB9-7E01-044A-021BCB69BB9F}"/>
              </a:ext>
            </a:extLst>
          </p:cNvPr>
          <p:cNvPicPr>
            <a:picLocks noChangeAspect="1"/>
          </p:cNvPicPr>
          <p:nvPr/>
        </p:nvPicPr>
        <p:blipFill>
          <a:blip r:embed="rId9"/>
          <a:stretch>
            <a:fillRect/>
          </a:stretch>
        </p:blipFill>
        <p:spPr>
          <a:xfrm>
            <a:off x="4393927" y="3257608"/>
            <a:ext cx="857370" cy="190527"/>
          </a:xfrm>
          <a:prstGeom prst="rect">
            <a:avLst/>
          </a:prstGeom>
        </p:spPr>
      </p:pic>
      <p:pic>
        <p:nvPicPr>
          <p:cNvPr id="23" name="그림 22">
            <a:extLst>
              <a:ext uri="{FF2B5EF4-FFF2-40B4-BE49-F238E27FC236}">
                <a16:creationId xmlns:a16="http://schemas.microsoft.com/office/drawing/2014/main" id="{2C6621E1-037B-CA3E-6EC5-7D4085326021}"/>
              </a:ext>
            </a:extLst>
          </p:cNvPr>
          <p:cNvPicPr>
            <a:picLocks noChangeAspect="1"/>
          </p:cNvPicPr>
          <p:nvPr/>
        </p:nvPicPr>
        <p:blipFill>
          <a:blip r:embed="rId10"/>
          <a:stretch>
            <a:fillRect/>
          </a:stretch>
        </p:blipFill>
        <p:spPr>
          <a:xfrm>
            <a:off x="8077198" y="2258227"/>
            <a:ext cx="2838846" cy="409632"/>
          </a:xfrm>
          <a:prstGeom prst="rect">
            <a:avLst/>
          </a:prstGeom>
        </p:spPr>
      </p:pic>
      <p:pic>
        <p:nvPicPr>
          <p:cNvPr id="25" name="그림 24">
            <a:extLst>
              <a:ext uri="{FF2B5EF4-FFF2-40B4-BE49-F238E27FC236}">
                <a16:creationId xmlns:a16="http://schemas.microsoft.com/office/drawing/2014/main" id="{2A266040-B7E5-1F90-474F-167C58ED9235}"/>
              </a:ext>
            </a:extLst>
          </p:cNvPr>
          <p:cNvPicPr>
            <a:picLocks noChangeAspect="1"/>
          </p:cNvPicPr>
          <p:nvPr/>
        </p:nvPicPr>
        <p:blipFill>
          <a:blip r:embed="rId11"/>
          <a:stretch>
            <a:fillRect/>
          </a:stretch>
        </p:blipFill>
        <p:spPr>
          <a:xfrm>
            <a:off x="8077198" y="2715491"/>
            <a:ext cx="2495898" cy="685896"/>
          </a:xfrm>
          <a:prstGeom prst="rect">
            <a:avLst/>
          </a:prstGeom>
        </p:spPr>
      </p:pic>
      <p:pic>
        <p:nvPicPr>
          <p:cNvPr id="27" name="그림 26">
            <a:extLst>
              <a:ext uri="{FF2B5EF4-FFF2-40B4-BE49-F238E27FC236}">
                <a16:creationId xmlns:a16="http://schemas.microsoft.com/office/drawing/2014/main" id="{C6122792-0EBE-18CA-692B-7F1D568E1B33}"/>
              </a:ext>
            </a:extLst>
          </p:cNvPr>
          <p:cNvPicPr>
            <a:picLocks noChangeAspect="1"/>
          </p:cNvPicPr>
          <p:nvPr/>
        </p:nvPicPr>
        <p:blipFill>
          <a:blip r:embed="rId12"/>
          <a:stretch>
            <a:fillRect/>
          </a:stretch>
        </p:blipFill>
        <p:spPr>
          <a:xfrm>
            <a:off x="8077198" y="3448135"/>
            <a:ext cx="2086266" cy="676369"/>
          </a:xfrm>
          <a:prstGeom prst="rect">
            <a:avLst/>
          </a:prstGeom>
        </p:spPr>
      </p:pic>
      <p:pic>
        <p:nvPicPr>
          <p:cNvPr id="29" name="그림 28">
            <a:extLst>
              <a:ext uri="{FF2B5EF4-FFF2-40B4-BE49-F238E27FC236}">
                <a16:creationId xmlns:a16="http://schemas.microsoft.com/office/drawing/2014/main" id="{BBB8B78A-EFDE-7B5E-D9C2-A7B6DCD08BCB}"/>
              </a:ext>
            </a:extLst>
          </p:cNvPr>
          <p:cNvPicPr>
            <a:picLocks noChangeAspect="1"/>
          </p:cNvPicPr>
          <p:nvPr/>
        </p:nvPicPr>
        <p:blipFill>
          <a:blip r:embed="rId13"/>
          <a:stretch>
            <a:fillRect/>
          </a:stretch>
        </p:blipFill>
        <p:spPr>
          <a:xfrm>
            <a:off x="8077198" y="4171252"/>
            <a:ext cx="1552792" cy="838317"/>
          </a:xfrm>
          <a:prstGeom prst="rect">
            <a:avLst/>
          </a:prstGeom>
        </p:spPr>
      </p:pic>
      <p:pic>
        <p:nvPicPr>
          <p:cNvPr id="31" name="그림 30">
            <a:extLst>
              <a:ext uri="{FF2B5EF4-FFF2-40B4-BE49-F238E27FC236}">
                <a16:creationId xmlns:a16="http://schemas.microsoft.com/office/drawing/2014/main" id="{DCB66375-9050-CD99-A413-99352C4DB923}"/>
              </a:ext>
            </a:extLst>
          </p:cNvPr>
          <p:cNvPicPr>
            <a:picLocks noChangeAspect="1"/>
          </p:cNvPicPr>
          <p:nvPr/>
        </p:nvPicPr>
        <p:blipFill>
          <a:blip r:embed="rId14"/>
          <a:stretch>
            <a:fillRect/>
          </a:stretch>
        </p:blipFill>
        <p:spPr>
          <a:xfrm>
            <a:off x="8077198" y="5056317"/>
            <a:ext cx="800212" cy="171474"/>
          </a:xfrm>
          <a:prstGeom prst="rect">
            <a:avLst/>
          </a:prstGeom>
        </p:spPr>
      </p:pic>
      <p:pic>
        <p:nvPicPr>
          <p:cNvPr id="33" name="그림 32">
            <a:extLst>
              <a:ext uri="{FF2B5EF4-FFF2-40B4-BE49-F238E27FC236}">
                <a16:creationId xmlns:a16="http://schemas.microsoft.com/office/drawing/2014/main" id="{C97D36A5-353B-3EB6-F81D-FAC5D5BE98A8}"/>
              </a:ext>
            </a:extLst>
          </p:cNvPr>
          <p:cNvPicPr>
            <a:picLocks noChangeAspect="1"/>
          </p:cNvPicPr>
          <p:nvPr/>
        </p:nvPicPr>
        <p:blipFill>
          <a:blip r:embed="rId15"/>
          <a:stretch>
            <a:fillRect/>
          </a:stretch>
        </p:blipFill>
        <p:spPr>
          <a:xfrm>
            <a:off x="8079945" y="5274539"/>
            <a:ext cx="1314633" cy="819264"/>
          </a:xfrm>
          <a:prstGeom prst="rect">
            <a:avLst/>
          </a:prstGeom>
        </p:spPr>
      </p:pic>
      <p:cxnSp>
        <p:nvCxnSpPr>
          <p:cNvPr id="34" name="직선 연결선 33">
            <a:extLst>
              <a:ext uri="{FF2B5EF4-FFF2-40B4-BE49-F238E27FC236}">
                <a16:creationId xmlns:a16="http://schemas.microsoft.com/office/drawing/2014/main" id="{EC427655-91ED-F91E-081D-174F36A51C3B}"/>
              </a:ext>
            </a:extLst>
          </p:cNvPr>
          <p:cNvCxnSpPr>
            <a:cxnSpLocks/>
          </p:cNvCxnSpPr>
          <p:nvPr/>
        </p:nvCxnSpPr>
        <p:spPr>
          <a:xfrm>
            <a:off x="3553691" y="2046530"/>
            <a:ext cx="0" cy="4413813"/>
          </a:xfrm>
          <a:prstGeom prst="line">
            <a:avLst/>
          </a:prstGeom>
          <a:ln>
            <a:solidFill>
              <a:srgbClr val="1881C2"/>
            </a:solidFill>
            <a:prstDash val="lgDash"/>
          </a:ln>
        </p:spPr>
        <p:style>
          <a:lnRef idx="1">
            <a:schemeClr val="accent1"/>
          </a:lnRef>
          <a:fillRef idx="0">
            <a:schemeClr val="accent1"/>
          </a:fillRef>
          <a:effectRef idx="0">
            <a:schemeClr val="accent1"/>
          </a:effectRef>
          <a:fontRef idx="minor">
            <a:schemeClr val="tx1"/>
          </a:fontRef>
        </p:style>
      </p:cxnSp>
      <p:cxnSp>
        <p:nvCxnSpPr>
          <p:cNvPr id="36" name="직선 연결선 35">
            <a:extLst>
              <a:ext uri="{FF2B5EF4-FFF2-40B4-BE49-F238E27FC236}">
                <a16:creationId xmlns:a16="http://schemas.microsoft.com/office/drawing/2014/main" id="{51FB275B-B038-4E87-9315-53CBE90C07E3}"/>
              </a:ext>
            </a:extLst>
          </p:cNvPr>
          <p:cNvCxnSpPr>
            <a:cxnSpLocks/>
          </p:cNvCxnSpPr>
          <p:nvPr/>
        </p:nvCxnSpPr>
        <p:spPr>
          <a:xfrm>
            <a:off x="7592291" y="2072449"/>
            <a:ext cx="0" cy="4413813"/>
          </a:xfrm>
          <a:prstGeom prst="line">
            <a:avLst/>
          </a:prstGeom>
          <a:ln>
            <a:solidFill>
              <a:srgbClr val="1881C2"/>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457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840E852E-0E9F-48AE-BBB5-79DD19F9800A}"/>
              </a:ext>
            </a:extLst>
          </p:cNvPr>
          <p:cNvSpPr/>
          <p:nvPr/>
        </p:nvSpPr>
        <p:spPr>
          <a:xfrm>
            <a:off x="152400" y="156410"/>
            <a:ext cx="11887200" cy="769441"/>
          </a:xfrm>
          <a:prstGeom prst="rect">
            <a:avLst/>
          </a:prstGeom>
          <a:solidFill>
            <a:srgbClr val="1881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TextBox 4">
            <a:extLst>
              <a:ext uri="{FF2B5EF4-FFF2-40B4-BE49-F238E27FC236}">
                <a16:creationId xmlns:a16="http://schemas.microsoft.com/office/drawing/2014/main" id="{F1430D06-3047-4F1F-9C12-7C2F0999EB00}"/>
              </a:ext>
            </a:extLst>
          </p:cNvPr>
          <p:cNvSpPr txBox="1"/>
          <p:nvPr/>
        </p:nvSpPr>
        <p:spPr>
          <a:xfrm>
            <a:off x="152400" y="156410"/>
            <a:ext cx="11887200" cy="769441"/>
          </a:xfrm>
          <a:prstGeom prst="rect">
            <a:avLst/>
          </a:prstGeom>
          <a:noFill/>
        </p:spPr>
        <p:txBody>
          <a:bodyPr wrap="square" rtlCol="0">
            <a:spAutoFit/>
          </a:bodyPr>
          <a:lstStyle/>
          <a:p>
            <a:r>
              <a:rPr lang="en-US" altLang="ko-KR" sz="4400" dirty="0">
                <a:solidFill>
                  <a:schemeClr val="bg1"/>
                </a:solidFill>
                <a:latin typeface="Arial" panose="020B0604020202020204" pitchFamily="34" charset="0"/>
                <a:cs typeface="Arial" panose="020B0604020202020204" pitchFamily="34" charset="0"/>
              </a:rPr>
              <a:t>5.4 Nonparametric mixture detection</a:t>
            </a:r>
            <a:endParaRPr lang="ko-KR" altLang="en-US" sz="4400" dirty="0">
              <a:solidFill>
                <a:schemeClr val="bg1"/>
              </a:solidFill>
              <a:latin typeface="Arial" panose="020B0604020202020204" pitchFamily="34" charset="0"/>
              <a:cs typeface="Arial" panose="020B0604020202020204" pitchFamily="34" charset="0"/>
            </a:endParaRPr>
          </a:p>
        </p:txBody>
      </p:sp>
      <p:sp>
        <p:nvSpPr>
          <p:cNvPr id="7" name="슬라이드 번호 개체 틀 6">
            <a:extLst>
              <a:ext uri="{FF2B5EF4-FFF2-40B4-BE49-F238E27FC236}">
                <a16:creationId xmlns:a16="http://schemas.microsoft.com/office/drawing/2014/main" id="{2640C991-10E4-F31E-B34A-7454A330AE09}"/>
              </a:ext>
            </a:extLst>
          </p:cNvPr>
          <p:cNvSpPr>
            <a:spLocks noGrp="1"/>
          </p:cNvSpPr>
          <p:nvPr>
            <p:ph type="sldNum" sz="quarter" idx="12"/>
          </p:nvPr>
        </p:nvSpPr>
        <p:spPr/>
        <p:txBody>
          <a:bodyPr/>
          <a:lstStyle/>
          <a:p>
            <a:fld id="{5CBFC010-6465-4206-96A0-4CE01429666A}" type="slidenum">
              <a:rPr lang="ko-KR" altLang="en-US" smtClean="0"/>
              <a:t>9</a:t>
            </a:fld>
            <a:endParaRPr lang="ko-KR" altLang="en-US"/>
          </a:p>
        </p:txBody>
      </p:sp>
      <p:sp>
        <p:nvSpPr>
          <p:cNvPr id="11" name="TextBox 10">
            <a:extLst>
              <a:ext uri="{FF2B5EF4-FFF2-40B4-BE49-F238E27FC236}">
                <a16:creationId xmlns:a16="http://schemas.microsoft.com/office/drawing/2014/main" id="{16C71626-6DE9-C981-C872-EB7E6B742A65}"/>
              </a:ext>
            </a:extLst>
          </p:cNvPr>
          <p:cNvSpPr txBox="1"/>
          <p:nvPr/>
        </p:nvSpPr>
        <p:spPr>
          <a:xfrm>
            <a:off x="493295" y="1049195"/>
            <a:ext cx="10984831" cy="3693319"/>
          </a:xfrm>
          <a:prstGeom prst="rect">
            <a:avLst/>
          </a:prstGeom>
          <a:noFill/>
        </p:spPr>
        <p:txBody>
          <a:bodyPr wrap="square" rtlCol="0">
            <a:spAutoFit/>
          </a:bodyPr>
          <a:lstStyle/>
          <a:p>
            <a:r>
              <a:rPr lang="en-US" altLang="ko-KR" sz="2600" dirty="0">
                <a:solidFill>
                  <a:srgbClr val="1881C2"/>
                </a:solidFill>
                <a:latin typeface="Arial" panose="020B0604020202020204" pitchFamily="34" charset="0"/>
                <a:cs typeface="Arial" panose="020B0604020202020204" pitchFamily="34" charset="0"/>
              </a:rPr>
              <a:t>5.4.1 </a:t>
            </a:r>
            <a:r>
              <a:rPr lang="en-US" altLang="ko-KR" sz="2600" i="1" dirty="0">
                <a:solidFill>
                  <a:srgbClr val="1881C2"/>
                </a:solidFill>
                <a:latin typeface="Times New Roman" panose="02020603050405020304" pitchFamily="18" charset="0"/>
                <a:cs typeface="Times New Roman" panose="02020603050405020304" pitchFamily="18" charset="0"/>
              </a:rPr>
              <a:t>k</a:t>
            </a:r>
            <a:r>
              <a:rPr lang="en-US" altLang="ko-KR" sz="2600" dirty="0">
                <a:solidFill>
                  <a:srgbClr val="1881C2"/>
                </a:solidFill>
                <a:latin typeface="Arial" panose="020B0604020202020204" pitchFamily="34" charset="0"/>
                <a:cs typeface="Arial" panose="020B0604020202020204" pitchFamily="34" charset="0"/>
              </a:rPr>
              <a:t>-methods: </a:t>
            </a:r>
            <a:r>
              <a:rPr lang="en-US" altLang="ko-KR" sz="2600" i="1" dirty="0">
                <a:solidFill>
                  <a:srgbClr val="1881C2"/>
                </a:solidFill>
                <a:latin typeface="Times New Roman" panose="02020603050405020304" pitchFamily="18" charset="0"/>
                <a:cs typeface="Times New Roman" panose="02020603050405020304" pitchFamily="18" charset="0"/>
              </a:rPr>
              <a:t>k</a:t>
            </a:r>
            <a:r>
              <a:rPr lang="en-US" altLang="ko-KR" sz="2600" dirty="0">
                <a:solidFill>
                  <a:srgbClr val="1881C2"/>
                </a:solidFill>
                <a:latin typeface="Arial" panose="020B0604020202020204" pitchFamily="34" charset="0"/>
                <a:cs typeface="Arial" panose="020B0604020202020204" pitchFamily="34" charset="0"/>
              </a:rPr>
              <a:t>-means, </a:t>
            </a:r>
            <a:r>
              <a:rPr lang="en-US" altLang="ko-KR" sz="2600" i="1" dirty="0">
                <a:solidFill>
                  <a:srgbClr val="1881C2"/>
                </a:solidFill>
                <a:latin typeface="Times New Roman" panose="02020603050405020304" pitchFamily="18" charset="0"/>
                <a:cs typeface="Times New Roman" panose="02020603050405020304" pitchFamily="18" charset="0"/>
              </a:rPr>
              <a:t>k</a:t>
            </a:r>
            <a:r>
              <a:rPr lang="en-US" altLang="ko-KR" sz="2600" dirty="0">
                <a:solidFill>
                  <a:srgbClr val="1881C2"/>
                </a:solidFill>
                <a:latin typeface="Arial" panose="020B0604020202020204" pitchFamily="34" charset="0"/>
                <a:cs typeface="Arial" panose="020B0604020202020204" pitchFamily="34" charset="0"/>
              </a:rPr>
              <a:t>-medoids and PAM</a:t>
            </a:r>
          </a:p>
          <a:p>
            <a:endParaRPr lang="en-US" altLang="ko-KR" sz="1600" b="1" i="1" dirty="0">
              <a:latin typeface="Times New Roman" panose="02020603050405020304" pitchFamily="18" charset="0"/>
              <a:cs typeface="Times New Roman" panose="02020603050405020304" pitchFamily="18" charset="0"/>
            </a:endParaRPr>
          </a:p>
          <a:p>
            <a:r>
              <a:rPr lang="en-US" altLang="ko-KR" sz="1600" b="1" i="1" dirty="0">
                <a:latin typeface="Times New Roman" panose="02020603050405020304" pitchFamily="18" charset="0"/>
                <a:cs typeface="Times New Roman" panose="02020603050405020304" pitchFamily="18" charset="0"/>
              </a:rPr>
              <a:t>k</a:t>
            </a:r>
            <a:r>
              <a:rPr lang="en-US" altLang="ko-KR" sz="1600" b="1" dirty="0">
                <a:latin typeface="Arial" panose="020B0604020202020204" pitchFamily="34" charset="0"/>
                <a:cs typeface="Arial" panose="020B0604020202020204" pitchFamily="34" charset="0"/>
              </a:rPr>
              <a:t>-medoid (PAM (Partitioning Around Medoid)) &amp; </a:t>
            </a:r>
            <a:r>
              <a:rPr lang="en-US" altLang="ko-KR" sz="1600" b="1" i="1" dirty="0">
                <a:latin typeface="Times New Roman" panose="02020603050405020304" pitchFamily="18" charset="0"/>
                <a:cs typeface="Times New Roman" panose="02020603050405020304" pitchFamily="18" charset="0"/>
              </a:rPr>
              <a:t>k</a:t>
            </a:r>
            <a:r>
              <a:rPr lang="en-US" altLang="ko-KR" sz="1600" b="1" dirty="0">
                <a:latin typeface="Arial" panose="020B0604020202020204" pitchFamily="34" charset="0"/>
                <a:cs typeface="Arial" panose="020B0604020202020204" pitchFamily="34" charset="0"/>
              </a:rPr>
              <a:t>-mean</a:t>
            </a:r>
          </a:p>
          <a:p>
            <a:endParaRPr lang="en-US" altLang="ko-KR" sz="1600" dirty="0">
              <a:latin typeface="Arial" panose="020B0604020202020204" pitchFamily="34" charset="0"/>
              <a:cs typeface="Arial" panose="020B0604020202020204" pitchFamily="34" charset="0"/>
            </a:endParaRPr>
          </a:p>
          <a:p>
            <a:pPr marL="342900" indent="-342900">
              <a:buAutoNum type="arabicPeriod"/>
            </a:pPr>
            <a:r>
              <a:rPr lang="en-US" altLang="ko-KR" sz="1600" dirty="0">
                <a:latin typeface="Arial" panose="020B0604020202020204" pitchFamily="34" charset="0"/>
                <a:cs typeface="Arial" panose="020B0604020202020204" pitchFamily="34" charset="0"/>
              </a:rPr>
              <a:t>Starts from a matrix of </a:t>
            </a:r>
            <a:r>
              <a:rPr lang="en-US" altLang="ko-KR" sz="1600" b="1" i="1" dirty="0">
                <a:latin typeface="Times New Roman" panose="02020603050405020304" pitchFamily="18" charset="0"/>
                <a:cs typeface="Times New Roman" panose="02020603050405020304" pitchFamily="18" charset="0"/>
              </a:rPr>
              <a:t>p</a:t>
            </a:r>
            <a:r>
              <a:rPr lang="en-US" altLang="ko-KR" sz="1600" dirty="0">
                <a:latin typeface="Arial" panose="020B0604020202020204" pitchFamily="34" charset="0"/>
                <a:cs typeface="Arial" panose="020B0604020202020204" pitchFamily="34" charset="0"/>
              </a:rPr>
              <a:t> features measured on a set of </a:t>
            </a:r>
            <a:r>
              <a:rPr lang="en-US" altLang="ko-KR" sz="1600" b="1" i="1" dirty="0">
                <a:latin typeface="Times New Roman" panose="02020603050405020304" pitchFamily="18" charset="0"/>
                <a:cs typeface="Times New Roman" panose="02020603050405020304" pitchFamily="18" charset="0"/>
              </a:rPr>
              <a:t>n</a:t>
            </a:r>
            <a:r>
              <a:rPr lang="en-US" altLang="ko-KR" sz="1600" dirty="0">
                <a:latin typeface="Arial" panose="020B0604020202020204" pitchFamily="34" charset="0"/>
                <a:cs typeface="Arial" panose="020B0604020202020204" pitchFamily="34" charset="0"/>
              </a:rPr>
              <a:t> observations.</a:t>
            </a:r>
          </a:p>
          <a:p>
            <a:pPr marL="342900" indent="-342900">
              <a:buAutoNum type="arabicPeriod"/>
            </a:pPr>
            <a:endParaRPr lang="en-US" altLang="ko-KR" sz="1600" dirty="0">
              <a:latin typeface="Arial" panose="020B0604020202020204" pitchFamily="34" charset="0"/>
              <a:cs typeface="Arial" panose="020B0604020202020204" pitchFamily="34" charset="0"/>
            </a:endParaRPr>
          </a:p>
          <a:p>
            <a:pPr marL="342900" indent="-342900">
              <a:buAutoNum type="arabicPeriod"/>
            </a:pPr>
            <a:r>
              <a:rPr lang="en-US" altLang="ko-KR" sz="1600" dirty="0">
                <a:latin typeface="Arial" panose="020B0604020202020204" pitchFamily="34" charset="0"/>
                <a:cs typeface="Arial" panose="020B0604020202020204" pitchFamily="34" charset="0"/>
              </a:rPr>
              <a:t>Randomly pick </a:t>
            </a:r>
            <a:r>
              <a:rPr lang="en-US" altLang="ko-KR" sz="1600" b="1" i="1" dirty="0">
                <a:latin typeface="Times New Roman" panose="02020603050405020304" pitchFamily="18" charset="0"/>
                <a:cs typeface="Times New Roman" panose="02020603050405020304" pitchFamily="18" charset="0"/>
              </a:rPr>
              <a:t>k</a:t>
            </a:r>
            <a:r>
              <a:rPr lang="en-US" altLang="ko-KR" sz="1600" dirty="0">
                <a:latin typeface="Arial" panose="020B0604020202020204" pitchFamily="34" charset="0"/>
                <a:cs typeface="Arial" panose="020B0604020202020204" pitchFamily="34" charset="0"/>
              </a:rPr>
              <a:t> distinct </a:t>
            </a:r>
            <a:r>
              <a:rPr lang="en-US" altLang="ko-KR" sz="1600" i="1" dirty="0">
                <a:latin typeface="Arial" panose="020B0604020202020204" pitchFamily="34" charset="0"/>
                <a:cs typeface="Arial" panose="020B0604020202020204" pitchFamily="34" charset="0"/>
              </a:rPr>
              <a:t>cluster centers </a:t>
            </a:r>
            <a:r>
              <a:rPr lang="en-US" altLang="ko-KR" sz="1600" dirty="0">
                <a:latin typeface="Arial" panose="020B0604020202020204" pitchFamily="34" charset="0"/>
                <a:cs typeface="Arial" panose="020B0604020202020204" pitchFamily="34" charset="0"/>
              </a:rPr>
              <a:t>out of the </a:t>
            </a:r>
            <a:r>
              <a:rPr lang="en-US" altLang="ko-KR" sz="1600" b="1" i="1" dirty="0">
                <a:latin typeface="Times New Roman" panose="02020603050405020304" pitchFamily="18" charset="0"/>
                <a:cs typeface="Times New Roman" panose="02020603050405020304" pitchFamily="18" charset="0"/>
              </a:rPr>
              <a:t>n</a:t>
            </a:r>
            <a:r>
              <a:rPr lang="en-US" altLang="ko-KR" sz="1600" dirty="0">
                <a:latin typeface="Arial" panose="020B0604020202020204" pitchFamily="34" charset="0"/>
                <a:cs typeface="Arial" panose="020B0604020202020204" pitchFamily="34" charset="0"/>
              </a:rPr>
              <a:t> observations (“seeds”).</a:t>
            </a:r>
          </a:p>
          <a:p>
            <a:pPr marL="342900" indent="-342900">
              <a:buAutoNum type="arabicPeriod"/>
            </a:pPr>
            <a:endParaRPr lang="en-US" altLang="ko-KR" sz="1600" dirty="0">
              <a:latin typeface="Arial" panose="020B0604020202020204" pitchFamily="34" charset="0"/>
              <a:cs typeface="Arial" panose="020B0604020202020204" pitchFamily="34" charset="0"/>
            </a:endParaRPr>
          </a:p>
          <a:p>
            <a:pPr marL="342900" indent="-342900">
              <a:buAutoNum type="arabicPeriod"/>
            </a:pPr>
            <a:r>
              <a:rPr lang="en-US" altLang="ko-KR" sz="1600" dirty="0">
                <a:latin typeface="Arial" panose="020B0604020202020204" pitchFamily="34" charset="0"/>
                <a:cs typeface="Arial" panose="020B0604020202020204" pitchFamily="34" charset="0"/>
              </a:rPr>
              <a:t>Assign each of the remaining observations to the group to whose center it is the closet.</a:t>
            </a:r>
          </a:p>
          <a:p>
            <a:pPr marL="342900" indent="-342900">
              <a:buAutoNum type="arabicPeriod"/>
            </a:pPr>
            <a:endParaRPr lang="en-US" altLang="ko-KR" sz="1600" dirty="0">
              <a:latin typeface="Arial" panose="020B0604020202020204" pitchFamily="34" charset="0"/>
              <a:cs typeface="Arial" panose="020B0604020202020204" pitchFamily="34" charset="0"/>
            </a:endParaRPr>
          </a:p>
          <a:p>
            <a:pPr marL="342900" indent="-342900">
              <a:buAutoNum type="arabicPeriod"/>
            </a:pPr>
            <a:r>
              <a:rPr lang="en-US" altLang="ko-KR" sz="1600" dirty="0">
                <a:latin typeface="Arial" panose="020B0604020202020204" pitchFamily="34" charset="0"/>
                <a:cs typeface="Arial" panose="020B0604020202020204" pitchFamily="34" charset="0"/>
              </a:rPr>
              <a:t>For each group, choose a new center from the observations in the group, such that the sum of the distances of group members to the center is minimal; this is called the </a:t>
            </a:r>
            <a:r>
              <a:rPr lang="en-US" altLang="ko-KR" sz="1600" i="1" dirty="0">
                <a:latin typeface="Arial" panose="020B0604020202020204" pitchFamily="34" charset="0"/>
                <a:cs typeface="Arial" panose="020B0604020202020204" pitchFamily="34" charset="0"/>
              </a:rPr>
              <a:t>medoid</a:t>
            </a:r>
            <a:r>
              <a:rPr lang="en-US" altLang="ko-KR" sz="1600" dirty="0">
                <a:latin typeface="Arial" panose="020B0604020202020204" pitchFamily="34" charset="0"/>
                <a:cs typeface="Arial" panose="020B0604020202020204" pitchFamily="34" charset="0"/>
              </a:rPr>
              <a:t>. ( </a:t>
            </a:r>
            <a:r>
              <a:rPr lang="en-US" altLang="ko-KR" sz="1600" dirty="0">
                <a:latin typeface="Arial" panose="020B0604020202020204" pitchFamily="34" charset="0"/>
                <a:cs typeface="Arial" panose="020B0604020202020204" pitchFamily="34" charset="0"/>
                <a:sym typeface="Wingdings" panose="05000000000000000000" pitchFamily="2" charset="2"/>
              </a:rPr>
              <a:t> </a:t>
            </a:r>
            <a:r>
              <a:rPr lang="en-US" altLang="ko-KR" sz="1600" b="1" i="1" dirty="0">
                <a:latin typeface="Times New Roman" panose="02020603050405020304" pitchFamily="18" charset="0"/>
                <a:cs typeface="Times New Roman" panose="02020603050405020304" pitchFamily="18" charset="0"/>
              </a:rPr>
              <a:t>k</a:t>
            </a:r>
            <a:r>
              <a:rPr lang="en-US" altLang="ko-KR" sz="1600" b="1" dirty="0">
                <a:latin typeface="Arial" panose="020B0604020202020204" pitchFamily="34" charset="0"/>
                <a:cs typeface="Arial" panose="020B0604020202020204" pitchFamily="34" charset="0"/>
              </a:rPr>
              <a:t>-mean</a:t>
            </a:r>
            <a:r>
              <a:rPr lang="en-US" altLang="ko-KR" sz="1600" dirty="0">
                <a:latin typeface="Arial" panose="020B0604020202020204" pitchFamily="34" charset="0"/>
                <a:cs typeface="Arial" panose="020B0604020202020204" pitchFamily="34" charset="0"/>
              </a:rPr>
              <a:t> uses</a:t>
            </a:r>
            <a:r>
              <a:rPr lang="en-US" altLang="ko-KR" sz="1600" b="1" dirty="0">
                <a:latin typeface="Arial" panose="020B0604020202020204" pitchFamily="34" charset="0"/>
                <a:cs typeface="Arial" panose="020B0604020202020204" pitchFamily="34" charset="0"/>
              </a:rPr>
              <a:t> centers of gravity</a:t>
            </a:r>
            <a:r>
              <a:rPr lang="en-US" altLang="ko-KR" sz="1600" dirty="0">
                <a:latin typeface="Arial" panose="020B0604020202020204" pitchFamily="34" charset="0"/>
                <a:cs typeface="Arial" panose="020B0604020202020204" pitchFamily="34" charset="0"/>
              </a:rPr>
              <a:t>)</a:t>
            </a:r>
          </a:p>
          <a:p>
            <a:pPr marL="342900" indent="-342900">
              <a:buAutoNum type="arabicPeriod"/>
            </a:pPr>
            <a:endParaRPr lang="en-US" altLang="ko-KR" sz="1600" dirty="0">
              <a:latin typeface="Arial" panose="020B0604020202020204" pitchFamily="34" charset="0"/>
              <a:cs typeface="Arial" panose="020B0604020202020204" pitchFamily="34" charset="0"/>
            </a:endParaRPr>
          </a:p>
          <a:p>
            <a:pPr marL="342900" indent="-342900">
              <a:buAutoNum type="arabicPeriod"/>
            </a:pPr>
            <a:r>
              <a:rPr lang="en-US" altLang="ko-KR" sz="1600" dirty="0">
                <a:latin typeface="Arial" panose="020B0604020202020204" pitchFamily="34" charset="0"/>
                <a:cs typeface="Arial" panose="020B0604020202020204" pitchFamily="34" charset="0"/>
              </a:rPr>
              <a:t>Repeat Steps 3 and 4 until the groups stabilize.</a:t>
            </a:r>
          </a:p>
        </p:txBody>
      </p:sp>
      <p:pic>
        <p:nvPicPr>
          <p:cNvPr id="5122" name="Picture 2">
            <a:extLst>
              <a:ext uri="{FF2B5EF4-FFF2-40B4-BE49-F238E27FC236}">
                <a16:creationId xmlns:a16="http://schemas.microsoft.com/office/drawing/2014/main" id="{91EB609C-ED2F-5E60-79CE-9862A8EE1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528" y="4862098"/>
            <a:ext cx="2632363" cy="197427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AC673E0E-6C76-377B-F412-002C705B8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862098"/>
            <a:ext cx="2632363" cy="197427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27CA3410-FB25-E565-915B-A9168A5D1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0671" y="4865858"/>
            <a:ext cx="2627349" cy="1970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263578"/>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10863</TotalTime>
  <Words>1592</Words>
  <Application>Microsoft Office PowerPoint</Application>
  <PresentationFormat>와이드스크린</PresentationFormat>
  <Paragraphs>237</Paragraphs>
  <Slides>30</Slides>
  <Notes>15</Notes>
  <HiddenSlides>0</HiddenSlides>
  <MMClips>0</MMClips>
  <ScaleCrop>false</ScaleCrop>
  <HeadingPairs>
    <vt:vector size="6" baseType="variant">
      <vt:variant>
        <vt:lpstr>사용한 글꼴</vt:lpstr>
      </vt:variant>
      <vt:variant>
        <vt:i4>7</vt:i4>
      </vt:variant>
      <vt:variant>
        <vt:lpstr>테마</vt:lpstr>
      </vt:variant>
      <vt:variant>
        <vt:i4>1</vt:i4>
      </vt:variant>
      <vt:variant>
        <vt:lpstr>슬라이드 제목</vt:lpstr>
      </vt:variant>
      <vt:variant>
        <vt:i4>30</vt:i4>
      </vt:variant>
    </vt:vector>
  </HeadingPairs>
  <TitlesOfParts>
    <vt:vector size="38" baseType="lpstr">
      <vt:lpstr>system-ui</vt:lpstr>
      <vt:lpstr>맑은 고딕</vt:lpstr>
      <vt:lpstr>Arial</vt:lpstr>
      <vt:lpstr>Cambria Math</vt:lpstr>
      <vt:lpstr>Consolas</vt:lpstr>
      <vt:lpstr>Roboto</vt:lpstr>
      <vt:lpstr>Times New Roman</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HYU</dc:creator>
  <cp:lastModifiedBy>한준섭</cp:lastModifiedBy>
  <cp:revision>315</cp:revision>
  <dcterms:created xsi:type="dcterms:W3CDTF">2021-07-09T00:50:19Z</dcterms:created>
  <dcterms:modified xsi:type="dcterms:W3CDTF">2023-07-25T04:24:04Z</dcterms:modified>
</cp:coreProperties>
</file>