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445" r:id="rId2"/>
    <p:sldId id="482" r:id="rId3"/>
    <p:sldId id="483" r:id="rId4"/>
    <p:sldId id="446" r:id="rId5"/>
    <p:sldId id="447" r:id="rId6"/>
    <p:sldId id="448" r:id="rId7"/>
    <p:sldId id="449" r:id="rId8"/>
    <p:sldId id="450" r:id="rId9"/>
    <p:sldId id="451" r:id="rId10"/>
    <p:sldId id="484" r:id="rId11"/>
    <p:sldId id="485" r:id="rId12"/>
    <p:sldId id="486" r:id="rId13"/>
    <p:sldId id="487" r:id="rId14"/>
    <p:sldId id="488" r:id="rId15"/>
    <p:sldId id="490" r:id="rId16"/>
    <p:sldId id="489" r:id="rId17"/>
    <p:sldId id="457" r:id="rId18"/>
    <p:sldId id="491" r:id="rId19"/>
    <p:sldId id="476" r:id="rId20"/>
    <p:sldId id="458" r:id="rId21"/>
    <p:sldId id="492" r:id="rId22"/>
    <p:sldId id="493" r:id="rId23"/>
    <p:sldId id="477" r:id="rId24"/>
    <p:sldId id="460" r:id="rId25"/>
    <p:sldId id="461" r:id="rId26"/>
    <p:sldId id="462" r:id="rId27"/>
    <p:sldId id="463" r:id="rId28"/>
    <p:sldId id="494" r:id="rId29"/>
    <p:sldId id="465" r:id="rId30"/>
    <p:sldId id="496" r:id="rId31"/>
    <p:sldId id="497" r:id="rId32"/>
    <p:sldId id="498" r:id="rId33"/>
    <p:sldId id="467" r:id="rId34"/>
    <p:sldId id="499" r:id="rId35"/>
    <p:sldId id="500" r:id="rId36"/>
    <p:sldId id="501" r:id="rId37"/>
    <p:sldId id="504" r:id="rId38"/>
    <p:sldId id="503" r:id="rId39"/>
    <p:sldId id="502" r:id="rId40"/>
    <p:sldId id="468" r:id="rId41"/>
    <p:sldId id="481" r:id="rId42"/>
    <p:sldId id="505" r:id="rId43"/>
    <p:sldId id="480" r:id="rId44"/>
    <p:sldId id="469" r:id="rId45"/>
    <p:sldId id="471" r:id="rId46"/>
    <p:sldId id="472" r:id="rId47"/>
    <p:sldId id="506" r:id="rId48"/>
    <p:sldId id="507" r:id="rId49"/>
    <p:sldId id="473" r:id="rId50"/>
    <p:sldId id="508" r:id="rId51"/>
    <p:sldId id="509" r:id="rId52"/>
    <p:sldId id="475" r:id="rId53"/>
    <p:sldId id="510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i Minhak" initials="CM" lastIdx="2" clrIdx="0">
    <p:extLst>
      <p:ext uri="{19B8F6BF-5375-455C-9EA6-DF929625EA0E}">
        <p15:presenceInfo xmlns:p15="http://schemas.microsoft.com/office/powerpoint/2012/main" userId="5b2857f5a787929e" providerId="Windows Live"/>
      </p:ext>
    </p:extLst>
  </p:cmAuthor>
  <p:cmAuthor id="2" name="최민학" initials="최" lastIdx="1" clrIdx="1">
    <p:extLst>
      <p:ext uri="{19B8F6BF-5375-455C-9EA6-DF929625EA0E}">
        <p15:presenceInfo xmlns:p15="http://schemas.microsoft.com/office/powerpoint/2012/main" userId="최민학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1294" autoAdjust="0"/>
  </p:normalViewPr>
  <p:slideViewPr>
    <p:cSldViewPr snapToGrid="0" showGuides="1">
      <p:cViewPr varScale="1">
        <p:scale>
          <a:sx n="98" d="100"/>
          <a:sy n="98" d="100"/>
        </p:scale>
        <p:origin x="2334" y="84"/>
      </p:cViewPr>
      <p:guideLst>
        <p:guide pos="2880"/>
        <p:guide orient="horz"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72AD8DC-7881-4696-A7EA-1AC515C3C7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F53A0B5-1A13-4E6F-86F6-EA0CFA4270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30778-0A59-4160-B3AF-D14D3C66432B}" type="datetimeFigureOut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19EEE3E-5AE0-4EAB-B405-6109222ECD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27A832-3893-4436-ACD5-22369B16CD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E3A8A-8A75-4DC8-A83A-73E8E3EE7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91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F3E7F-AA40-4783-B18A-C205D10E6254}" type="datetimeFigureOut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3A98D-8059-4F3A-98D4-F2663F4DB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13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817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45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10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44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864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462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1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55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615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454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52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544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326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323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0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828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5864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425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453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660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027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55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https://www.cbsnews.com/news/charles-darwin-notebooks-evolution-tree-of-life-stolen-cambridge-university/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183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889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588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570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857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938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7420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068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022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9226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130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7900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093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4718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3169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8396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0308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3284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6178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7192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51421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503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https://en.wikipedia.org/wiki/Seven_Bridges_of_K%C3%B6nigsberg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8895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0690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913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4057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59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82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82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0009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A98D-8059-4F3A-98D4-F2663F4DBA2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10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989F-202E-4488-9B57-912F80C95A99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84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9546-4265-4298-BC1E-60F0BE5BA8CD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8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B604-78BC-4B22-ABDC-A20579F87C41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75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>
            <a:lumMod val="9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7" y="172529"/>
            <a:ext cx="8635042" cy="664234"/>
          </a:xfrm>
        </p:spPr>
        <p:txBody>
          <a:bodyPr>
            <a:normAutofit/>
          </a:bodyPr>
          <a:lstStyle>
            <a:lvl1pPr>
              <a:defRPr sz="2800">
                <a:latin typeface="Abadi" panose="020B0604020104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40" y="1178643"/>
            <a:ext cx="8627493" cy="4877099"/>
          </a:xfrm>
        </p:spPr>
        <p:txBody>
          <a:bodyPr>
            <a:normAutofit/>
          </a:bodyPr>
          <a:lstStyle>
            <a:lvl1pPr>
              <a:defRPr sz="1800">
                <a:latin typeface="Abadi" panose="020B0604020104020204" pitchFamily="34" charset="0"/>
              </a:defRPr>
            </a:lvl1pPr>
            <a:lvl2pPr>
              <a:defRPr sz="1800">
                <a:latin typeface="Abadi" panose="020B0604020104020204" pitchFamily="34" charset="0"/>
              </a:defRPr>
            </a:lvl2pPr>
            <a:lvl3pPr>
              <a:defRPr sz="1800">
                <a:latin typeface="Abadi" panose="020B0604020104020204" pitchFamily="34" charset="0"/>
              </a:defRPr>
            </a:lvl3pPr>
            <a:lvl4pPr>
              <a:defRPr sz="1800">
                <a:latin typeface="Abadi" panose="020B0604020104020204" pitchFamily="34" charset="0"/>
              </a:defRPr>
            </a:lvl4pPr>
            <a:lvl5pPr>
              <a:defRPr sz="1800">
                <a:latin typeface="Abadi" panose="020B0604020104020204" pitchFamily="34" charset="0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AB07-7BD5-4B40-9A3F-288736A538F3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1926" y="6428418"/>
            <a:ext cx="142335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badi" panose="020B0604020104020204" pitchFamily="34" charset="0"/>
              </a:defRPr>
            </a:lvl1pPr>
          </a:lstStyle>
          <a:p>
            <a:fld id="{BF4D7186-D674-4F22-B56A-6DFE4AFDB46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C3F0BE4-3128-48A4-A4D3-864B1AF66BCC}"/>
              </a:ext>
            </a:extLst>
          </p:cNvPr>
          <p:cNvGrpSpPr/>
          <p:nvPr userDrawn="1"/>
        </p:nvGrpSpPr>
        <p:grpSpPr>
          <a:xfrm>
            <a:off x="276044" y="879899"/>
            <a:ext cx="8599457" cy="103068"/>
            <a:chOff x="258792" y="1035170"/>
            <a:chExt cx="8599457" cy="103068"/>
          </a:xfrm>
        </p:grpSpPr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9858E7F7-0BDD-4F0C-B240-F3968ECD32C1}"/>
                </a:ext>
              </a:extLst>
            </p:cNvPr>
            <p:cNvSpPr/>
            <p:nvPr userDrawn="1"/>
          </p:nvSpPr>
          <p:spPr>
            <a:xfrm>
              <a:off x="258792" y="1035170"/>
              <a:ext cx="940280" cy="94890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AB87DC53-0304-4244-B610-D7B01530123F}"/>
                </a:ext>
              </a:extLst>
            </p:cNvPr>
            <p:cNvSpPr/>
            <p:nvPr userDrawn="1"/>
          </p:nvSpPr>
          <p:spPr>
            <a:xfrm>
              <a:off x="3712757" y="1035170"/>
              <a:ext cx="733516" cy="9830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2989DC1B-0AE4-4414-B52C-AB7574256DD9}"/>
                </a:ext>
              </a:extLst>
            </p:cNvPr>
            <p:cNvSpPr/>
            <p:nvPr userDrawn="1"/>
          </p:nvSpPr>
          <p:spPr>
            <a:xfrm>
              <a:off x="4476160" y="1035170"/>
              <a:ext cx="258793" cy="98305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평행 사변형 11">
              <a:extLst>
                <a:ext uri="{FF2B5EF4-FFF2-40B4-BE49-F238E27FC236}">
                  <a16:creationId xmlns:a16="http://schemas.microsoft.com/office/drawing/2014/main" id="{810B87F7-B230-404D-BEA3-68D4D1B5C327}"/>
                </a:ext>
              </a:extLst>
            </p:cNvPr>
            <p:cNvSpPr/>
            <p:nvPr userDrawn="1"/>
          </p:nvSpPr>
          <p:spPr>
            <a:xfrm>
              <a:off x="4764840" y="1035170"/>
              <a:ext cx="1560303" cy="103068"/>
            </a:xfrm>
            <a:prstGeom prst="parallelogram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A610D924-AAF6-4593-9E2F-74F1D2768F8F}"/>
                </a:ext>
              </a:extLst>
            </p:cNvPr>
            <p:cNvSpPr/>
            <p:nvPr userDrawn="1"/>
          </p:nvSpPr>
          <p:spPr>
            <a:xfrm>
              <a:off x="6355030" y="1035170"/>
              <a:ext cx="2503219" cy="103068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338529EC-D895-450C-8531-AC4A6320A0A8}"/>
                </a:ext>
              </a:extLst>
            </p:cNvPr>
            <p:cNvSpPr/>
            <p:nvPr userDrawn="1"/>
          </p:nvSpPr>
          <p:spPr>
            <a:xfrm>
              <a:off x="1228959" y="1035170"/>
              <a:ext cx="474454" cy="94890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454E6A30-047D-4CA3-B687-2A566617021D}"/>
                </a:ext>
              </a:extLst>
            </p:cNvPr>
            <p:cNvSpPr/>
            <p:nvPr userDrawn="1"/>
          </p:nvSpPr>
          <p:spPr>
            <a:xfrm>
              <a:off x="1733300" y="1035170"/>
              <a:ext cx="1949570" cy="98304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F66704A3-CC35-40F9-90D3-11BD225E2803}"/>
              </a:ext>
            </a:extLst>
          </p:cNvPr>
          <p:cNvSpPr/>
          <p:nvPr userDrawn="1"/>
        </p:nvSpPr>
        <p:spPr>
          <a:xfrm>
            <a:off x="215660" y="1112807"/>
            <a:ext cx="8704053" cy="5297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85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3FC72-6029-4033-9759-036B0F109192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25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DA3D-DBF5-4CA1-BB1F-DF496567CF8D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74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07FE-AD83-4570-AA56-E888739F2400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88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C870-19DB-4CD6-8D9A-D681FE6CDDC1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6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4748-FA4B-4EF4-8FBF-8909469ECF91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8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6D11-A36E-45B7-A47F-AD4787633196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5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1A91-D185-454F-B4AA-DD729EE8D60A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12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34A8-2AFB-4096-B0CD-D30F8B938D2C}" type="datetime1">
              <a:rPr lang="ko-KR" altLang="en-US" smtClean="0"/>
              <a:t>2023-08-02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D7186-D674-4F22-B56A-6DFE4AFDB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895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bios221/book/Chap-Graphs.html#fig:completechemokin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web.stanford.edu/class/bios221/book/Chap-Graphs.html#ref-YuGXNA" TargetMode="External"/><Relationship Id="rId4" Type="http://schemas.openxmlformats.org/officeDocument/2006/relationships/hyperlink" Target="https://web.stanford.edu/class/bios221/book/Chap-Graphs.html#ref-GXN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onductor.org/packages/BioNe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hyperlink" Target="https://web.stanford.edu/class/bios221/book/Chap-Graphs.html#ref-BioNe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onductor.org/packages/BioNe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bios221/book/10-chap.html#fig-HIVtre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hyperlink" Target="https://web.stanford.edu/class/bios221/book/16-chap.html#ref-Wertheim:2009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bios221/book/16-chap.html#ref-mrbayes3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stanford.edu/class/bios221/book/05-chap.html" TargetMode="External"/><Relationship Id="rId4" Type="http://schemas.openxmlformats.org/officeDocument/2006/relationships/hyperlink" Target="https://web.stanford.edu/class/bios221/book/16-chap.html#ref-bea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igraph/" TargetMode="External"/><Relationship Id="rId7" Type="http://schemas.openxmlformats.org/officeDocument/2006/relationships/hyperlink" Target="https://cran.r-project.org/web/packages/ggtre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an.r-project.org/web/packages/ape/" TargetMode="External"/><Relationship Id="rId5" Type="http://schemas.openxmlformats.org/officeDocument/2006/relationships/hyperlink" Target="https://cran.r-project.org/web/packages/ggnetwork/" TargetMode="External"/><Relationship Id="rId4" Type="http://schemas.openxmlformats.org/officeDocument/2006/relationships/hyperlink" Target="https://bioconductor.org/packages/ggplot2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hyperlink" Target="https://web.stanford.edu/class/bios221/book/Chap-Clustering.html#Chap:Clustering" TargetMode="External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bios221/book/10-chap.html#fig-igraphplo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25F2ADF-E4F2-43C2-834B-DC75BBA5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8101" y="6356351"/>
            <a:ext cx="2057400" cy="365125"/>
          </a:xfrm>
        </p:spPr>
        <p:txBody>
          <a:bodyPr/>
          <a:lstStyle/>
          <a:p>
            <a:fld id="{BF4D7186-D674-4F22-B56A-6DFE4AFDB462}" type="slidenum">
              <a:rPr lang="ko-KR" altLang="en-US" smtClean="0"/>
              <a:t>1</a:t>
            </a:fld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7038880-639B-4A83-A44D-5CC50319B2C2}"/>
              </a:ext>
            </a:extLst>
          </p:cNvPr>
          <p:cNvGrpSpPr/>
          <p:nvPr/>
        </p:nvGrpSpPr>
        <p:grpSpPr>
          <a:xfrm>
            <a:off x="276044" y="3627326"/>
            <a:ext cx="8599457" cy="103068"/>
            <a:chOff x="258792" y="1035170"/>
            <a:chExt cx="8599457" cy="103068"/>
          </a:xfrm>
        </p:grpSpPr>
        <p:sp>
          <p:nvSpPr>
            <p:cNvPr id="6" name="평행 사변형 5">
              <a:extLst>
                <a:ext uri="{FF2B5EF4-FFF2-40B4-BE49-F238E27FC236}">
                  <a16:creationId xmlns:a16="http://schemas.microsoft.com/office/drawing/2014/main" id="{DF1C66FA-21AD-4A0A-999C-FDB3D585D6FD}"/>
                </a:ext>
              </a:extLst>
            </p:cNvPr>
            <p:cNvSpPr/>
            <p:nvPr userDrawn="1"/>
          </p:nvSpPr>
          <p:spPr>
            <a:xfrm>
              <a:off x="258792" y="1035170"/>
              <a:ext cx="940280" cy="94890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평행 사변형 6">
              <a:extLst>
                <a:ext uri="{FF2B5EF4-FFF2-40B4-BE49-F238E27FC236}">
                  <a16:creationId xmlns:a16="http://schemas.microsoft.com/office/drawing/2014/main" id="{ADD49DA5-BA1B-400D-AC20-C28974D3CA72}"/>
                </a:ext>
              </a:extLst>
            </p:cNvPr>
            <p:cNvSpPr/>
            <p:nvPr userDrawn="1"/>
          </p:nvSpPr>
          <p:spPr>
            <a:xfrm>
              <a:off x="3712757" y="1035170"/>
              <a:ext cx="733516" cy="98304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평행 사변형 7">
              <a:extLst>
                <a:ext uri="{FF2B5EF4-FFF2-40B4-BE49-F238E27FC236}">
                  <a16:creationId xmlns:a16="http://schemas.microsoft.com/office/drawing/2014/main" id="{B02A18E4-3F8C-4C57-A4E8-C26900EA3FAD}"/>
                </a:ext>
              </a:extLst>
            </p:cNvPr>
            <p:cNvSpPr/>
            <p:nvPr userDrawn="1"/>
          </p:nvSpPr>
          <p:spPr>
            <a:xfrm>
              <a:off x="4476160" y="1035170"/>
              <a:ext cx="258793" cy="98305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50A7085D-70B8-43B9-B8DD-823375841C86}"/>
                </a:ext>
              </a:extLst>
            </p:cNvPr>
            <p:cNvSpPr/>
            <p:nvPr userDrawn="1"/>
          </p:nvSpPr>
          <p:spPr>
            <a:xfrm>
              <a:off x="4764840" y="1035170"/>
              <a:ext cx="1560303" cy="103068"/>
            </a:xfrm>
            <a:prstGeom prst="parallelogram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2DCF1C20-30B2-4FA3-96A0-AA43A819B186}"/>
                </a:ext>
              </a:extLst>
            </p:cNvPr>
            <p:cNvSpPr/>
            <p:nvPr userDrawn="1"/>
          </p:nvSpPr>
          <p:spPr>
            <a:xfrm>
              <a:off x="6355030" y="1035170"/>
              <a:ext cx="2503219" cy="103068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770A7D1A-86A3-4795-AD66-2271C7A31091}"/>
                </a:ext>
              </a:extLst>
            </p:cNvPr>
            <p:cNvSpPr/>
            <p:nvPr userDrawn="1"/>
          </p:nvSpPr>
          <p:spPr>
            <a:xfrm>
              <a:off x="1228959" y="1035170"/>
              <a:ext cx="474454" cy="94890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평행 사변형 11">
              <a:extLst>
                <a:ext uri="{FF2B5EF4-FFF2-40B4-BE49-F238E27FC236}">
                  <a16:creationId xmlns:a16="http://schemas.microsoft.com/office/drawing/2014/main" id="{B15602F0-F3A8-43D9-AAA6-58956BFCAEF6}"/>
                </a:ext>
              </a:extLst>
            </p:cNvPr>
            <p:cNvSpPr/>
            <p:nvPr userDrawn="1"/>
          </p:nvSpPr>
          <p:spPr>
            <a:xfrm>
              <a:off x="1733300" y="1035170"/>
              <a:ext cx="1949570" cy="98304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Picture 2" descr="ëë³´ê¸°ì ëí ì´ë¯¸ì§ ê²ìê²°ê³¼">
            <a:extLst>
              <a:ext uri="{FF2B5EF4-FFF2-40B4-BE49-F238E27FC236}">
                <a16:creationId xmlns:a16="http://schemas.microsoft.com/office/drawing/2014/main" id="{8A5D5E42-6E07-4966-A001-B6AA6FF10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476" r="11539" b="19524"/>
          <a:stretch/>
        </p:blipFill>
        <p:spPr bwMode="auto">
          <a:xfrm rot="912837">
            <a:off x="339200" y="2988583"/>
            <a:ext cx="813747" cy="7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부제목 18">
            <a:extLst>
              <a:ext uri="{FF2B5EF4-FFF2-40B4-BE49-F238E27FC236}">
                <a16:creationId xmlns:a16="http://schemas.microsoft.com/office/drawing/2014/main" id="{DD53A3CB-1D41-4B66-8860-9883195197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74817" y="4792069"/>
            <a:ext cx="6858000" cy="11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dirty="0"/>
              <a:t>BIG lab, </a:t>
            </a:r>
            <a:r>
              <a:rPr lang="en-US" altLang="ko-KR" sz="2200" dirty="0" err="1"/>
              <a:t>Hanyang</a:t>
            </a:r>
            <a:r>
              <a:rPr lang="en-US" altLang="ko-KR" sz="2200" dirty="0"/>
              <a:t> University</a:t>
            </a:r>
          </a:p>
          <a:p>
            <a:pPr algn="r"/>
            <a:r>
              <a:rPr lang="en-US" altLang="ko-KR" sz="2200" dirty="0"/>
              <a:t>Min-</a:t>
            </a:r>
            <a:r>
              <a:rPr lang="en-US" altLang="ko-KR" sz="2200" dirty="0" err="1"/>
              <a:t>hak</a:t>
            </a:r>
            <a:r>
              <a:rPr lang="en-US" altLang="ko-KR" sz="2200" dirty="0"/>
              <a:t> Choi</a:t>
            </a:r>
            <a:br>
              <a:rPr lang="en-US" altLang="ko-KR" sz="2200" dirty="0"/>
            </a:br>
            <a:r>
              <a:rPr lang="en-US" altLang="ko-KR" sz="2200" dirty="0"/>
              <a:t>2023-08-04</a:t>
            </a:r>
            <a:endParaRPr lang="ko-KR" alt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45677-01A8-4956-B5EC-B7C27A8F6DF5}"/>
              </a:ext>
            </a:extLst>
          </p:cNvPr>
          <p:cNvSpPr txBox="1"/>
          <p:nvPr/>
        </p:nvSpPr>
        <p:spPr>
          <a:xfrm>
            <a:off x="2076449" y="3777682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/>
              <a:t>10. Networks and Trees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D21BBA-B6F3-256A-DCCD-141632852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844" y="1075620"/>
            <a:ext cx="5888311" cy="23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Elements of a simple graph (2)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4C3434-8100-43CF-881D-5457314A9776}"/>
              </a:ext>
            </a:extLst>
          </p:cNvPr>
          <p:cNvSpPr txBox="1"/>
          <p:nvPr/>
        </p:nvSpPr>
        <p:spPr>
          <a:xfrm>
            <a:off x="437539" y="1419915"/>
            <a:ext cx="8561070" cy="139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dirty="0"/>
              <a:t> Weighted graph</a:t>
            </a:r>
            <a:br>
              <a:rPr lang="en-US" altLang="ko-KR" b="1" dirty="0"/>
            </a:br>
            <a:r>
              <a:rPr lang="en-US" altLang="ko-KR" b="1" dirty="0"/>
              <a:t>   </a:t>
            </a:r>
            <a:r>
              <a:rPr lang="en-US" altLang="ko-KR" dirty="0"/>
              <a:t>A weighted graph or a network is a graph in which a number (the weight) is assigned to</a:t>
            </a:r>
            <a:br>
              <a:rPr lang="en-US" altLang="ko-KR" dirty="0"/>
            </a:br>
            <a:r>
              <a:rPr lang="en-US" altLang="ko-KR" dirty="0"/>
              <a:t>   each edge. For example, in shortest path problems </a:t>
            </a:r>
            <a:r>
              <a:rPr lang="en-US" altLang="ko-KR" u="sng" dirty="0"/>
              <a:t>such as the traveling salesman </a:t>
            </a:r>
            <a:br>
              <a:rPr lang="en-US" altLang="ko-KR" u="sng" dirty="0"/>
            </a:br>
            <a:r>
              <a:rPr lang="en-US" altLang="ko-KR" dirty="0"/>
              <a:t>   </a:t>
            </a:r>
            <a:r>
              <a:rPr lang="en-US" altLang="ko-KR" u="sng" dirty="0"/>
              <a:t>problem</a:t>
            </a:r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id="{392611B2-660D-4754-9622-E66E6C76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27" y="2926417"/>
            <a:ext cx="4275321" cy="19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840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Basic concepts (1)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4C3434-8100-43CF-881D-5457314A9776}"/>
              </a:ext>
            </a:extLst>
          </p:cNvPr>
          <p:cNvSpPr txBox="1"/>
          <p:nvPr/>
        </p:nvSpPr>
        <p:spPr>
          <a:xfrm>
            <a:off x="437539" y="1219890"/>
            <a:ext cx="8561070" cy="2212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dirty="0"/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The </a:t>
            </a:r>
            <a:r>
              <a:rPr lang="en-US" altLang="ko-KR" b="1" i="1" dirty="0">
                <a:solidFill>
                  <a:srgbClr val="212529"/>
                </a:solidFill>
                <a:effectLst/>
              </a:rPr>
              <a:t>degree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 of a node is the number of edges connected to it.</a:t>
            </a:r>
          </a:p>
          <a:p>
            <a:pPr>
              <a:lnSpc>
                <a:spcPct val="120000"/>
              </a:lnSpc>
            </a:pPr>
            <a:r>
              <a:rPr lang="en-US" altLang="ko-KR" sz="1300" b="0" i="0" dirty="0">
                <a:solidFill>
                  <a:srgbClr val="212529"/>
                </a:solidFill>
                <a:effectLst/>
              </a:rPr>
              <a:t>   </a:t>
            </a:r>
            <a:br>
              <a:rPr lang="en-US" altLang="ko-KR" b="0" i="0" dirty="0">
                <a:solidFill>
                  <a:srgbClr val="212529"/>
                </a:solidFill>
                <a:effectLst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</a:rPr>
              <a:t>   In directed graphs we differentiate between </a:t>
            </a:r>
            <a:r>
              <a:rPr lang="en-US" altLang="ko-KR" b="0" i="1" dirty="0">
                <a:solidFill>
                  <a:srgbClr val="212529"/>
                </a:solidFill>
                <a:effectLst/>
              </a:rPr>
              <a:t>in-degree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 and </a:t>
            </a:r>
            <a:r>
              <a:rPr lang="en-US" altLang="ko-KR" b="0" i="1" dirty="0">
                <a:solidFill>
                  <a:srgbClr val="212529"/>
                </a:solidFill>
                <a:effectLst/>
              </a:rPr>
              <a:t>out-degree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 for incoming and</a:t>
            </a:r>
            <a:br>
              <a:rPr lang="en-US" altLang="ko-KR" b="0" i="0" dirty="0">
                <a:solidFill>
                  <a:srgbClr val="212529"/>
                </a:solidFill>
                <a:effectLst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</a:rPr>
              <a:t>   outgoing edges.</a:t>
            </a:r>
          </a:p>
          <a:p>
            <a:pPr>
              <a:lnSpc>
                <a:spcPct val="120000"/>
              </a:lnSpc>
            </a:pPr>
            <a:br>
              <a:rPr lang="en-US" altLang="ko-KR" sz="1300" b="0" i="0" dirty="0">
                <a:solidFill>
                  <a:srgbClr val="212529"/>
                </a:solidFill>
                <a:effectLst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</a:rPr>
              <a:t>   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  <a:t>We may further distinguish between directed graphs that contain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system-ui"/>
              </a:rPr>
              <a:t>cycles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  <a:t> and those that </a:t>
            </a:r>
            <a:b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  <a:t>   do not (termed </a:t>
            </a:r>
            <a:r>
              <a:rPr lang="en-US" altLang="ko-KR" b="1" i="0" dirty="0">
                <a:solidFill>
                  <a:srgbClr val="212529"/>
                </a:solidFill>
                <a:effectLst/>
                <a:latin typeface="system-ui"/>
              </a:rPr>
              <a:t>cyclic and acyclic graphs</a:t>
            </a:r>
            <a:r>
              <a:rPr lang="en-US" altLang="ko-KR" b="0" i="0" dirty="0">
                <a:solidFill>
                  <a:srgbClr val="212529"/>
                </a:solidFill>
                <a:effectLst/>
                <a:latin typeface="system-ui"/>
              </a:rPr>
              <a:t>).</a:t>
            </a:r>
            <a:endParaRPr lang="en-US" altLang="ko-KR" u="sng" dirty="0">
              <a:solidFill>
                <a:srgbClr val="212529"/>
              </a:solidFill>
            </a:endParaRPr>
          </a:p>
        </p:txBody>
      </p:sp>
      <p:pic>
        <p:nvPicPr>
          <p:cNvPr id="3074" name="Picture 2" descr="Graphs &amp; Graph Search Algorithms | Steve Clark Apps">
            <a:extLst>
              <a:ext uri="{FF2B5EF4-FFF2-40B4-BE49-F238E27FC236}">
                <a16:creationId xmlns:a16="http://schemas.microsoft.com/office/drawing/2014/main" id="{510CC63F-54BD-7F51-1A45-9AA25E5E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13" y="3815289"/>
            <a:ext cx="4844374" cy="24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8797CF-5E2C-329B-7647-4F622EEF3A71}"/>
              </a:ext>
            </a:extLst>
          </p:cNvPr>
          <p:cNvSpPr txBox="1"/>
          <p:nvPr/>
        </p:nvSpPr>
        <p:spPr>
          <a:xfrm>
            <a:off x="2847976" y="5955539"/>
            <a:ext cx="2618969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u="sng" dirty="0">
                <a:solidFill>
                  <a:srgbClr val="212529"/>
                </a:solidFill>
              </a:rPr>
              <a:t>https://www.steveclarkapps.com/graphs/</a:t>
            </a:r>
          </a:p>
        </p:txBody>
      </p:sp>
    </p:spTree>
    <p:extLst>
      <p:ext uri="{BB962C8B-B14F-4D97-AF65-F5344CB8AC3E}">
        <p14:creationId xmlns:p14="http://schemas.microsoft.com/office/powerpoint/2010/main" val="253783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Basic concepts (2)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5122" name="Picture 2" descr="Graph Algorithms in Neo4j: Graph Algorithm Concepts">
            <a:extLst>
              <a:ext uri="{FF2B5EF4-FFF2-40B4-BE49-F238E27FC236}">
                <a16:creationId xmlns:a16="http://schemas.microsoft.com/office/drawing/2014/main" id="{67147A50-7EBF-02FE-A3F1-B31A0CA0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24025"/>
            <a:ext cx="61912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9831F8-EE92-1BF7-7F31-51C80ED4969D}"/>
              </a:ext>
            </a:extLst>
          </p:cNvPr>
          <p:cNvSpPr txBox="1"/>
          <p:nvPr/>
        </p:nvSpPr>
        <p:spPr>
          <a:xfrm>
            <a:off x="1359644" y="5358291"/>
            <a:ext cx="4545046" cy="28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u="sng" dirty="0">
                <a:solidFill>
                  <a:srgbClr val="212529"/>
                </a:solidFill>
              </a:rPr>
              <a:t>https://neo4j.com/blog/graph-algorithms-neo4j-graph-algorithm-concepts/</a:t>
            </a:r>
          </a:p>
        </p:txBody>
      </p:sp>
    </p:spTree>
    <p:extLst>
      <p:ext uri="{BB962C8B-B14F-4D97-AF65-F5344CB8AC3E}">
        <p14:creationId xmlns:p14="http://schemas.microsoft.com/office/powerpoint/2010/main" val="39211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Graphs from data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BD5E6-E4A2-331F-ECEE-A960617431B8}"/>
              </a:ext>
            </a:extLst>
          </p:cNvPr>
          <p:cNvSpPr txBox="1"/>
          <p:nvPr/>
        </p:nvSpPr>
        <p:spPr>
          <a:xfrm>
            <a:off x="489585" y="1200785"/>
            <a:ext cx="8561070" cy="2731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Graphs from data</a:t>
            </a:r>
            <a:br>
              <a:rPr lang="en-US" altLang="ko-KR" sz="1600" b="1" dirty="0"/>
            </a:br>
            <a:r>
              <a:rPr lang="en-US" altLang="ko-KR" sz="1600" b="1" dirty="0"/>
              <a:t>  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Usually data do not arrive in the form of graphs.</a:t>
            </a:r>
          </a:p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rgbClr val="222222"/>
                </a:solidFill>
              </a:rPr>
              <a:t>   From distance:</a:t>
            </a:r>
            <a:r>
              <a:rPr lang="en-US" altLang="ko-KR" sz="1600" dirty="0">
                <a:solidFill>
                  <a:srgbClr val="222222"/>
                </a:solidFill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Graphs can simplify distance matrices by rounding the smaller distances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down to zero. This requires defining a threshold </a:t>
            </a:r>
            <a:r>
              <a:rPr lang="en-US" altLang="ko-KR" sz="1600" b="1" i="1" dirty="0">
                <a:solidFill>
                  <a:srgbClr val="222222"/>
                </a:solidFill>
                <a:effectLst/>
              </a:rPr>
              <a:t>t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and then making edges betwee</a:t>
            </a:r>
            <a:r>
              <a:rPr lang="en-US" altLang="ko-KR" sz="1600" b="0" dirty="0">
                <a:solidFill>
                  <a:srgbClr val="222222"/>
                </a:solidFill>
                <a:effectLst/>
              </a:rPr>
              <a:t>n points</a:t>
            </a:r>
            <a:br>
              <a:rPr lang="en-US" altLang="ko-KR" sz="1600" b="0" dirty="0">
                <a:solidFill>
                  <a:srgbClr val="222222"/>
                </a:solidFill>
                <a:effectLst/>
              </a:rPr>
            </a:br>
            <a:r>
              <a:rPr lang="en-US" altLang="ko-KR" sz="1600" b="0" dirty="0">
                <a:solidFill>
                  <a:srgbClr val="222222"/>
                </a:solidFill>
                <a:effectLst/>
              </a:rPr>
              <a:t>   whose distances are small</a:t>
            </a:r>
            <a:r>
              <a:rPr lang="en-US" altLang="ko-KR" sz="1600" dirty="0">
                <a:solidFill>
                  <a:srgbClr val="222222"/>
                </a:solidFill>
              </a:rPr>
              <a:t>er than the threshold </a:t>
            </a:r>
            <a:r>
              <a:rPr lang="en-US" altLang="ko-KR" sz="1600" b="1" i="1" dirty="0">
                <a:solidFill>
                  <a:srgbClr val="222222"/>
                </a:solidFill>
              </a:rPr>
              <a:t>t</a:t>
            </a:r>
            <a:r>
              <a:rPr lang="en-US" altLang="ko-KR" sz="1600" dirty="0">
                <a:solidFill>
                  <a:srgbClr val="222222"/>
                </a:solidFill>
              </a:rPr>
              <a:t>; these are often called geometric graphs</a:t>
            </a:r>
            <a:endParaRPr lang="en-US" altLang="ko-KR" sz="1600" b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20000"/>
              </a:lnSpc>
            </a:pPr>
            <a:endParaRPr lang="en-US" altLang="ko-KR" sz="1600" dirty="0">
              <a:solidFill>
                <a:srgbClr val="22222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rgbClr val="222222"/>
                </a:solidFill>
              </a:rPr>
              <a:t>   Binary data:</a:t>
            </a:r>
            <a:r>
              <a:rPr lang="en-US" altLang="ko-KR" sz="1600" dirty="0">
                <a:solidFill>
                  <a:srgbClr val="222222"/>
                </a:solidFill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Some data arrive naturally as 0/1 matrices,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for instance presence or absence of the different finches in the Galapagos archipelago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can be encoded with a 0/1 table.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802AF7C-C6CA-0296-C321-F93E3DE1D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84" y="3664352"/>
            <a:ext cx="2445068" cy="2584050"/>
          </a:xfrm>
          <a:prstGeom prst="rect">
            <a:avLst/>
          </a:prstGeom>
        </p:spPr>
      </p:pic>
      <p:pic>
        <p:nvPicPr>
          <p:cNvPr id="9" name="Picture 2" descr="Finches: List of Types With Pictures &amp;amp; Care Tips | Singing-Wings-Aviary.com  in 2021 | Finches bird, Backyard birds watching, Bird species">
            <a:extLst>
              <a:ext uri="{FF2B5EF4-FFF2-40B4-BE49-F238E27FC236}">
                <a16:creationId xmlns:a16="http://schemas.microsoft.com/office/drawing/2014/main" id="{2C98EEF3-107E-DF35-AD20-EEC51993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98" y="4176714"/>
            <a:ext cx="276225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7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Questio</a:t>
            </a:r>
            <a:r>
              <a:rPr lang="en-US" altLang="ko-KR" dirty="0"/>
              <a:t>n 10.3 (1)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AA314-247D-DD2C-AD35-577CA73016F7}"/>
              </a:ext>
            </a:extLst>
          </p:cNvPr>
          <p:cNvSpPr txBox="1"/>
          <p:nvPr/>
        </p:nvSpPr>
        <p:spPr>
          <a:xfrm>
            <a:off x="489585" y="1200785"/>
            <a:ext cx="856107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Load the finch.csv data and experiment plotting them to highlight that they represent a bipartite </a:t>
            </a:r>
            <a:br>
              <a:rPr lang="en-US" altLang="ko-KR" sz="1600" b="1" dirty="0"/>
            </a:br>
            <a:r>
              <a:rPr lang="en-US" altLang="ko-KR" sz="1600" b="1" dirty="0"/>
              <a:t>   network.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solidFill>
                <a:srgbClr val="222222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AE5F63E-F769-CE30-8CAF-558F20A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37" y="1952625"/>
            <a:ext cx="4181475" cy="6858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E1A4C92-DB79-AFC1-8F92-48CD48D7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" y="2752090"/>
            <a:ext cx="2366963" cy="325048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DFB2AA2-F431-0C8A-7A2A-21B4FDA20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908" y="2752090"/>
            <a:ext cx="49720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9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Questio</a:t>
            </a:r>
            <a:r>
              <a:rPr lang="en-US" altLang="ko-KR" dirty="0"/>
              <a:t>n 10.3 (2)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AA314-247D-DD2C-AD35-577CA73016F7}"/>
              </a:ext>
            </a:extLst>
          </p:cNvPr>
          <p:cNvSpPr txBox="1"/>
          <p:nvPr/>
        </p:nvSpPr>
        <p:spPr>
          <a:xfrm>
            <a:off x="489585" y="1200785"/>
            <a:ext cx="856107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Load the finch.csv data and experiment plotting them to highlight that they represent a bipartite </a:t>
            </a:r>
            <a:br>
              <a:rPr lang="en-US" altLang="ko-KR" sz="1600" b="1" dirty="0"/>
            </a:br>
            <a:r>
              <a:rPr lang="en-US" altLang="ko-KR" sz="1600" b="1" dirty="0"/>
              <a:t>   network.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solidFill>
                <a:srgbClr val="222222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EB7FCD9-B177-9FF8-DE75-0D32AEDA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8" y="1924050"/>
            <a:ext cx="3840258" cy="24669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58AC8BE-6BAD-5A4B-2B6E-367F756DD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875" y="2009775"/>
            <a:ext cx="370457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Questio</a:t>
            </a:r>
            <a:r>
              <a:rPr lang="en-US" altLang="ko-KR" dirty="0"/>
              <a:t>n 10.4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AA314-247D-DD2C-AD35-577CA73016F7}"/>
              </a:ext>
            </a:extLst>
          </p:cNvPr>
          <p:cNvSpPr txBox="1"/>
          <p:nvPr/>
        </p:nvSpPr>
        <p:spPr>
          <a:xfrm>
            <a:off x="489585" y="1200785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Make a </a:t>
            </a:r>
            <a:r>
              <a:rPr lang="en-US" altLang="ko-KR" sz="1600" b="1" dirty="0" err="1"/>
              <a:t>dataframe</a:t>
            </a:r>
            <a:r>
              <a:rPr lang="en-US" altLang="ko-KR" sz="1600" b="1" dirty="0"/>
              <a:t> from the graph g1 using the </a:t>
            </a:r>
            <a:r>
              <a:rPr lang="en-US" altLang="ko-KR" sz="1600" b="1" dirty="0" err="1"/>
              <a:t>ggnetwork</a:t>
            </a:r>
            <a:r>
              <a:rPr lang="en-US" altLang="ko-KR" sz="1600" b="1" dirty="0"/>
              <a:t> package, then plot it using </a:t>
            </a:r>
            <a:r>
              <a:rPr lang="en-US" altLang="ko-KR" sz="1600" b="1" dirty="0" err="1"/>
              <a:t>ggplot</a:t>
            </a:r>
            <a:br>
              <a:rPr lang="en-US" altLang="ko-KR" sz="1600" b="1" dirty="0"/>
            </a:br>
            <a:r>
              <a:rPr lang="en-US" altLang="ko-KR" sz="1600" b="1" dirty="0"/>
              <a:t>   and the provided </a:t>
            </a:r>
            <a:r>
              <a:rPr lang="en-US" altLang="ko-KR" sz="1600" b="1" dirty="0" err="1"/>
              <a:t>geoms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geom_edges</a:t>
            </a:r>
            <a:r>
              <a:rPr lang="en-US" altLang="ko-KR" sz="1600" b="1" dirty="0"/>
              <a:t>, </a:t>
            </a:r>
            <a:r>
              <a:rPr lang="en-US" altLang="ko-KR" sz="1600" b="1" dirty="0" err="1"/>
              <a:t>geom_nodes</a:t>
            </a:r>
            <a:r>
              <a:rPr lang="en-US" altLang="ko-KR" sz="1600" b="1" dirty="0"/>
              <a:t>, and </a:t>
            </a:r>
            <a:r>
              <a:rPr lang="en-US" altLang="ko-KR" sz="1600" b="1" dirty="0" err="1"/>
              <a:t>geom_nodetext</a:t>
            </a:r>
            <a:r>
              <a:rPr lang="en-US" altLang="ko-KR" sz="1600" b="1" dirty="0"/>
              <a:t>.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A432D9-DBBB-2D19-AF3D-90D0A85CE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864300"/>
            <a:ext cx="5578403" cy="152660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C8B89EF-A9AF-1A00-07A5-B3F01CD89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768" y="3562786"/>
            <a:ext cx="2628464" cy="26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 An example: a four state Markov chain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89585" y="1200785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 In Chapter </a:t>
            </a:r>
            <a:r>
              <a:rPr lang="en-US" altLang="ko-KR" sz="1600" b="1" i="0" u="none" strike="noStrike" dirty="0">
                <a:effectLst/>
              </a:rPr>
              <a:t>2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 we saw how a Markov chain can summarize transitions between nucleotides</a:t>
            </a:r>
            <a:br>
              <a:rPr lang="en-US" altLang="ko-KR" sz="1600" b="1" i="0" dirty="0">
                <a:solidFill>
                  <a:srgbClr val="222222"/>
                </a:solidFill>
                <a:effectLst/>
              </a:rPr>
            </a:b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   (considered the states of the system).</a:t>
            </a:r>
            <a:endParaRPr lang="en-US" altLang="ko-KR" sz="1600" b="1" dirty="0">
              <a:solidFill>
                <a:srgbClr val="222222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923CC07-6C72-4974-9064-C4C1CDC8C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4" y="2025828"/>
            <a:ext cx="5264643" cy="21859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D3A45D9-AA30-4EAC-B08B-7ACF8C904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815" y="2025828"/>
            <a:ext cx="2894611" cy="240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Question 10.5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89585" y="1200785"/>
            <a:ext cx="8561070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dirty="0"/>
              <a:t> Which state do you think this Markov chain will end up in?</a:t>
            </a:r>
            <a:endParaRPr lang="en-US" altLang="ko-KR" sz="1600" b="1" dirty="0">
              <a:solidFill>
                <a:srgbClr val="22222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75C21-4831-FF33-029E-F9A8378C61DA}"/>
              </a:ext>
            </a:extLst>
          </p:cNvPr>
          <p:cNvSpPr txBox="1"/>
          <p:nvPr/>
        </p:nvSpPr>
        <p:spPr>
          <a:xfrm>
            <a:off x="3943351" y="1816278"/>
            <a:ext cx="4657724" cy="139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“All nodes except C have outgoing edges, C only </a:t>
            </a:r>
            <a:br>
              <a:rPr lang="en-US" altLang="ko-KR" dirty="0"/>
            </a:br>
            <a:r>
              <a:rPr lang="en-US" altLang="ko-KR" dirty="0"/>
              <a:t>  has in-going edges and a self-edge. Thus, C is </a:t>
            </a:r>
            <a:br>
              <a:rPr lang="en-US" altLang="ko-KR" dirty="0"/>
            </a:br>
            <a:r>
              <a:rPr lang="en-US" altLang="ko-KR" dirty="0"/>
              <a:t>  an absorbing state. Sooner or later any process </a:t>
            </a:r>
            <a:br>
              <a:rPr lang="en-US" altLang="ko-KR" dirty="0"/>
            </a:br>
            <a:r>
              <a:rPr lang="en-US" altLang="ko-KR" dirty="0"/>
              <a:t>  from this chain ends up and stays in C.”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7A0116-DE1A-579E-D27B-ADA3D1A0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04" y="1816278"/>
            <a:ext cx="2894611" cy="240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2ECB799-2982-575B-303F-2D9D2C94F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16" y="1568791"/>
            <a:ext cx="3142439" cy="1882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98744E-16DA-50AD-DAA9-91819BFB96BF}"/>
              </a:ext>
            </a:extLst>
          </p:cNvPr>
          <p:cNvSpPr txBox="1"/>
          <p:nvPr/>
        </p:nvSpPr>
        <p:spPr>
          <a:xfrm>
            <a:off x="686116" y="1109275"/>
            <a:ext cx="314243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For example)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ko-KR" sz="1600" dirty="0"/>
              <a:t>Social network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BCE7363-57B9-AC34-2CAB-36C0E0CBE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690" y="1418364"/>
            <a:ext cx="4189519" cy="20026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97055F5-E38F-434B-7392-FF20EFB02458}"/>
              </a:ext>
            </a:extLst>
          </p:cNvPr>
          <p:cNvSpPr txBox="1"/>
          <p:nvPr/>
        </p:nvSpPr>
        <p:spPr>
          <a:xfrm>
            <a:off x="4572000" y="1109275"/>
            <a:ext cx="314243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For example)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ko-KR" sz="1600" dirty="0"/>
              <a:t>Road map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DC9EBD7-EA6D-9188-5BCB-6BA9DEEC9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563" y="3829319"/>
            <a:ext cx="2940439" cy="25467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9CAFCC-C979-1DDB-7DE9-CC1592F9DEEA}"/>
              </a:ext>
            </a:extLst>
          </p:cNvPr>
          <p:cNvSpPr txBox="1"/>
          <p:nvPr/>
        </p:nvSpPr>
        <p:spPr>
          <a:xfrm>
            <a:off x="2777563" y="3451545"/>
            <a:ext cx="314243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For example)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ko-KR" sz="1600" dirty="0"/>
              <a:t>Order of clothes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6D1D06-2F6B-6385-EA1B-5339516F30C5}"/>
              </a:ext>
            </a:extLst>
          </p:cNvPr>
          <p:cNvSpPr txBox="1"/>
          <p:nvPr/>
        </p:nvSpPr>
        <p:spPr>
          <a:xfrm>
            <a:off x="914399" y="6060368"/>
            <a:ext cx="2152651" cy="27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50" dirty="0"/>
              <a:t>From https://ko.khanacademy.org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9980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 (1)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514350" y="1111250"/>
            <a:ext cx="8134350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dirty="0"/>
              <a:t> </a:t>
            </a:r>
            <a:r>
              <a:rPr lang="en-US" altLang="ko-KR" b="1" dirty="0">
                <a:solidFill>
                  <a:srgbClr val="222222"/>
                </a:solidFill>
              </a:rPr>
              <a:t>Question</a:t>
            </a:r>
          </a:p>
          <a:p>
            <a:pPr>
              <a:lnSpc>
                <a:spcPct val="120000"/>
              </a:lnSpc>
            </a:pPr>
            <a:r>
              <a:rPr lang="ko-KR" altLang="en-US" dirty="0">
                <a:solidFill>
                  <a:srgbClr val="222222"/>
                </a:solidFill>
              </a:rPr>
              <a:t>    </a:t>
            </a:r>
            <a:r>
              <a:rPr lang="ko-KR" altLang="en-US" dirty="0">
                <a:solidFill>
                  <a:srgbClr val="222222"/>
                </a:solidFill>
                <a:sym typeface="Wingdings 3" panose="05040102010807070707" pitchFamily="18" charset="2"/>
              </a:rPr>
              <a:t> </a:t>
            </a:r>
            <a:r>
              <a:rPr lang="en-US" altLang="ko-KR" dirty="0">
                <a:solidFill>
                  <a:srgbClr val="222222"/>
                </a:solidFill>
              </a:rPr>
              <a:t>If you use any social media application, you may have come across the friend </a:t>
            </a:r>
            <a:br>
              <a:rPr lang="en-US" altLang="ko-KR" dirty="0">
                <a:solidFill>
                  <a:srgbClr val="222222"/>
                </a:solidFill>
              </a:rPr>
            </a:br>
            <a:r>
              <a:rPr lang="en-US" altLang="ko-KR" dirty="0">
                <a:solidFill>
                  <a:srgbClr val="222222"/>
                </a:solidFill>
              </a:rPr>
              <a:t>         or follower suggestions feature. Have you ever wondered how they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E83B9-FBC3-C23B-E64B-BB5518BFF361}"/>
              </a:ext>
            </a:extLst>
          </p:cNvPr>
          <p:cNvSpPr txBox="1"/>
          <p:nvPr/>
        </p:nvSpPr>
        <p:spPr>
          <a:xfrm>
            <a:off x="1017270" y="2178593"/>
            <a:ext cx="1306830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>
                <a:solidFill>
                  <a:srgbClr val="0070C0"/>
                </a:solidFill>
                <a:latin typeface="Calibri (본문)"/>
              </a:rPr>
              <a:t>“Network”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9D4DD-9C2C-2D79-E6C5-666FB239D37A}"/>
              </a:ext>
            </a:extLst>
          </p:cNvPr>
          <p:cNvSpPr txBox="1"/>
          <p:nvPr/>
        </p:nvSpPr>
        <p:spPr>
          <a:xfrm>
            <a:off x="514350" y="4480225"/>
            <a:ext cx="2276475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Calibri (본문)"/>
              </a:rPr>
              <a:t> </a:t>
            </a:r>
            <a:r>
              <a:rPr lang="en-US" altLang="ko-KR" b="1" dirty="0">
                <a:solidFill>
                  <a:srgbClr val="222222"/>
                </a:solidFill>
                <a:latin typeface="Calibri (본문)"/>
              </a:rPr>
              <a:t>What is a Network?</a:t>
            </a:r>
            <a:endParaRPr lang="en-US" altLang="ko-KR" dirty="0">
              <a:solidFill>
                <a:srgbClr val="222222"/>
              </a:solidFill>
              <a:latin typeface="Calibri (본문)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882B7-8ABB-7BEC-7AC0-AFAB8A25265E}"/>
              </a:ext>
            </a:extLst>
          </p:cNvPr>
          <p:cNvSpPr txBox="1"/>
          <p:nvPr/>
        </p:nvSpPr>
        <p:spPr>
          <a:xfrm>
            <a:off x="720090" y="4882771"/>
            <a:ext cx="8061960" cy="139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>
                <a:latin typeface="Calibri (본문)"/>
                <a:sym typeface="Wingdings 3" panose="05040102010807070707" pitchFamily="18" charset="2"/>
              </a:rPr>
              <a:t> </a:t>
            </a:r>
            <a:r>
              <a:rPr lang="en-US" altLang="ko-KR" dirty="0">
                <a:latin typeface="Calibri (본문)"/>
              </a:rPr>
              <a:t>A </a:t>
            </a:r>
            <a:r>
              <a:rPr lang="en-US" altLang="ko-KR" b="1" dirty="0">
                <a:latin typeface="Calibri (본문)"/>
              </a:rPr>
              <a:t>network</a:t>
            </a:r>
            <a:r>
              <a:rPr lang="en-US" altLang="ko-KR" dirty="0">
                <a:latin typeface="Calibri (본문)"/>
              </a:rPr>
              <a:t> is a structure that represents a group of objects/people and the </a:t>
            </a:r>
            <a:br>
              <a:rPr lang="en-US" altLang="ko-KR" dirty="0">
                <a:latin typeface="Calibri (본문)"/>
              </a:rPr>
            </a:br>
            <a:r>
              <a:rPr lang="en-US" altLang="ko-KR" dirty="0">
                <a:latin typeface="Calibri (본문)"/>
              </a:rPr>
              <a:t>     relationships between them.</a:t>
            </a:r>
            <a:endParaRPr lang="en-US" altLang="ko-KR" b="1" dirty="0">
              <a:latin typeface="Calibri (본문)"/>
            </a:endParaRPr>
          </a:p>
          <a:p>
            <a:pPr>
              <a:lnSpc>
                <a:spcPct val="120000"/>
              </a:lnSpc>
            </a:pPr>
            <a:r>
              <a:rPr lang="en-US" altLang="ko-KR" dirty="0">
                <a:latin typeface="Calibri (본문)"/>
                <a:sym typeface="Wingdings 3" panose="05040102010807070707" pitchFamily="18" charset="2"/>
              </a:rPr>
              <a:t>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Calibri (본문)"/>
              </a:rPr>
              <a:t>Networks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Calibri (본문)"/>
              </a:rPr>
              <a:t> and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Calibri (본문)"/>
              </a:rPr>
              <a:t> trees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Calibri (본문)"/>
              </a:rPr>
              <a:t> are often used to represent both biological data and  </a:t>
            </a:r>
            <a:br>
              <a:rPr lang="en-US" altLang="ko-KR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b="0" i="0" dirty="0">
                <a:solidFill>
                  <a:srgbClr val="222222"/>
                </a:solidFill>
                <a:effectLst/>
                <a:latin typeface="Calibri (본문)"/>
              </a:rPr>
              <a:t>     knowledge about a system.</a:t>
            </a:r>
            <a:endParaRPr lang="ko-KR" altLang="en-US" dirty="0">
              <a:latin typeface="Calibri (본문)"/>
            </a:endParaRPr>
          </a:p>
        </p:txBody>
      </p:sp>
      <p:pic>
        <p:nvPicPr>
          <p:cNvPr id="1026" name="Picture 2" descr="graph-database-on-social-network-3">
            <a:extLst>
              <a:ext uri="{FF2B5EF4-FFF2-40B4-BE49-F238E27FC236}">
                <a16:creationId xmlns:a16="http://schemas.microsoft.com/office/drawing/2014/main" id="{0C0C63D2-5FA7-40DC-A17E-3F5DDCF4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31" y="2176270"/>
            <a:ext cx="2598738" cy="26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1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10.2.2 Graphs with many layers: labels on edges and nodes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89585" y="1200785"/>
            <a:ext cx="8561070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dirty="0"/>
              <a:t> </a:t>
            </a:r>
            <a:r>
              <a:rPr lang="en-US" altLang="ko-KR" b="0" i="0" dirty="0">
                <a:solidFill>
                  <a:srgbClr val="222222"/>
                </a:solidFill>
                <a:effectLst/>
              </a:rPr>
              <a:t>Here is an example of plotting a graph downloaded from the </a:t>
            </a:r>
            <a:r>
              <a:rPr lang="en-US" altLang="ko-KR" b="1" i="0" u="none" strike="noStrike" dirty="0">
                <a:effectLst/>
              </a:rPr>
              <a:t>STRING</a:t>
            </a:r>
            <a:r>
              <a:rPr lang="en-US" altLang="ko-KR" b="0" i="0" dirty="0">
                <a:solidFill>
                  <a:srgbClr val="222222"/>
                </a:solidFill>
                <a:effectLst/>
              </a:rPr>
              <a:t> database with </a:t>
            </a:r>
            <a:br>
              <a:rPr lang="en-US" altLang="ko-KR" b="0" i="0" dirty="0">
                <a:solidFill>
                  <a:srgbClr val="222222"/>
                </a:solidFill>
                <a:effectLst/>
              </a:rPr>
            </a:br>
            <a:r>
              <a:rPr lang="en-US" altLang="ko-KR" b="0" i="0" dirty="0">
                <a:solidFill>
                  <a:srgbClr val="222222"/>
                </a:solidFill>
                <a:effectLst/>
              </a:rPr>
              <a:t>   annotations at the vertices.</a:t>
            </a:r>
            <a:endParaRPr lang="en-US" altLang="ko-KR" dirty="0">
              <a:solidFill>
                <a:srgbClr val="222222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C0BA3A-014C-4B8B-A994-08AF7E5BD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8" y="2071004"/>
            <a:ext cx="4955188" cy="260799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EE1CEB2-4BC7-490E-A3B2-6AA710FD2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773" y="2071004"/>
            <a:ext cx="3196667" cy="212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10.2.2 Graphs with many layers: labels on edges and nodes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89585" y="1200785"/>
            <a:ext cx="8561070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dirty="0"/>
              <a:t> </a:t>
            </a:r>
            <a:r>
              <a:rPr lang="en-US" altLang="ko-KR" b="0" i="0" dirty="0">
                <a:solidFill>
                  <a:srgbClr val="222222"/>
                </a:solidFill>
                <a:effectLst/>
              </a:rPr>
              <a:t>Here is an example of plotting a graph downloaded from the </a:t>
            </a:r>
            <a:r>
              <a:rPr lang="en-US" altLang="ko-KR" b="1" i="0" u="none" strike="noStrike" dirty="0">
                <a:effectLst/>
              </a:rPr>
              <a:t>STRING</a:t>
            </a:r>
            <a:r>
              <a:rPr lang="en-US" altLang="ko-KR" b="0" i="0" dirty="0">
                <a:solidFill>
                  <a:srgbClr val="222222"/>
                </a:solidFill>
                <a:effectLst/>
              </a:rPr>
              <a:t> database with </a:t>
            </a:r>
            <a:br>
              <a:rPr lang="en-US" altLang="ko-KR" b="0" i="0" dirty="0">
                <a:solidFill>
                  <a:srgbClr val="222222"/>
                </a:solidFill>
                <a:effectLst/>
              </a:rPr>
            </a:br>
            <a:r>
              <a:rPr lang="en-US" altLang="ko-KR" b="0" i="0" dirty="0">
                <a:solidFill>
                  <a:srgbClr val="222222"/>
                </a:solidFill>
                <a:effectLst/>
              </a:rPr>
              <a:t>   annotations at the vertices.</a:t>
            </a:r>
            <a:endParaRPr lang="en-US" altLang="ko-KR" dirty="0">
              <a:solidFill>
                <a:srgbClr val="22222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B08256-383E-4D36-8466-7B413DB5ACBA}"/>
              </a:ext>
            </a:extLst>
          </p:cNvPr>
          <p:cNvSpPr txBox="1"/>
          <p:nvPr/>
        </p:nvSpPr>
        <p:spPr>
          <a:xfrm>
            <a:off x="1223010" y="5569971"/>
            <a:ext cx="6697980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>
                <a:latin typeface="Calibri (본문)"/>
              </a:rPr>
              <a:t>   </a:t>
            </a:r>
            <a:r>
              <a:rPr lang="en-US" altLang="ko-KR" sz="1400" dirty="0">
                <a:latin typeface="Calibri (본문)"/>
              </a:rPr>
              <a:t>Figure </a:t>
            </a:r>
            <a:r>
              <a:rPr lang="en-US" altLang="ko-KR" sz="1400" dirty="0">
                <a:latin typeface="Calibri (본문)"/>
                <a:hlinkClick r:id="rId3"/>
              </a:rPr>
              <a:t>10.8</a:t>
            </a:r>
            <a:r>
              <a:rPr lang="en-US" altLang="ko-KR" sz="1400" dirty="0">
                <a:latin typeface="Calibri (본문)"/>
              </a:rPr>
              <a:t> shows the full perturbed chemokine subnetwork discovered in the study of  </a:t>
            </a:r>
            <a:br>
              <a:rPr lang="en-US" altLang="ko-KR" sz="1400" dirty="0">
                <a:latin typeface="Calibri (본문)"/>
              </a:rPr>
            </a:br>
            <a:r>
              <a:rPr lang="en-US" altLang="ko-KR" sz="1400" dirty="0">
                <a:latin typeface="Calibri (본문)"/>
              </a:rPr>
              <a:t>   breast cancer metastasis using GXNA (</a:t>
            </a:r>
            <a:r>
              <a:rPr lang="en-US" altLang="ko-KR" sz="1400" dirty="0" err="1">
                <a:latin typeface="Calibri (본문)"/>
              </a:rPr>
              <a:t>Nacu</a:t>
            </a:r>
            <a:r>
              <a:rPr lang="en-US" altLang="ko-KR" sz="1400" dirty="0">
                <a:latin typeface="Calibri (본문)"/>
              </a:rPr>
              <a:t> et al. </a:t>
            </a:r>
            <a:r>
              <a:rPr lang="en-US" altLang="ko-KR" sz="1400" dirty="0">
                <a:latin typeface="Calibri (본문)"/>
                <a:hlinkClick r:id="rId4"/>
              </a:rPr>
              <a:t>2007</a:t>
            </a:r>
            <a:r>
              <a:rPr lang="en-US" altLang="ko-KR" sz="1400" dirty="0">
                <a:latin typeface="Calibri (본문)"/>
              </a:rPr>
              <a:t>) and reported by Yu et al. (</a:t>
            </a:r>
            <a:r>
              <a:rPr lang="en-US" altLang="ko-KR" sz="1400" dirty="0">
                <a:latin typeface="Calibri (본문)"/>
                <a:hlinkClick r:id="rId5"/>
              </a:rPr>
              <a:t>2012</a:t>
            </a:r>
            <a:r>
              <a:rPr lang="en-US" altLang="ko-KR" sz="1400" dirty="0">
                <a:latin typeface="Calibri (본문)"/>
              </a:rPr>
              <a:t>).</a:t>
            </a:r>
            <a:endParaRPr lang="en-US" altLang="ko-KR" sz="1400" dirty="0">
              <a:solidFill>
                <a:srgbClr val="222222"/>
              </a:solidFill>
              <a:latin typeface="Calibri (본문)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67B736C-7D67-38E3-ED65-E692452DF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525" y="2047634"/>
            <a:ext cx="4806950" cy="34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76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10.3 From gene set enrichment to networks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13385" y="1267460"/>
            <a:ext cx="8561070" cy="217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/>
              <a:t>10.3.1 Methods using pre-defined gene sets (GSEA)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i="0" dirty="0">
                <a:solidFill>
                  <a:srgbClr val="000000"/>
                </a:solidFill>
                <a:effectLst/>
              </a:rPr>
              <a:t>Gene Set Enrichment Analysis</a:t>
            </a:r>
            <a:r>
              <a:rPr lang="en-US" altLang="ko-KR" sz="1600" b="0" i="0" dirty="0">
                <a:solidFill>
                  <a:srgbClr val="000000"/>
                </a:solidFill>
                <a:effectLst/>
              </a:rPr>
              <a:t> (GSEA) is a computational method that determines </a:t>
            </a:r>
            <a:br>
              <a:rPr lang="en-US" altLang="ko-KR" sz="1600" b="0" i="0" dirty="0">
                <a:solidFill>
                  <a:srgbClr val="000000"/>
                </a:solidFill>
                <a:effectLst/>
              </a:rPr>
            </a:br>
            <a:r>
              <a:rPr lang="en-US" altLang="ko-KR" sz="1600" b="0" i="0" dirty="0">
                <a:solidFill>
                  <a:srgbClr val="000000"/>
                </a:solidFill>
                <a:effectLst/>
              </a:rPr>
              <a:t> whether an a priori defined set of genes shows statistically significant, </a:t>
            </a:r>
            <a:br>
              <a:rPr lang="en-US" altLang="ko-KR" sz="1600" b="0" i="0" dirty="0">
                <a:solidFill>
                  <a:srgbClr val="000000"/>
                </a:solidFill>
                <a:effectLst/>
              </a:rPr>
            </a:br>
            <a:r>
              <a:rPr lang="en-US" altLang="ko-KR" sz="1600" b="0" i="0" dirty="0">
                <a:solidFill>
                  <a:srgbClr val="000000"/>
                </a:solidFill>
                <a:effectLst/>
              </a:rPr>
              <a:t> concordant differences between two biological states (e.g. phenotypes).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The Gene Ontology (GO) is a collection of three ontologies that describe genes and gene products.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</a:t>
            </a:r>
            <a:r>
              <a:rPr lang="en-US" altLang="ko-KR" sz="1600" dirty="0">
                <a:solidFill>
                  <a:srgbClr val="222222"/>
                </a:solidFill>
              </a:rPr>
              <a:t>- Molecular function, Biological process, Cellular component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rgbClr val="222222"/>
                </a:solidFill>
              </a:rPr>
              <a:t>These ontologies have the structure of </a:t>
            </a:r>
            <a:r>
              <a:rPr lang="en-US" altLang="ko-KR" sz="1600" b="1" dirty="0">
                <a:solidFill>
                  <a:srgbClr val="222222"/>
                </a:solidFill>
              </a:rPr>
              <a:t>directed acyclic graph (DAGs)</a:t>
            </a:r>
          </a:p>
        </p:txBody>
      </p:sp>
      <p:pic>
        <p:nvPicPr>
          <p:cNvPr id="1026" name="Picture 2" descr="유향 비순환 그래프 - 위키백과, 우리 모두의 백과사전">
            <a:extLst>
              <a:ext uri="{FF2B5EF4-FFF2-40B4-BE49-F238E27FC236}">
                <a16:creationId xmlns:a16="http://schemas.microsoft.com/office/drawing/2014/main" id="{9C736E1F-5858-4F14-EAD8-D2AC53C1D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65" y="3642731"/>
            <a:ext cx="2451735" cy="24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61741A-D1B2-3A88-6764-5D7C9DBE5BDF}"/>
              </a:ext>
            </a:extLst>
          </p:cNvPr>
          <p:cNvSpPr txBox="1"/>
          <p:nvPr/>
        </p:nvSpPr>
        <p:spPr>
          <a:xfrm>
            <a:off x="914400" y="5862874"/>
            <a:ext cx="151447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/>
              <a:t>From </a:t>
            </a:r>
            <a:r>
              <a:rPr lang="en-US" altLang="ko-KR" sz="1600" dirty="0" err="1"/>
              <a:t>wikipedia</a:t>
            </a:r>
            <a:endParaRPr lang="ko-KR" altLang="en-US" sz="16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37E650E-1DD7-0508-2EC0-F917FAFAC02D}"/>
              </a:ext>
            </a:extLst>
          </p:cNvPr>
          <p:cNvGrpSpPr/>
          <p:nvPr/>
        </p:nvGrpSpPr>
        <p:grpSpPr>
          <a:xfrm>
            <a:off x="4297211" y="3723218"/>
            <a:ext cx="4225037" cy="2290762"/>
            <a:chOff x="4297211" y="3920712"/>
            <a:chExt cx="4225037" cy="2290762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6BA43C8-1DAF-AA01-F97F-743E4A1C9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211" y="3920712"/>
              <a:ext cx="4225037" cy="2290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209BCF-6E47-A4E2-5492-FB2AB0BCA3D1}"/>
                </a:ext>
              </a:extLst>
            </p:cNvPr>
            <p:cNvSpPr txBox="1"/>
            <p:nvPr/>
          </p:nvSpPr>
          <p:spPr>
            <a:xfrm>
              <a:off x="4297211" y="5843425"/>
              <a:ext cx="2589363" cy="36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600" dirty="0"/>
                <a:t>From https://steemit.com/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71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Find a useful database of gene sets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413385" y="1343660"/>
            <a:ext cx="856107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The main purpose of using GO annotations for a particular set of Genes designated as significant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in an experiment is to look for the 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enrichment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 of a GO term in this list,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we will give this term a statistical meaning below.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252ADBE-38DC-4FAB-B6F1-AA494B53883F}"/>
              </a:ext>
            </a:extLst>
          </p:cNvPr>
          <p:cNvGrpSpPr/>
          <p:nvPr/>
        </p:nvGrpSpPr>
        <p:grpSpPr>
          <a:xfrm>
            <a:off x="388620" y="2668731"/>
            <a:ext cx="8417847" cy="1886630"/>
            <a:chOff x="388620" y="2668731"/>
            <a:chExt cx="8417847" cy="188663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FDD6C809-1D0B-47D5-A27B-05F3C9E45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" y="2758265"/>
              <a:ext cx="4183380" cy="1444351"/>
            </a:xfrm>
            <a:prstGeom prst="rect">
              <a:avLst/>
            </a:prstGeom>
          </p:spPr>
        </p:pic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F9A28BF2-0937-4F0A-BCF3-0BA7C38903F1}"/>
                </a:ext>
              </a:extLst>
            </p:cNvPr>
            <p:cNvGrpSpPr/>
            <p:nvPr/>
          </p:nvGrpSpPr>
          <p:grpSpPr>
            <a:xfrm>
              <a:off x="4572000" y="2668731"/>
              <a:ext cx="4234467" cy="1886630"/>
              <a:chOff x="4572000" y="2668731"/>
              <a:chExt cx="4234467" cy="1886630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41012F39-8BB1-4D45-B4DD-847F97D2C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0" y="2668731"/>
                <a:ext cx="2729188" cy="852488"/>
              </a:xfrm>
              <a:prstGeom prst="rect">
                <a:avLst/>
              </a:prstGeom>
            </p:spPr>
          </p:pic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8DB900CB-6EFD-4375-80D1-90EFD5006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134" y="3568390"/>
                <a:ext cx="4127333" cy="9869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84376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10.3.2 Gene set analysis with two-way table tests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F9D04-4E98-4DA4-BC17-A7C501165522}"/>
              </a:ext>
            </a:extLst>
          </p:cNvPr>
          <p:cNvSpPr txBox="1"/>
          <p:nvPr/>
        </p:nvSpPr>
        <p:spPr>
          <a:xfrm>
            <a:off x="316387" y="1123031"/>
            <a:ext cx="9168765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latin typeface="system-ui"/>
              </a:rPr>
              <a:t>Here, we start by explaining a basic approach often called 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latin typeface="system-ui"/>
              </a:rPr>
              <a:t>Fisher’s “exact” test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latin typeface="system-ui"/>
              </a:rPr>
              <a:t> or </a:t>
            </a:r>
            <a:r>
              <a:rPr lang="en-US" altLang="ko-KR" sz="1600" b="1" i="0" dirty="0">
                <a:solidFill>
                  <a:srgbClr val="212529"/>
                </a:solidFill>
                <a:effectLst/>
                <a:latin typeface="system-ui"/>
              </a:rPr>
              <a:t>hypergeometric </a:t>
            </a:r>
            <a:br>
              <a:rPr lang="en-US" altLang="ko-KR" sz="1600" b="1" i="0" dirty="0">
                <a:solidFill>
                  <a:srgbClr val="212529"/>
                </a:solidFill>
                <a:effectLst/>
                <a:latin typeface="system-ui"/>
              </a:rPr>
            </a:br>
            <a:r>
              <a:rPr lang="en-US" altLang="ko-KR" sz="1600" b="1" i="0" dirty="0">
                <a:solidFill>
                  <a:srgbClr val="212529"/>
                </a:solidFill>
                <a:effectLst/>
                <a:latin typeface="system-ui"/>
              </a:rPr>
              <a:t>   testing.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0087E8-9F40-45D8-AD58-7160F6E8DFD8}"/>
              </a:ext>
            </a:extLst>
          </p:cNvPr>
          <p:cNvSpPr txBox="1"/>
          <p:nvPr/>
        </p:nvSpPr>
        <p:spPr>
          <a:xfrm>
            <a:off x="316387" y="4147833"/>
            <a:ext cx="8867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N=1,000, m=75 (genes are labeled as 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significant)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, Is the blue category enriched or overrepresented?</a:t>
            </a:r>
          </a:p>
        </p:txBody>
      </p:sp>
      <p:graphicFrame>
        <p:nvGraphicFramePr>
          <p:cNvPr id="18" name="표 18">
            <a:extLst>
              <a:ext uri="{FF2B5EF4-FFF2-40B4-BE49-F238E27FC236}">
                <a16:creationId xmlns:a16="http://schemas.microsoft.com/office/drawing/2014/main" id="{49793BB8-0F28-4DA9-97D1-D5CE82429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56415"/>
              </p:ext>
            </p:extLst>
          </p:nvPr>
        </p:nvGraphicFramePr>
        <p:xfrm>
          <a:off x="2354529" y="4648797"/>
          <a:ext cx="4198620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49655">
                  <a:extLst>
                    <a:ext uri="{9D8B030D-6E8A-4147-A177-3AD203B41FA5}">
                      <a16:colId xmlns:a16="http://schemas.microsoft.com/office/drawing/2014/main" val="2252303618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137583575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1901744254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198217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Yellow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Blue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Red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6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Significant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6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Universe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500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100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400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866696"/>
                  </a:ext>
                </a:extLst>
              </a:tr>
            </a:tbl>
          </a:graphicData>
        </a:graphic>
      </p:graphicFrame>
      <p:grpSp>
        <p:nvGrpSpPr>
          <p:cNvPr id="3" name="그룹 2">
            <a:extLst>
              <a:ext uri="{FF2B5EF4-FFF2-40B4-BE49-F238E27FC236}">
                <a16:creationId xmlns:a16="http://schemas.microsoft.com/office/drawing/2014/main" id="{29CF117D-DB3E-3AEC-5B16-DF48CA9E567C}"/>
              </a:ext>
            </a:extLst>
          </p:cNvPr>
          <p:cNvGrpSpPr/>
          <p:nvPr/>
        </p:nvGrpSpPr>
        <p:grpSpPr>
          <a:xfrm>
            <a:off x="699347" y="1858549"/>
            <a:ext cx="3727997" cy="2071919"/>
            <a:chOff x="497947" y="2077696"/>
            <a:chExt cx="3727997" cy="207191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51427DB9-A089-0FC4-2A5A-995252C83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366" y="2082011"/>
              <a:ext cx="1769506" cy="17287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6B79CE01-2D52-E538-A881-A1B8E6D34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8727" y="2077696"/>
              <a:ext cx="1570824" cy="171245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20D158-AE63-5FC5-66BC-90AC2D0F28B3}"/>
                </a:ext>
              </a:extLst>
            </p:cNvPr>
            <p:cNvSpPr txBox="1"/>
            <p:nvPr/>
          </p:nvSpPr>
          <p:spPr>
            <a:xfrm>
              <a:off x="497947" y="3878772"/>
              <a:ext cx="3727997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500" dirty="0"/>
                <a:t>From https://losskatsu.github.io/statistics/hypergeometric/#1-%EC%B4%88%EA%B8%B0%ED%95%98%EB%B6%84%ED%8F%AC-%EC%A0%95%EC%9D%98</a:t>
              </a:r>
              <a:endParaRPr lang="ko-KR" altLang="en-US" sz="500" dirty="0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DE87425-5137-3480-2233-6201EBAC2579}"/>
              </a:ext>
            </a:extLst>
          </p:cNvPr>
          <p:cNvGrpSpPr/>
          <p:nvPr/>
        </p:nvGrpSpPr>
        <p:grpSpPr>
          <a:xfrm>
            <a:off x="4946815" y="1652943"/>
            <a:ext cx="3938394" cy="2254469"/>
            <a:chOff x="375918" y="4206272"/>
            <a:chExt cx="3142439" cy="1798838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90B6DF1D-12A1-764E-CC7F-7496266E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385" y="4574321"/>
              <a:ext cx="2488450" cy="492842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FCF12095-65A4-22E2-8A67-2D525FFD1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385" y="5140622"/>
              <a:ext cx="1904078" cy="57802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E40A3A-EC49-A4AF-8626-45D37DC1C66B}"/>
                </a:ext>
              </a:extLst>
            </p:cNvPr>
            <p:cNvSpPr txBox="1"/>
            <p:nvPr/>
          </p:nvSpPr>
          <p:spPr>
            <a:xfrm>
              <a:off x="375918" y="4206272"/>
              <a:ext cx="3142439" cy="36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en-US" altLang="ko-KR" sz="1600" b="1" dirty="0"/>
                <a:t> For example) </a:t>
              </a:r>
              <a:r>
                <a:rPr lang="en-US" altLang="ko-K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ko-KR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로또 </a:t>
              </a:r>
              <a:r>
                <a:rPr lang="en-US" altLang="ko-K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ko-KR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등 당첨</a:t>
              </a:r>
              <a:endParaRPr lang="en-US" altLang="ko-KR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F5CF2F-9211-2DFA-4670-806A4687C51C}"/>
                </a:ext>
              </a:extLst>
            </p:cNvPr>
            <p:cNvSpPr txBox="1"/>
            <p:nvPr/>
          </p:nvSpPr>
          <p:spPr>
            <a:xfrm>
              <a:off x="413385" y="5792103"/>
              <a:ext cx="2145111" cy="213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700" dirty="0"/>
                <a:t>https://blog.naver.com/mykepzzang/220607187232</a:t>
              </a:r>
              <a:endParaRPr lang="ko-KR" altLang="en-US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79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Question 10.6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1A105AB-496A-4F81-979F-D16A8A0F8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2237550"/>
            <a:ext cx="5862638" cy="14365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EA349D5-6108-4612-ACD8-F371B6487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5214937"/>
            <a:ext cx="5457825" cy="5810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8D75DDC-EC04-40F0-96B1-833C88225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338" y="2857499"/>
            <a:ext cx="2634686" cy="2938463"/>
          </a:xfrm>
          <a:prstGeom prst="rect">
            <a:avLst/>
          </a:prstGeom>
        </p:spPr>
      </p:pic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DAF609FB-F17C-4EAF-B8DA-CEB4BBCF6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45286"/>
              </p:ext>
            </p:extLst>
          </p:nvPr>
        </p:nvGraphicFramePr>
        <p:xfrm>
          <a:off x="609600" y="3850017"/>
          <a:ext cx="4198620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49655">
                  <a:extLst>
                    <a:ext uri="{9D8B030D-6E8A-4147-A177-3AD203B41FA5}">
                      <a16:colId xmlns:a16="http://schemas.microsoft.com/office/drawing/2014/main" val="2252303618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137583575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1901744254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1982171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Yellow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Blue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Red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76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Significant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25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6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Universe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500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100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latin typeface="+mn-lt"/>
                        </a:rPr>
                        <a:t>400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86669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414C2F7-E7C7-7F8D-367A-5F765D125BF9}"/>
              </a:ext>
            </a:extLst>
          </p:cNvPr>
          <p:cNvSpPr txBox="1"/>
          <p:nvPr/>
        </p:nvSpPr>
        <p:spPr>
          <a:xfrm>
            <a:off x="413385" y="1128836"/>
            <a:ext cx="856107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Run a Monte Carlo experiment with 20,000 simulations and compute the p-value of </a:t>
            </a:r>
            <a:br>
              <a:rPr lang="en-US" altLang="ko-KR" sz="1600" dirty="0"/>
            </a:br>
            <a:r>
              <a:rPr lang="en-US" altLang="ko-KR" sz="1600" dirty="0"/>
              <a:t>   significance of having 25 blues </a:t>
            </a:r>
            <a:r>
              <a:rPr lang="en-US" altLang="ko-KR" sz="1600" b="0" i="0" dirty="0">
                <a:solidFill>
                  <a:srgbClr val="212529"/>
                </a:solidFill>
                <a:effectLst/>
              </a:rPr>
              <a:t> under the null hypothesis that no category is over-</a:t>
            </a:r>
            <a:br>
              <a:rPr lang="en-US" altLang="ko-KR" sz="1600" b="0" i="0" dirty="0">
                <a:solidFill>
                  <a:srgbClr val="212529"/>
                </a:solidFill>
                <a:effectLst/>
              </a:rPr>
            </a:br>
            <a:r>
              <a:rPr lang="en-US" altLang="ko-KR" sz="1600" b="0" i="0" dirty="0">
                <a:solidFill>
                  <a:srgbClr val="212529"/>
                </a:solidFill>
                <a:effectLst/>
              </a:rPr>
              <a:t>   represented in the significant set.</a:t>
            </a:r>
            <a:endParaRPr lang="en-US" altLang="ko-KR" sz="1600" dirty="0">
              <a:solidFill>
                <a:srgbClr val="2222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Plotting gene enrichment networks with </a:t>
            </a:r>
            <a:r>
              <a:rPr lang="en-US" altLang="ko-KR" dirty="0" err="1"/>
              <a:t>GOplot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6133306-EAC8-B699-7B94-A0FEBAC82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318015"/>
            <a:ext cx="2496042" cy="2930135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DA6CC5CA-E250-4E66-9E3C-B6D61D6B50C4}"/>
              </a:ext>
            </a:extLst>
          </p:cNvPr>
          <p:cNvGrpSpPr/>
          <p:nvPr/>
        </p:nvGrpSpPr>
        <p:grpSpPr>
          <a:xfrm>
            <a:off x="2911515" y="1318015"/>
            <a:ext cx="6000306" cy="4502730"/>
            <a:chOff x="2911515" y="1318015"/>
            <a:chExt cx="6000306" cy="450273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EFA26E9-38BA-93AD-2786-E9B651954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5238" y="1318015"/>
              <a:ext cx="1566583" cy="2005012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549E0E8-15E9-1FCD-8A78-6CA53EEB6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1515" y="1318015"/>
              <a:ext cx="4433723" cy="4502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1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10.3.3 Significant subgraphs and high scoring modules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F4814-E642-4F35-9887-3E22F5D24224}"/>
              </a:ext>
            </a:extLst>
          </p:cNvPr>
          <p:cNvSpPr txBox="1"/>
          <p:nvPr/>
        </p:nvSpPr>
        <p:spPr>
          <a:xfrm>
            <a:off x="482600" y="1283038"/>
            <a:ext cx="82423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A careful implementation with many improvements is available as the Bioconductor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package </a:t>
            </a:r>
            <a:r>
              <a:rPr lang="en-US" altLang="ko-KR" sz="1600" b="1" i="0" u="none" strike="noStrike" dirty="0" err="1">
                <a:solidFill>
                  <a:srgbClr val="222222"/>
                </a:solidFill>
                <a:effectLst/>
                <a:hlinkClick r:id="rId3"/>
              </a:rPr>
              <a:t>BioNet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 (</a:t>
            </a:r>
            <a:r>
              <a:rPr lang="en-US" altLang="ko-KR" sz="1600" b="0" i="0" dirty="0" err="1">
                <a:solidFill>
                  <a:srgbClr val="222222"/>
                </a:solidFill>
                <a:effectLst/>
              </a:rPr>
              <a:t>Beisser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et al. </a:t>
            </a:r>
            <a:r>
              <a:rPr lang="en-US" altLang="ko-KR" sz="1600" b="0" i="0" u="none" strike="noStrike" dirty="0">
                <a:solidFill>
                  <a:srgbClr val="222222"/>
                </a:solidFill>
                <a:effectLst/>
                <a:hlinkClick r:id="rId4"/>
              </a:rPr>
              <a:t>2010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). These methods all search for the subgraphs or modules of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a scored-skeleton network that seem to be particularly 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perturbed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.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Each gene-node in the network is assigned a score that can either be calculated from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   a t-statistic or a p-value.</a:t>
            </a:r>
            <a:endParaRPr lang="ko-KR" altLang="en-US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1F4B06-7361-D5BF-C9F1-114542718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75" y="3004418"/>
            <a:ext cx="5549327" cy="32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41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10.3.4 An example with the </a:t>
            </a:r>
            <a:r>
              <a:rPr lang="en-US" altLang="ko-KR" dirty="0" err="1"/>
              <a:t>BioNet</a:t>
            </a:r>
            <a:r>
              <a:rPr lang="en-US" altLang="ko-KR" dirty="0"/>
              <a:t> implementation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F4814-E642-4F35-9887-3E22F5D24224}"/>
              </a:ext>
            </a:extLst>
          </p:cNvPr>
          <p:cNvSpPr txBox="1"/>
          <p:nvPr/>
        </p:nvSpPr>
        <p:spPr>
          <a:xfrm>
            <a:off x="482600" y="1283038"/>
            <a:ext cx="8242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222222"/>
                </a:solidFill>
              </a:rPr>
              <a:t> </a:t>
            </a:r>
            <a:r>
              <a:rPr lang="en-US" altLang="ko-KR" b="1" i="0" dirty="0">
                <a:solidFill>
                  <a:srgbClr val="212529"/>
                </a:solidFill>
                <a:effectLst/>
              </a:rPr>
              <a:t>To illustrate the method, we show data from the </a:t>
            </a:r>
            <a:r>
              <a:rPr lang="en-US" altLang="ko-KR" b="1" i="0" u="sng" dirty="0" err="1">
                <a:solidFill>
                  <a:srgbClr val="0D6EFD"/>
                </a:solidFill>
                <a:effectLst/>
                <a:hlinkClick r:id="rId3"/>
              </a:rPr>
              <a:t>BioNet</a:t>
            </a:r>
            <a:r>
              <a:rPr lang="en-US" altLang="ko-KR" b="1" i="0" dirty="0">
                <a:solidFill>
                  <a:srgbClr val="212529"/>
                </a:solidFill>
                <a:effectLst/>
              </a:rPr>
              <a:t> package.</a:t>
            </a:r>
            <a:endParaRPr lang="ko-KR" altLang="en-US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C125108-9149-4A89-935E-90F3EFDD3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91" y="1795374"/>
            <a:ext cx="1847850" cy="12954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50012FC-F9FF-4BA9-8C26-9F2CADB0B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142" y="1795374"/>
            <a:ext cx="4454819" cy="324565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4584C92-5153-D49A-4143-B7C914413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791" y="3233778"/>
            <a:ext cx="2755952" cy="180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 Phylogenetics Trees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6179C-8033-44D4-BBB0-60CF670ABDF7}"/>
              </a:ext>
            </a:extLst>
          </p:cNvPr>
          <p:cNvSpPr txBox="1"/>
          <p:nvPr/>
        </p:nvSpPr>
        <p:spPr>
          <a:xfrm>
            <a:off x="413385" y="1197885"/>
            <a:ext cx="8561070" cy="2434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en-US" altLang="ko-KR" sz="1600" b="0" i="0" dirty="0">
                <a:effectLst/>
              </a:rPr>
              <a:t>One really important use of graphs in biology is the construction of </a:t>
            </a:r>
            <a:r>
              <a:rPr lang="en-US" altLang="ko-KR" sz="1600" b="1" i="0" dirty="0">
                <a:effectLst/>
              </a:rPr>
              <a:t>phylogenetic trees</a:t>
            </a:r>
            <a:r>
              <a:rPr lang="en-US" altLang="ko-KR" sz="1600" b="0" i="0" dirty="0">
                <a:effectLst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</a:t>
            </a:r>
            <a:r>
              <a:rPr lang="en-US" altLang="ko-KR" sz="1600" b="0" i="0" dirty="0">
                <a:effectLst/>
              </a:rPr>
              <a:t>Trees are graphs with no </a:t>
            </a:r>
            <a:r>
              <a:rPr lang="en-US" altLang="ko-KR" sz="1600" b="1" i="0" dirty="0">
                <a:effectLst/>
              </a:rPr>
              <a:t>cycles</a:t>
            </a:r>
            <a:r>
              <a:rPr lang="en-US" altLang="ko-KR" sz="1600" b="0" i="0" dirty="0">
                <a:effectLst/>
              </a:rPr>
              <a:t> (the official word for loops, whether self loops, or ones that </a:t>
            </a:r>
            <a:br>
              <a:rPr lang="en-US" altLang="ko-KR" sz="1600" b="0" i="0" dirty="0">
                <a:effectLst/>
              </a:rPr>
            </a:br>
            <a:r>
              <a:rPr lang="en-US" altLang="ko-KR" sz="1600" b="0" i="0" dirty="0">
                <a:effectLst/>
              </a:rPr>
              <a:t>   go through several vertices).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</a:t>
            </a:r>
            <a:r>
              <a:rPr lang="en-US" altLang="ko-KR" sz="1600" b="0" i="0" dirty="0">
                <a:effectLst/>
              </a:rPr>
              <a:t>A </a:t>
            </a:r>
            <a:r>
              <a:rPr lang="en-US" altLang="ko-KR" sz="1600" b="1" i="0" dirty="0">
                <a:effectLst/>
              </a:rPr>
              <a:t>phylogenetic tree</a:t>
            </a:r>
            <a:r>
              <a:rPr lang="en-US" altLang="ko-KR" sz="1600" b="0" i="0" dirty="0">
                <a:effectLst/>
              </a:rPr>
              <a:t> (also </a:t>
            </a:r>
            <a:r>
              <a:rPr lang="en-US" altLang="ko-KR" sz="1600" b="1" i="0" dirty="0">
                <a:effectLst/>
              </a:rPr>
              <a:t>phylogeny</a:t>
            </a:r>
            <a:r>
              <a:rPr lang="en-US" altLang="ko-KR" sz="1600" b="0" i="0" dirty="0">
                <a:effectLst/>
              </a:rPr>
              <a:t> or </a:t>
            </a:r>
            <a:r>
              <a:rPr lang="en-US" altLang="ko-KR" sz="1600" b="1" i="0" dirty="0">
                <a:effectLst/>
              </a:rPr>
              <a:t>evolutionary tree </a:t>
            </a:r>
            <a:r>
              <a:rPr lang="en-US" altLang="ko-KR" sz="1600" b="0" i="0" dirty="0">
                <a:effectLst/>
              </a:rPr>
              <a:t>is a branching </a:t>
            </a:r>
            <a:r>
              <a:rPr lang="en-US" altLang="ko-KR" sz="1600" b="0" i="0" u="none" strike="noStrike" dirty="0">
                <a:effectLst/>
              </a:rPr>
              <a:t>diagram</a:t>
            </a:r>
            <a:r>
              <a:rPr lang="en-US" altLang="ko-KR" sz="1600" b="0" i="0" dirty="0">
                <a:effectLst/>
              </a:rPr>
              <a:t> or a </a:t>
            </a:r>
            <a:r>
              <a:rPr lang="en-US" altLang="ko-KR" sz="1600" b="0" i="0" u="none" strike="noStrike" dirty="0">
                <a:effectLst/>
              </a:rPr>
              <a:t>tree</a:t>
            </a:r>
            <a:r>
              <a:rPr lang="en-US" altLang="ko-KR" sz="1600" b="0" i="0" dirty="0">
                <a:effectLst/>
              </a:rPr>
              <a:t> </a:t>
            </a:r>
            <a:br>
              <a:rPr lang="en-US" altLang="ko-KR" sz="1600" b="0" i="0" dirty="0">
                <a:effectLst/>
              </a:rPr>
            </a:br>
            <a:r>
              <a:rPr lang="en-US" altLang="ko-KR" sz="1600" b="0" i="0" dirty="0">
                <a:effectLst/>
              </a:rPr>
              <a:t>  showing the </a:t>
            </a:r>
            <a:r>
              <a:rPr lang="en-US" altLang="ko-KR" sz="1600" b="0" i="0" u="none" strike="noStrike" dirty="0">
                <a:effectLst/>
              </a:rPr>
              <a:t>evolutionary</a:t>
            </a:r>
            <a:r>
              <a:rPr lang="en-US" altLang="ko-KR" sz="1600" b="0" i="0" dirty="0">
                <a:effectLst/>
              </a:rPr>
              <a:t> relationships among various biological </a:t>
            </a:r>
            <a:r>
              <a:rPr lang="en-US" altLang="ko-KR" sz="1600" b="0" i="0" u="none" strike="noStrike" dirty="0">
                <a:effectLst/>
              </a:rPr>
              <a:t>species</a:t>
            </a:r>
            <a:r>
              <a:rPr lang="en-US" altLang="ko-KR" sz="1600" b="0" i="0" dirty="0">
                <a:effectLst/>
              </a:rPr>
              <a:t> or other entities based</a:t>
            </a:r>
            <a:br>
              <a:rPr lang="en-US" altLang="ko-KR" sz="1600" b="0" i="0" dirty="0">
                <a:effectLst/>
              </a:rPr>
            </a:br>
            <a:r>
              <a:rPr lang="en-US" altLang="ko-KR" sz="1600" b="0" i="0" dirty="0">
                <a:effectLst/>
              </a:rPr>
              <a:t>  upon similarities and differences in their physical or genetic characteristics.</a:t>
            </a:r>
            <a:endParaRPr lang="en-US" altLang="ko-KR" sz="16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FD2D5B7-6DBB-5358-44EC-6DFC0C1EBFBE}"/>
              </a:ext>
            </a:extLst>
          </p:cNvPr>
          <p:cNvGrpSpPr/>
          <p:nvPr/>
        </p:nvGrpSpPr>
        <p:grpSpPr>
          <a:xfrm>
            <a:off x="981075" y="3943349"/>
            <a:ext cx="4373875" cy="2409635"/>
            <a:chOff x="981075" y="3943349"/>
            <a:chExt cx="4373875" cy="2409635"/>
          </a:xfrm>
        </p:grpSpPr>
        <p:pic>
          <p:nvPicPr>
            <p:cNvPr id="11266" name="Picture 2">
              <a:extLst>
                <a:ext uri="{FF2B5EF4-FFF2-40B4-BE49-F238E27FC236}">
                  <a16:creationId xmlns:a16="http://schemas.microsoft.com/office/drawing/2014/main" id="{BC38C0CC-DFCF-40AC-AD51-1A12397DC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" y="3943349"/>
              <a:ext cx="4338950" cy="2352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912DEB-10EC-43CF-8C03-B0295F3D2CB0}"/>
                </a:ext>
              </a:extLst>
            </p:cNvPr>
            <p:cNvSpPr txBox="1"/>
            <p:nvPr/>
          </p:nvSpPr>
          <p:spPr>
            <a:xfrm>
              <a:off x="981075" y="5984935"/>
              <a:ext cx="1514476" cy="36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600" dirty="0"/>
                <a:t>From </a:t>
              </a:r>
              <a:r>
                <a:rPr lang="en-US" altLang="ko-KR" sz="1600" dirty="0" err="1"/>
                <a:t>wikipedia</a:t>
              </a:r>
              <a:endParaRPr lang="ko-KR" altLang="en-US" sz="1600" dirty="0"/>
            </a:p>
          </p:txBody>
        </p:sp>
      </p:grpSp>
      <p:pic>
        <p:nvPicPr>
          <p:cNvPr id="11268" name="Picture 4" descr="As mathematical objects, the hierarchical clustering trees (studied in Chapter \@ref(Chap:Clustering)) are the same as phylogenetic trees. They are **rooted binary** trees with labels at the tips.">
            <a:extLst>
              <a:ext uri="{FF2B5EF4-FFF2-40B4-BE49-F238E27FC236}">
                <a16:creationId xmlns:a16="http://schemas.microsoft.com/office/drawing/2014/main" id="{7CD6892B-D11E-4EB9-B003-6C53DDE0A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6" y="3938951"/>
            <a:ext cx="1981200" cy="238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5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CD5FCDA-982E-32B8-4D90-C52A4F51CC02}"/>
              </a:ext>
            </a:extLst>
          </p:cNvPr>
          <p:cNvSpPr txBox="1"/>
          <p:nvPr/>
        </p:nvSpPr>
        <p:spPr>
          <a:xfrm>
            <a:off x="576604" y="1210930"/>
            <a:ext cx="8061960" cy="5388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i="0" dirty="0">
                <a:solidFill>
                  <a:srgbClr val="222222"/>
                </a:solidFill>
                <a:effectLst/>
                <a:latin typeface="Calibri (본문)"/>
              </a:rPr>
              <a:t> Phylogenetic trees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Calibri (본문)"/>
              </a:rPr>
              <a:t> were used to represent family relationships between species </a:t>
            </a:r>
            <a:br>
              <a:rPr lang="en-US" altLang="ko-KR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b="0" i="0" dirty="0">
                <a:solidFill>
                  <a:srgbClr val="222222"/>
                </a:solidFill>
                <a:effectLst/>
                <a:latin typeface="Calibri (본문)"/>
              </a:rPr>
              <a:t>   even before Darwin’s famous notebook sketch.</a:t>
            </a:r>
            <a:endParaRPr lang="en-US" altLang="ko-KR" dirty="0">
              <a:solidFill>
                <a:srgbClr val="222222"/>
              </a:solidFill>
              <a:latin typeface="Calibri (본문)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b="1" i="0" dirty="0">
              <a:solidFill>
                <a:srgbClr val="222222"/>
              </a:solidFill>
              <a:effectLst/>
              <a:latin typeface="Calibri (본문)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rgbClr val="222222"/>
              </a:solidFill>
              <a:latin typeface="Calibri (본문)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b="1" i="0" dirty="0">
              <a:solidFill>
                <a:srgbClr val="222222"/>
              </a:solidFill>
              <a:effectLst/>
              <a:latin typeface="Calibri (본문)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rgbClr val="222222"/>
              </a:solidFill>
              <a:latin typeface="Calibri (본문)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b="1" i="0" dirty="0">
              <a:solidFill>
                <a:srgbClr val="222222"/>
              </a:solidFill>
              <a:effectLst/>
              <a:latin typeface="Calibri (본문)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rgbClr val="222222"/>
              </a:solidFill>
              <a:latin typeface="Calibri (본문)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b="1" i="0" dirty="0">
              <a:solidFill>
                <a:srgbClr val="222222"/>
              </a:solidFill>
              <a:effectLst/>
              <a:latin typeface="Calibri (본문)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b="1" dirty="0">
              <a:solidFill>
                <a:srgbClr val="222222"/>
              </a:solidFill>
              <a:latin typeface="Calibri (본문)"/>
            </a:endParaRPr>
          </a:p>
          <a:p>
            <a:pPr>
              <a:lnSpc>
                <a:spcPct val="120000"/>
              </a:lnSpc>
            </a:pPr>
            <a:endParaRPr lang="en-US" altLang="ko-KR" b="1" i="0" dirty="0">
              <a:solidFill>
                <a:srgbClr val="222222"/>
              </a:solidFill>
              <a:effectLst/>
              <a:latin typeface="Calibri (본문)"/>
            </a:endParaRPr>
          </a:p>
          <a:p>
            <a:pPr>
              <a:lnSpc>
                <a:spcPct val="120000"/>
              </a:lnSpc>
            </a:pPr>
            <a:endParaRPr lang="en-US" altLang="ko-KR" b="1" i="0" dirty="0">
              <a:solidFill>
                <a:srgbClr val="222222"/>
              </a:solidFill>
              <a:effectLst/>
              <a:latin typeface="Calibri (본문)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b="1" i="0" dirty="0">
              <a:solidFill>
                <a:srgbClr val="222222"/>
              </a:solidFill>
              <a:effectLst/>
              <a:latin typeface="Calibri (본문)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222222"/>
                </a:solidFill>
                <a:latin typeface="Calibri (본문)"/>
              </a:rPr>
              <a:t> </a:t>
            </a:r>
            <a:r>
              <a:rPr lang="en-US" altLang="ko-KR" b="1" i="0" dirty="0">
                <a:solidFill>
                  <a:srgbClr val="222222"/>
                </a:solidFill>
                <a:effectLst/>
                <a:latin typeface="Calibri (본문)"/>
              </a:rPr>
              <a:t>Networks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Calibri (본문)"/>
              </a:rPr>
              <a:t> are often used to schematize complex interactions between proteins </a:t>
            </a:r>
            <a:br>
              <a:rPr lang="en-US" altLang="ko-KR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b="0" i="0" dirty="0">
                <a:solidFill>
                  <a:srgbClr val="222222"/>
                </a:solidFill>
                <a:effectLst/>
                <a:latin typeface="Calibri (본문)"/>
              </a:rPr>
              <a:t>   involved in</a:t>
            </a:r>
            <a:r>
              <a:rPr lang="en-US" altLang="ko-KR" dirty="0">
                <a:solidFill>
                  <a:srgbClr val="222222"/>
                </a:solidFill>
                <a:latin typeface="Calibri (본문)"/>
              </a:rPr>
              <a:t>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Calibri (본문)"/>
              </a:rPr>
              <a:t>diseases as in Figure </a:t>
            </a:r>
            <a:r>
              <a:rPr lang="en-US" altLang="ko-KR" dirty="0">
                <a:latin typeface="Calibri (본문)"/>
              </a:rPr>
              <a:t>10.1.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ko-KR" altLang="en-US" dirty="0">
              <a:latin typeface="Calibri (본문)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 (2)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216CF6B-FDD7-3124-CAAA-CC911F07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92" y="2089299"/>
            <a:ext cx="2697064" cy="30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172DD6B0-E18F-B1DE-C6D3-633F57624B92}"/>
              </a:ext>
            </a:extLst>
          </p:cNvPr>
          <p:cNvGrpSpPr/>
          <p:nvPr/>
        </p:nvGrpSpPr>
        <p:grpSpPr>
          <a:xfrm>
            <a:off x="708097" y="2036916"/>
            <a:ext cx="5638189" cy="3353659"/>
            <a:chOff x="581636" y="2036916"/>
            <a:chExt cx="5638189" cy="33536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E7AF85-4AD5-60CC-20AC-2B6F88952509}"/>
                </a:ext>
              </a:extLst>
            </p:cNvPr>
            <p:cNvSpPr txBox="1"/>
            <p:nvPr/>
          </p:nvSpPr>
          <p:spPr>
            <a:xfrm>
              <a:off x="581636" y="3785116"/>
              <a:ext cx="2312671" cy="579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900" dirty="0">
                  <a:latin typeface="Calibri (본문)"/>
                </a:rPr>
                <a:t>https://www.cbsnews.com/news/charles-darwin-notebooks-evolution-tree-of-life-stolen-cambridge-university/</a:t>
              </a:r>
              <a:endParaRPr lang="ko-KR" altLang="en-US" sz="900" dirty="0">
                <a:latin typeface="Calibri (본문)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06126A68-A765-B805-9CE3-0EADEF3B7C16}"/>
                </a:ext>
              </a:extLst>
            </p:cNvPr>
            <p:cNvGrpSpPr/>
            <p:nvPr/>
          </p:nvGrpSpPr>
          <p:grpSpPr>
            <a:xfrm>
              <a:off x="667361" y="2036916"/>
              <a:ext cx="4374509" cy="3086581"/>
              <a:chOff x="657836" y="2036916"/>
              <a:chExt cx="4374509" cy="3086581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AB9599AC-4EFE-3E5B-4413-14002049D2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836" y="2036916"/>
                <a:ext cx="2312671" cy="17345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6357530C-8D7D-AC0C-1C64-47282E5C53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139" y="2036916"/>
                <a:ext cx="1828206" cy="30865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6A5288-8E27-4945-21F3-35A427DD8BF7}"/>
                </a:ext>
              </a:extLst>
            </p:cNvPr>
            <p:cNvSpPr txBox="1"/>
            <p:nvPr/>
          </p:nvSpPr>
          <p:spPr>
            <a:xfrm>
              <a:off x="3172240" y="5143135"/>
              <a:ext cx="3047585" cy="24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900" dirty="0">
                  <a:latin typeface="Calibri (본문)"/>
                </a:rPr>
                <a:t>https://web.stanford.edu/class/bios221/book/10-chap.html</a:t>
              </a:r>
              <a:endParaRPr lang="ko-KR" altLang="en-US" sz="900" dirty="0">
                <a:latin typeface="Calibri (본문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1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The example of HIV (1)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6179C-8033-44D4-BBB0-60CF670ABDF7}"/>
              </a:ext>
            </a:extLst>
          </p:cNvPr>
          <p:cNvSpPr txBox="1"/>
          <p:nvPr/>
        </p:nvSpPr>
        <p:spPr>
          <a:xfrm>
            <a:off x="413385" y="1324345"/>
            <a:ext cx="8561070" cy="372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dirty="0"/>
              <a:t> </a:t>
            </a:r>
            <a:r>
              <a:rPr lang="en-US" altLang="ko-KR" b="1" i="0" dirty="0">
                <a:solidFill>
                  <a:srgbClr val="212529"/>
                </a:solidFill>
                <a:effectLst/>
              </a:rPr>
              <a:t>HIV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 is a virus that protects itself by evolving very fast (within months, several mutations </a:t>
            </a:r>
            <a:br>
              <a:rPr lang="en-US" altLang="ko-KR" b="0" i="0" dirty="0">
                <a:solidFill>
                  <a:srgbClr val="212529"/>
                </a:solidFill>
                <a:effectLst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</a:rPr>
              <a:t>   can appear).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b="0" i="0" dirty="0">
              <a:solidFill>
                <a:srgbClr val="212529"/>
              </a:solidFill>
              <a:effectLst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212529"/>
                </a:solidFill>
              </a:rPr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Its evolution can thus be followed in real time; whereas the evolution of large organisms </a:t>
            </a:r>
            <a:br>
              <a:rPr lang="en-US" altLang="ko-KR" b="0" i="0" dirty="0">
                <a:solidFill>
                  <a:srgbClr val="212529"/>
                </a:solidFill>
                <a:effectLst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</a:rPr>
              <a:t>   which has happened over millions of years.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dirty="0">
              <a:solidFill>
                <a:srgbClr val="212529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0" i="0" dirty="0">
                <a:solidFill>
                  <a:srgbClr val="212529"/>
                </a:solidFill>
                <a:effectLst/>
              </a:rPr>
              <a:t> HIV trees are built for medical purposes such as the detection and understanding of </a:t>
            </a:r>
            <a:br>
              <a:rPr lang="en-US" altLang="ko-KR" b="0" i="0" dirty="0">
                <a:solidFill>
                  <a:srgbClr val="212529"/>
                </a:solidFill>
                <a:effectLst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</a:rPr>
              <a:t>   drug resistance.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dirty="0">
              <a:solidFill>
                <a:srgbClr val="212529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0" i="0" dirty="0">
                <a:solidFill>
                  <a:srgbClr val="212529"/>
                </a:solidFill>
                <a:effectLst/>
              </a:rPr>
              <a:t> They are estimated for individual genes. Different genes can show differences in their </a:t>
            </a:r>
            <a:br>
              <a:rPr lang="en-US" altLang="ko-KR" b="0" i="0" dirty="0">
                <a:solidFill>
                  <a:srgbClr val="212529"/>
                </a:solidFill>
                <a:effectLst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</a:rPr>
              <a:t>   evolutionary histories and thus produce different </a:t>
            </a:r>
            <a:r>
              <a:rPr lang="en-US" altLang="ko-KR" b="1" i="0" dirty="0">
                <a:solidFill>
                  <a:srgbClr val="212529"/>
                </a:solidFill>
                <a:effectLst/>
              </a:rPr>
              <a:t>gene trees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.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39380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The example of HIV (2)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6179C-8033-44D4-BBB0-60CF670ABDF7}"/>
              </a:ext>
            </a:extLst>
          </p:cNvPr>
          <p:cNvSpPr txBox="1"/>
          <p:nvPr/>
        </p:nvSpPr>
        <p:spPr>
          <a:xfrm>
            <a:off x="413385" y="1197885"/>
            <a:ext cx="8561070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b="1" dirty="0"/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The phylogenetic tree in </a:t>
            </a:r>
            <a:r>
              <a:rPr lang="en-US" altLang="ko-KR" b="0" i="0" u="sng" dirty="0">
                <a:solidFill>
                  <a:srgbClr val="0D6EFD"/>
                </a:solidFill>
                <a:effectLst/>
                <a:hlinkClick r:id="rId3"/>
              </a:rPr>
              <a:t>Figure 10.15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 shows times when the virus switched from </a:t>
            </a:r>
            <a:br>
              <a:rPr lang="en-US" altLang="ko-KR" b="0" i="0" dirty="0">
                <a:solidFill>
                  <a:srgbClr val="212529"/>
                </a:solidFill>
                <a:effectLst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</a:rPr>
              <a:t>   monkeys to humans (</a:t>
            </a:r>
            <a:r>
              <a:rPr lang="en-US" altLang="ko-KR" b="0" i="0" u="none" strike="noStrike" dirty="0">
                <a:solidFill>
                  <a:srgbClr val="0D6EFD"/>
                </a:solidFill>
                <a:effectLst/>
                <a:hlinkClick r:id="rId4"/>
              </a:rPr>
              <a:t>Wertheim and </a:t>
            </a:r>
            <a:r>
              <a:rPr lang="en-US" altLang="ko-KR" b="0" i="0" u="none" strike="noStrike" dirty="0" err="1">
                <a:solidFill>
                  <a:srgbClr val="0D6EFD"/>
                </a:solidFill>
                <a:effectLst/>
                <a:hlinkClick r:id="rId4"/>
              </a:rPr>
              <a:t>Worobey</a:t>
            </a:r>
            <a:r>
              <a:rPr lang="en-US" altLang="ko-KR" b="0" i="0" u="none" strike="noStrike" dirty="0">
                <a:solidFill>
                  <a:srgbClr val="0D6EFD"/>
                </a:solidFill>
                <a:effectLst/>
                <a:hlinkClick r:id="rId4"/>
              </a:rPr>
              <a:t> 2009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).</a:t>
            </a:r>
            <a:endParaRPr lang="en-US" altLang="ko-KR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E839DE3-B477-47DE-440F-566791059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7" y="2025947"/>
            <a:ext cx="2833001" cy="43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05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Special elements in phylogenies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6179C-8033-44D4-BBB0-60CF670ABDF7}"/>
              </a:ext>
            </a:extLst>
          </p:cNvPr>
          <p:cNvSpPr txBox="1"/>
          <p:nvPr/>
        </p:nvSpPr>
        <p:spPr>
          <a:xfrm>
            <a:off x="339413" y="1499442"/>
            <a:ext cx="85610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b="0" i="0" dirty="0">
                <a:solidFill>
                  <a:srgbClr val="212529"/>
                </a:solidFill>
                <a:effectLst/>
              </a:rPr>
              <a:t>Most phylogenetic trees are shown rooted, the </a:t>
            </a:r>
            <a:r>
              <a:rPr lang="en-US" altLang="ko-KR" b="1" i="0" dirty="0">
                <a:solidFill>
                  <a:srgbClr val="212529"/>
                </a:solidFill>
                <a:effectLst/>
              </a:rPr>
              <a:t>`root’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 is usually found by including an outgroup in the tree tips, as we will see later.</a:t>
            </a:r>
          </a:p>
          <a:p>
            <a:pPr algn="l"/>
            <a:endParaRPr lang="en-US" altLang="ko-KR" b="0" i="0" dirty="0">
              <a:solidFill>
                <a:srgbClr val="212529"/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b="0" i="0" dirty="0">
                <a:solidFill>
                  <a:srgbClr val="212529"/>
                </a:solidFill>
                <a:effectLst/>
              </a:rPr>
              <a:t>Characters that are derived from this common ancestry are called </a:t>
            </a:r>
            <a:r>
              <a:rPr lang="en-US" altLang="ko-KR" b="1" i="0" dirty="0">
                <a:solidFill>
                  <a:srgbClr val="212529"/>
                </a:solidFill>
                <a:effectLst/>
              </a:rPr>
              <a:t>homologous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 (geneticists doing population studies replace the term homology by identity by descent (IBD)).</a:t>
            </a:r>
          </a:p>
          <a:p>
            <a:pPr algn="l"/>
            <a:endParaRPr lang="en-US" altLang="ko-KR" b="0" i="0" dirty="0">
              <a:solidFill>
                <a:srgbClr val="212529"/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b="0" i="0" dirty="0">
                <a:solidFill>
                  <a:srgbClr val="212529"/>
                </a:solidFill>
                <a:effectLst/>
              </a:rPr>
              <a:t>Sisters on the tree defined by a common ancestor are called </a:t>
            </a:r>
            <a:r>
              <a:rPr lang="en-US" altLang="ko-KR" b="1" i="0" dirty="0">
                <a:solidFill>
                  <a:srgbClr val="212529"/>
                </a:solidFill>
                <a:effectLst/>
              </a:rPr>
              <a:t>clades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 or </a:t>
            </a:r>
            <a:r>
              <a:rPr lang="en-US" altLang="ko-KR" b="1" i="0" dirty="0">
                <a:solidFill>
                  <a:srgbClr val="212529"/>
                </a:solidFill>
                <a:effectLst/>
              </a:rPr>
              <a:t>monophyletic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 </a:t>
            </a:r>
            <a:r>
              <a:rPr lang="en-US" altLang="ko-KR" b="1" i="0" dirty="0">
                <a:solidFill>
                  <a:srgbClr val="212529"/>
                </a:solidFill>
                <a:effectLst/>
              </a:rPr>
              <a:t>groups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, they have more than just </a:t>
            </a:r>
            <a:r>
              <a:rPr lang="en-US" altLang="ko-KR" b="0" i="1" dirty="0">
                <a:solidFill>
                  <a:srgbClr val="212529"/>
                </a:solidFill>
                <a:effectLst/>
              </a:rPr>
              <a:t>similarities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 in common.</a:t>
            </a:r>
          </a:p>
        </p:txBody>
      </p:sp>
    </p:spTree>
    <p:extLst>
      <p:ext uri="{BB962C8B-B14F-4D97-AF65-F5344CB8AC3E}">
        <p14:creationId xmlns:p14="http://schemas.microsoft.com/office/powerpoint/2010/main" val="1764428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10.4.2 Simulating data and plotting a tree (1)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218301"/>
            <a:ext cx="8561070" cy="66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Suppose we already know our phylogenetic tree and want to simulate the evolution of the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   nucleotides down this tree.</a:t>
            </a:r>
            <a:endParaRPr lang="en-US" altLang="ko-KR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C0719F9-46B8-42ED-9092-52E8230F1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2004060"/>
            <a:ext cx="2950845" cy="55408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23352DD-2835-3BDD-6FF8-0AC1EDEBF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725" y="3675197"/>
            <a:ext cx="2673925" cy="246581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823AA89-EDE1-487D-7DF4-B222CB787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" y="2641788"/>
            <a:ext cx="5279455" cy="6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10.4.2 Simulating data and plotting a tree (2)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248410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12529"/>
                </a:solidFill>
                <a:effectLst/>
              </a:rPr>
              <a:t> Now we generate some sequences from our tree. Each sequence starts with a new nucleotide letter </a:t>
            </a:r>
            <a:br>
              <a:rPr lang="en-US" altLang="ko-KR" sz="1600" b="0" i="0" dirty="0">
                <a:solidFill>
                  <a:srgbClr val="212529"/>
                </a:solidFill>
                <a:effectLst/>
              </a:rPr>
            </a:br>
            <a:r>
              <a:rPr lang="en-US" altLang="ko-KR" sz="1600" b="0" i="0" dirty="0">
                <a:solidFill>
                  <a:srgbClr val="212529"/>
                </a:solidFill>
                <a:effectLst/>
              </a:rPr>
              <a:t>   generated randomly at the root; mutations may occur as we go down the tree.</a:t>
            </a:r>
            <a:endParaRPr lang="en-US" altLang="ko-KR" sz="16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042926D-B686-4656-A99E-5A5F326C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29" y="1964357"/>
            <a:ext cx="6239676" cy="173549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4866508-CEF1-49B3-8B80-99CA4E835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646" y="3869166"/>
            <a:ext cx="3830708" cy="242108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3D133686-2193-DDAE-C757-A46BDAE615EA}"/>
              </a:ext>
            </a:extLst>
          </p:cNvPr>
          <p:cNvGrpSpPr/>
          <p:nvPr/>
        </p:nvGrpSpPr>
        <p:grpSpPr>
          <a:xfrm>
            <a:off x="4414150" y="2090766"/>
            <a:ext cx="4400210" cy="399399"/>
            <a:chOff x="4414150" y="2081240"/>
            <a:chExt cx="4400210" cy="39939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583CEC0-AD83-AA79-F554-96C3E4EAD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4684" y="2081240"/>
              <a:ext cx="2439676" cy="19206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562246A6-74A4-A50E-F5DF-ECF0D5F48A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836"/>
            <a:stretch/>
          </p:blipFill>
          <p:spPr>
            <a:xfrm>
              <a:off x="4414150" y="2338855"/>
              <a:ext cx="4400210" cy="1417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4887CC3D-6834-A20E-98BE-076560A384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2100" y="2177270"/>
              <a:ext cx="0" cy="16158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9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10.4.3 Estimating a phylogenetics tree (1)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206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</a:t>
            </a:r>
            <a:r>
              <a:rPr lang="en-US" altLang="ko-KR" dirty="0"/>
              <a:t>When the </a:t>
            </a:r>
            <a:r>
              <a:rPr lang="en-US" altLang="ko-KR" b="1" dirty="0"/>
              <a:t>true tree-parameter </a:t>
            </a:r>
            <a:r>
              <a:rPr lang="en-US" altLang="ko-KR" dirty="0"/>
              <a:t>is known, the above-mentioned probabilistic generative </a:t>
            </a:r>
            <a:br>
              <a:rPr lang="en-US" altLang="ko-KR" dirty="0"/>
            </a:br>
            <a:r>
              <a:rPr lang="en-US" altLang="ko-KR" dirty="0"/>
              <a:t>   models of evolution tells us what patterns to expect in the sequences.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dirty="0"/>
              <a:t> As we have seen in earlier chapters, statistics means going back from the data to </a:t>
            </a:r>
            <a:br>
              <a:rPr lang="en-US" altLang="ko-KR" dirty="0"/>
            </a:br>
            <a:r>
              <a:rPr lang="en-US" altLang="ko-KR" dirty="0"/>
              <a:t>   reasonable estimates of the parameters; here the </a:t>
            </a:r>
            <a:r>
              <a:rPr lang="en-US" altLang="ko-KR" b="1" dirty="0"/>
              <a:t>tree itself</a:t>
            </a:r>
            <a:r>
              <a:rPr lang="en-US" altLang="ko-KR" dirty="0"/>
              <a:t> and the </a:t>
            </a:r>
            <a:r>
              <a:rPr lang="en-US" altLang="ko-KR" b="1" dirty="0"/>
              <a:t>branch lengths</a:t>
            </a:r>
            <a:r>
              <a:rPr lang="en-US" altLang="ko-KR" dirty="0"/>
              <a:t>, </a:t>
            </a:r>
            <a:br>
              <a:rPr lang="en-US" altLang="ko-KR" dirty="0"/>
            </a:br>
            <a:r>
              <a:rPr lang="en-US" altLang="ko-KR" dirty="0"/>
              <a:t>   even the </a:t>
            </a:r>
            <a:r>
              <a:rPr lang="en-US" altLang="ko-KR" b="1" dirty="0"/>
              <a:t>evolutionary rates</a:t>
            </a:r>
            <a:r>
              <a:rPr lang="en-US" altLang="ko-KR" dirty="0"/>
              <a:t> can be considered to be the parameters.</a:t>
            </a:r>
            <a:endParaRPr lang="en-US" altLang="ko-KR" sz="160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9185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10.4.3 Estimating a phylogenetics tree (2)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There are several approaches to estimation: tree `building’ is no exception, here are the 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main ones: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6D7C334-F0B2-A34A-0058-A92D53D3B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431" y="1883754"/>
            <a:ext cx="2683174" cy="4257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A8E958-67B4-FEB5-336B-78579E1804D4}"/>
              </a:ext>
            </a:extLst>
          </p:cNvPr>
          <p:cNvSpPr txBox="1"/>
          <p:nvPr/>
        </p:nvSpPr>
        <p:spPr>
          <a:xfrm>
            <a:off x="572076" y="2128609"/>
            <a:ext cx="4939665" cy="332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A nonparametric estimate: </a:t>
            </a:r>
            <a:br>
              <a:rPr lang="en-US" altLang="ko-KR" sz="1600" b="1" i="0" dirty="0">
                <a:solidFill>
                  <a:srgbClr val="222222"/>
                </a:solidFill>
                <a:effectLst/>
              </a:rPr>
            </a:b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  </a:t>
            </a:r>
            <a:r>
              <a:rPr lang="en-US" altLang="ko-KR" sz="1600" dirty="0"/>
              <a:t>Parsimony is a nonparametric method that minimizes </a:t>
            </a:r>
            <a:br>
              <a:rPr lang="en-US" altLang="ko-KR" sz="1600" dirty="0"/>
            </a:br>
            <a:r>
              <a:rPr lang="en-US" altLang="ko-KR" sz="1600" dirty="0"/>
              <a:t>the number of changes necessary to explain the data, </a:t>
            </a:r>
            <a:br>
              <a:rPr lang="en-US" altLang="ko-KR" sz="1600" dirty="0"/>
            </a:br>
            <a:r>
              <a:rPr lang="en-US" altLang="ko-KR" sz="1600" dirty="0"/>
              <a:t>it’s solution is the same as that of the Steiner tree </a:t>
            </a:r>
            <a:br>
              <a:rPr lang="en-US" altLang="ko-KR" sz="1600" dirty="0"/>
            </a:br>
            <a:r>
              <a:rPr lang="en-US" altLang="ko-KR" sz="1600" dirty="0"/>
              <a:t>problem.</a:t>
            </a:r>
          </a:p>
          <a:p>
            <a:pPr>
              <a:lnSpc>
                <a:spcPct val="120000"/>
              </a:lnSpc>
            </a:pPr>
            <a:endParaRPr lang="en-US" altLang="ko-KR" sz="1600" i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/>
              <a:t>A parametric estimate: the maximum likelihood tree:</a:t>
            </a:r>
          </a:p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rgbClr val="222222"/>
                </a:solidFill>
              </a:rPr>
              <a:t> </a:t>
            </a:r>
            <a:r>
              <a:rPr lang="en-US" altLang="ko-KR" sz="1600" dirty="0"/>
              <a:t>In order to estimate the tree using a maximum likelihood or Bayesian approach one needs a model for molecular evolution that integrates mutation rates and branch edge lengths.</a:t>
            </a:r>
            <a:endParaRPr lang="en-US" altLang="ko-KR" sz="160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5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10.4.3 Estimating a phylogenetics tree (2)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37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There are several approaches to estimation: tree `building’ is no exception, here are the 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main ones: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8E958-67B4-FEB5-336B-78579E1804D4}"/>
              </a:ext>
            </a:extLst>
          </p:cNvPr>
          <p:cNvSpPr txBox="1"/>
          <p:nvPr/>
        </p:nvSpPr>
        <p:spPr>
          <a:xfrm>
            <a:off x="572076" y="2128609"/>
            <a:ext cx="4939665" cy="332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A nonparametric estimate: </a:t>
            </a:r>
            <a:br>
              <a:rPr lang="en-US" altLang="ko-KR" sz="1600" b="1" i="0" dirty="0">
                <a:solidFill>
                  <a:srgbClr val="222222"/>
                </a:solidFill>
                <a:effectLst/>
              </a:rPr>
            </a:b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  </a:t>
            </a:r>
            <a:r>
              <a:rPr lang="en-US" altLang="ko-KR" sz="1600" dirty="0"/>
              <a:t>Parsimony is a nonparametric method that minimizes </a:t>
            </a:r>
            <a:br>
              <a:rPr lang="en-US" altLang="ko-KR" sz="1600" dirty="0"/>
            </a:br>
            <a:r>
              <a:rPr lang="en-US" altLang="ko-KR" sz="1600" dirty="0"/>
              <a:t>the number of changes necessary to explain the data, </a:t>
            </a:r>
            <a:br>
              <a:rPr lang="en-US" altLang="ko-KR" sz="1600" dirty="0"/>
            </a:br>
            <a:r>
              <a:rPr lang="en-US" altLang="ko-KR" sz="1600" dirty="0"/>
              <a:t>it’s solution is the same as that of the Steiner tree </a:t>
            </a:r>
            <a:br>
              <a:rPr lang="en-US" altLang="ko-KR" sz="1600" dirty="0"/>
            </a:br>
            <a:r>
              <a:rPr lang="en-US" altLang="ko-KR" sz="1600" dirty="0"/>
              <a:t>problem.</a:t>
            </a:r>
          </a:p>
          <a:p>
            <a:pPr>
              <a:lnSpc>
                <a:spcPct val="120000"/>
              </a:lnSpc>
            </a:pPr>
            <a:endParaRPr lang="en-US" altLang="ko-KR" sz="1600" i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/>
              <a:t>A parametric estimate: the maximum likelihood tree:</a:t>
            </a:r>
          </a:p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rgbClr val="222222"/>
                </a:solidFill>
              </a:rPr>
              <a:t> </a:t>
            </a:r>
            <a:r>
              <a:rPr lang="en-US" altLang="ko-KR" sz="1600" dirty="0"/>
              <a:t>In order to estimate the tree using a maximum likelihood or Bayesian approach one needs a model for molecular evolution that integrates mutation rates and branch edge lengths.</a:t>
            </a:r>
            <a:endParaRPr lang="en-US" altLang="ko-KR" sz="1600" i="0" dirty="0">
              <a:solidFill>
                <a:srgbClr val="222222"/>
              </a:solidFill>
              <a:effectLst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5A30F87-D339-578B-1675-AAD2F69DC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316" y="2007175"/>
            <a:ext cx="2023872" cy="15811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5072F8B-AF24-AACA-9AF1-7F8D30E58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172" y="3760757"/>
            <a:ext cx="3183443" cy="66351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8393427-807A-2E3D-81BA-969756585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279" y="4596704"/>
            <a:ext cx="3177336" cy="94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10.4.3 Estimating a phylogenetics tree (2)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There are several approaches to estimation: tree `building’ is no exception, here are the 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main ones: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8E958-67B4-FEB5-336B-78579E1804D4}"/>
              </a:ext>
            </a:extLst>
          </p:cNvPr>
          <p:cNvSpPr txBox="1"/>
          <p:nvPr/>
        </p:nvSpPr>
        <p:spPr>
          <a:xfrm>
            <a:off x="572076" y="2128609"/>
            <a:ext cx="4939665" cy="332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A nonparametric estimate: </a:t>
            </a:r>
            <a:br>
              <a:rPr lang="en-US" altLang="ko-KR" sz="1600" b="1" i="0" dirty="0">
                <a:solidFill>
                  <a:srgbClr val="222222"/>
                </a:solidFill>
                <a:effectLst/>
              </a:rPr>
            </a:b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  </a:t>
            </a:r>
            <a:r>
              <a:rPr lang="en-US" altLang="ko-KR" sz="1600" dirty="0"/>
              <a:t>Parsimony is a nonparametric method that minimizes </a:t>
            </a:r>
            <a:br>
              <a:rPr lang="en-US" altLang="ko-KR" sz="1600" dirty="0"/>
            </a:br>
            <a:r>
              <a:rPr lang="en-US" altLang="ko-KR" sz="1600" dirty="0"/>
              <a:t>the number of changes necessary to explain the data, </a:t>
            </a:r>
            <a:br>
              <a:rPr lang="en-US" altLang="ko-KR" sz="1600" dirty="0"/>
            </a:br>
            <a:r>
              <a:rPr lang="en-US" altLang="ko-KR" sz="1600" dirty="0"/>
              <a:t>it’s solution is the same as that of the Steiner tree </a:t>
            </a:r>
            <a:br>
              <a:rPr lang="en-US" altLang="ko-KR" sz="1600" dirty="0"/>
            </a:br>
            <a:r>
              <a:rPr lang="en-US" altLang="ko-KR" sz="1600" dirty="0"/>
              <a:t>problem.</a:t>
            </a:r>
          </a:p>
          <a:p>
            <a:pPr>
              <a:lnSpc>
                <a:spcPct val="120000"/>
              </a:lnSpc>
            </a:pPr>
            <a:endParaRPr lang="en-US" altLang="ko-KR" sz="1600" i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en-US" altLang="ko-KR" sz="1600" b="1" dirty="0"/>
              <a:t>A parametric estimate: the maximum likelihood tree:</a:t>
            </a:r>
          </a:p>
          <a:p>
            <a:pPr>
              <a:lnSpc>
                <a:spcPct val="120000"/>
              </a:lnSpc>
            </a:pPr>
            <a:r>
              <a:rPr lang="en-US" altLang="ko-KR" sz="1600" b="1" dirty="0">
                <a:solidFill>
                  <a:srgbClr val="222222"/>
                </a:solidFill>
              </a:rPr>
              <a:t> </a:t>
            </a:r>
            <a:r>
              <a:rPr lang="en-US" altLang="ko-KR" sz="1600" dirty="0"/>
              <a:t>In order to estimate the tree using a maximum likelihood or Bayesian approach one needs a model for molecular evolution that integrates mutation rates and branch edge lengths.</a:t>
            </a:r>
            <a:endParaRPr lang="en-US" altLang="ko-KR" sz="1600" i="0" dirty="0">
              <a:solidFill>
                <a:srgbClr val="222222"/>
              </a:solidFill>
              <a:effectLst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9F73CF-F02F-FD35-33E7-858CB532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741" y="3227986"/>
            <a:ext cx="3309393" cy="21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96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10.4.3 Estimating a phylogenetics tree (3)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39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There are several approaches to estimation: tree `building’ is no exception, here are the 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main ones: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8E958-67B4-FEB5-336B-78579E1804D4}"/>
              </a:ext>
            </a:extLst>
          </p:cNvPr>
          <p:cNvSpPr txBox="1"/>
          <p:nvPr/>
        </p:nvSpPr>
        <p:spPr>
          <a:xfrm>
            <a:off x="730766" y="2128609"/>
            <a:ext cx="7907396" cy="214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b="1" i="0" dirty="0">
                <a:solidFill>
                  <a:srgbClr val="212529"/>
                </a:solidFill>
                <a:effectLst/>
              </a:rPr>
              <a:t>Bayesian posterior distributions for trees: </a:t>
            </a:r>
            <a:br>
              <a:rPr lang="en-US" altLang="ko-KR" sz="1600" b="1" i="0" dirty="0">
                <a:solidFill>
                  <a:srgbClr val="222222"/>
                </a:solidFill>
                <a:effectLst/>
              </a:rPr>
            </a:b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  </a:t>
            </a:r>
            <a:r>
              <a:rPr lang="en-US" altLang="ko-KR" sz="1600" dirty="0"/>
              <a:t>Bayesian estimation, </a:t>
            </a:r>
            <a:r>
              <a:rPr lang="en-US" altLang="ko-KR" sz="1600" dirty="0" err="1"/>
              <a:t>MrBayes</a:t>
            </a:r>
            <a:r>
              <a:rPr lang="en-US" altLang="ko-KR" sz="1600" dirty="0"/>
              <a:t> (</a:t>
            </a:r>
            <a:r>
              <a:rPr lang="en-US" altLang="ko-KR" sz="1600" dirty="0" err="1">
                <a:hlinkClick r:id="rId3"/>
              </a:rPr>
              <a:t>Ronquist</a:t>
            </a:r>
            <a:r>
              <a:rPr lang="en-US" altLang="ko-KR" sz="1600" dirty="0">
                <a:hlinkClick r:id="rId3"/>
              </a:rPr>
              <a:t> et al. 2012</a:t>
            </a:r>
            <a:r>
              <a:rPr lang="en-US" altLang="ko-KR" sz="1600" dirty="0"/>
              <a:t>) or BEAST (</a:t>
            </a:r>
            <a:r>
              <a:rPr lang="en-US" altLang="ko-KR" sz="1600" dirty="0" err="1">
                <a:hlinkClick r:id="rId4"/>
              </a:rPr>
              <a:t>Bouckaert</a:t>
            </a:r>
            <a:r>
              <a:rPr lang="en-US" altLang="ko-KR" sz="1600" dirty="0">
                <a:hlinkClick r:id="rId4"/>
              </a:rPr>
              <a:t> et al. 2014</a:t>
            </a:r>
            <a:r>
              <a:rPr lang="en-US" altLang="ko-KR" sz="1600" dirty="0"/>
              <a:t>) both use MCMC to find posterior distributions of the phylogenies.</a:t>
            </a:r>
          </a:p>
          <a:p>
            <a:pPr>
              <a:lnSpc>
                <a:spcPct val="120000"/>
              </a:lnSpc>
            </a:pPr>
            <a:endParaRPr lang="en-US" altLang="ko-KR" sz="1600" i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en-US" altLang="ko-KR" sz="1600" b="1" dirty="0"/>
              <a:t>The semi-parametric approach: distance based methods </a:t>
            </a:r>
            <a:br>
              <a:rPr lang="en-US" altLang="ko-KR" sz="1600" b="1" dirty="0"/>
            </a:br>
            <a:r>
              <a:rPr lang="en-US" altLang="ko-KR" sz="1600" b="1" dirty="0"/>
              <a:t>  </a:t>
            </a:r>
            <a:r>
              <a:rPr lang="en-US" altLang="ko-KR" sz="1600" dirty="0"/>
              <a:t>These methods, called Neighbor Joining and UPGMA, are quite similar to the </a:t>
            </a:r>
            <a:r>
              <a:rPr lang="en-US" altLang="ko-KR" sz="1600" dirty="0" err="1"/>
              <a:t>hierachical</a:t>
            </a:r>
            <a:r>
              <a:rPr lang="en-US" altLang="ko-KR" sz="1600" dirty="0"/>
              <a:t> clustering algorithms we already encountered in </a:t>
            </a:r>
            <a:r>
              <a:rPr lang="en-US" altLang="ko-KR" sz="1600" u="sng" dirty="0">
                <a:hlinkClick r:id="rId5"/>
              </a:rPr>
              <a:t>Chapter 5</a:t>
            </a:r>
            <a:r>
              <a:rPr lang="en-US" altLang="ko-KR" sz="1600" dirty="0"/>
              <a:t>. </a:t>
            </a:r>
            <a:endParaRPr lang="en-US" altLang="ko-KR" sz="160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398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10.1 Goals for this chapter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504825" y="1293488"/>
            <a:ext cx="856045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altLang="ko-KR" b="1" i="0" dirty="0">
                <a:solidFill>
                  <a:srgbClr val="222222"/>
                </a:solidFill>
                <a:effectLst/>
                <a:latin typeface="Calibri (본문)"/>
              </a:rPr>
              <a:t>In this chapter we will</a:t>
            </a:r>
          </a:p>
          <a:p>
            <a:pPr algn="l" fontAlgn="base"/>
            <a:endParaRPr lang="en-US" altLang="ko-KR" sz="1400" b="1" i="0" dirty="0">
              <a:solidFill>
                <a:srgbClr val="222222"/>
              </a:solidFill>
              <a:effectLst/>
              <a:latin typeface="Calibri (본문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Use the formal definition of a graph’s components: edges, vertices, layout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ko-KR" sz="1400" b="0" i="0" dirty="0">
              <a:solidFill>
                <a:srgbClr val="222222"/>
              </a:solidFill>
              <a:effectLst/>
              <a:latin typeface="Calibri (본문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We will transform a graph object from </a:t>
            </a:r>
            <a:r>
              <a:rPr lang="en-US" altLang="ko-KR" sz="1400" b="1" i="0" u="none" strike="noStrike" dirty="0" err="1">
                <a:solidFill>
                  <a:srgbClr val="222222"/>
                </a:solidFill>
                <a:effectLst/>
                <a:latin typeface="Calibri (본문)"/>
                <a:hlinkClick r:id="rId3"/>
              </a:rPr>
              <a:t>igraph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 into an object that can be visualized according to the layers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approach in </a:t>
            </a:r>
            <a:r>
              <a:rPr lang="en-US" altLang="ko-KR" sz="1400" b="1" i="0" u="none" strike="noStrike" dirty="0">
                <a:solidFill>
                  <a:srgbClr val="222222"/>
                </a:solidFill>
                <a:effectLst/>
                <a:latin typeface="Calibri (본문)"/>
                <a:hlinkClick r:id="rId4"/>
              </a:rPr>
              <a:t>ggplot2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 using </a:t>
            </a:r>
            <a:r>
              <a:rPr lang="en-US" altLang="ko-KR" sz="1400" b="1" i="0" u="none" strike="noStrike" dirty="0" err="1">
                <a:solidFill>
                  <a:srgbClr val="222222"/>
                </a:solidFill>
                <a:effectLst/>
                <a:latin typeface="Calibri (본문)"/>
                <a:hlinkClick r:id="rId5"/>
              </a:rPr>
              <a:t>ggnetwork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ko-KR" sz="1400" b="0" i="0" dirty="0">
              <a:solidFill>
                <a:srgbClr val="222222"/>
              </a:solidFill>
              <a:effectLst/>
              <a:latin typeface="Calibri (본문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Graphs are useful ways of encoding prior knowledge about a system, and we will see how they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enable us to go from simple gene set analyses to meaningful biological recommendations by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mapping significance scores onto the network to detect perturbation </a:t>
            </a:r>
            <a:r>
              <a:rPr lang="en-US" altLang="ko-KR" sz="1400" b="0" i="1" dirty="0">
                <a:solidFill>
                  <a:srgbClr val="222222"/>
                </a:solidFill>
                <a:effectLst/>
                <a:latin typeface="Calibri (본문)"/>
              </a:rPr>
              <a:t>hotspots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ko-KR" sz="1400" b="0" i="0" dirty="0">
              <a:solidFill>
                <a:srgbClr val="222222"/>
              </a:solidFill>
              <a:effectLst/>
              <a:latin typeface="Calibri (본문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We will build phylogenetic trees starting with from DNA sequences and then visualize these trees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with the specifically designed R packages </a:t>
            </a:r>
            <a:r>
              <a:rPr lang="en-US" altLang="ko-KR" sz="1400" b="1" i="0" u="none" strike="noStrike" dirty="0">
                <a:solidFill>
                  <a:srgbClr val="222222"/>
                </a:solidFill>
                <a:effectLst/>
                <a:latin typeface="Calibri (본문)"/>
                <a:hlinkClick r:id="rId6"/>
              </a:rPr>
              <a:t>ape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 and </a:t>
            </a:r>
            <a:r>
              <a:rPr lang="en-US" altLang="ko-KR" sz="1400" b="1" i="0" u="none" strike="noStrike" dirty="0" err="1">
                <a:solidFill>
                  <a:srgbClr val="222222"/>
                </a:solidFill>
                <a:effectLst/>
                <a:latin typeface="Calibri (본문)"/>
                <a:hlinkClick r:id="rId7"/>
              </a:rPr>
              <a:t>ggtree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altLang="ko-KR" sz="1400" b="0" i="0" dirty="0">
              <a:solidFill>
                <a:srgbClr val="222222"/>
              </a:solidFill>
              <a:effectLst/>
              <a:latin typeface="Calibri (본문)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We will combine a phylogenetic tree built from microbiome 16S rRNA data with covariates to show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how the hierarchical relationship between taxa can increase the power in multiple hypothesis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testing.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A special tree called a minimum spanning tree (MST) is very useful for testing the relations between a graph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and other covariates. We’ll see how to implement different versions of what is known as the Friedman-</a:t>
            </a:r>
            <a:r>
              <a:rPr lang="en-US" altLang="ko-KR" sz="1400" b="0" i="0" dirty="0" err="1">
                <a:solidFill>
                  <a:srgbClr val="222222"/>
                </a:solidFill>
                <a:effectLst/>
                <a:latin typeface="Calibri (본문)"/>
              </a:rPr>
              <a:t>Rafsky</a:t>
            </a: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</a:t>
            </a:r>
            <a:b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</a:br>
            <a:r>
              <a:rPr lang="en-US" altLang="ko-KR" sz="1400" b="0" i="0" dirty="0">
                <a:solidFill>
                  <a:srgbClr val="222222"/>
                </a:solidFill>
                <a:effectLst/>
                <a:latin typeface="Calibri (본문)"/>
              </a:rPr>
              <a:t>   test. We’ll study both co-occurrence of bacteria in mice litters and strain similarities in HIV contagion networks.</a:t>
            </a:r>
          </a:p>
        </p:txBody>
      </p:sp>
    </p:spTree>
    <p:extLst>
      <p:ext uri="{BB962C8B-B14F-4D97-AF65-F5344CB8AC3E}">
        <p14:creationId xmlns:p14="http://schemas.microsoft.com/office/powerpoint/2010/main" val="3594050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10.4.3 Estimating a phylogenetics tree (4)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154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There are several approaches to estimation: tree `building’ is no exception, here are the 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main ones: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endParaRPr lang="en-US" altLang="ko-KR" sz="1600" i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  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The semi-parametric approach: distance based methods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: 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Neighbor Joining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and UPGMA</a:t>
            </a:r>
            <a:r>
              <a:rPr lang="en-US" altLang="ko-KR" sz="1600" i="0" dirty="0">
                <a:solidFill>
                  <a:srgbClr val="222222"/>
                </a:solidFill>
                <a:effectLst/>
              </a:rPr>
              <a:t> 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9C443D9-6CCD-5FF9-8246-3A9462B1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1" y="2918169"/>
            <a:ext cx="3362182" cy="8669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FEFEE11-96AB-9D48-492D-9D1297051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6" y="3964431"/>
            <a:ext cx="4320539" cy="86690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BD994C5-3C23-ECA6-C1BB-20D1BC2CB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386" y="1832318"/>
            <a:ext cx="2139540" cy="192053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1C1ADF4-BF44-2BEC-A0BF-47E45C850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750" y="4277224"/>
            <a:ext cx="5441864" cy="73346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61BF10D-AF78-0B8E-3F8C-D09EF8F29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156" y="4831335"/>
            <a:ext cx="1958794" cy="156301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12B436D-5EE6-655C-8390-D1DBC516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7274" y="5102959"/>
            <a:ext cx="5507936" cy="8227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2735A7-6D4F-B856-365D-0805D5BCD22D}"/>
              </a:ext>
            </a:extLst>
          </p:cNvPr>
          <p:cNvSpPr txBox="1"/>
          <p:nvPr/>
        </p:nvSpPr>
        <p:spPr>
          <a:xfrm>
            <a:off x="7459979" y="5937066"/>
            <a:ext cx="151447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/>
              <a:t>From </a:t>
            </a:r>
            <a:r>
              <a:rPr lang="en-US" altLang="ko-KR" sz="1600" dirty="0" err="1"/>
              <a:t>wikipedia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343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7" y="172529"/>
            <a:ext cx="8635042" cy="664234"/>
          </a:xfrm>
        </p:spPr>
        <p:txBody>
          <a:bodyPr>
            <a:normAutofit/>
          </a:bodyPr>
          <a:lstStyle/>
          <a:p>
            <a:r>
              <a:rPr lang="en-US" altLang="ko-KR" dirty="0"/>
              <a:t>10.4.3 Estimating a phylogenetics tree (5)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41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154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There are several approaches to estimation: tree `building’ is no exception, here are the 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main ones: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endParaRPr lang="en-US" altLang="ko-KR" sz="1600" i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  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The semi-parametric approach: distance based methods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: 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Neighbor Joining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and UPGMA</a:t>
            </a:r>
            <a:r>
              <a:rPr lang="en-US" altLang="ko-KR" sz="1600" i="0" dirty="0">
                <a:solidFill>
                  <a:srgbClr val="222222"/>
                </a:solidFill>
                <a:effectLst/>
              </a:rPr>
              <a:t> 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9C443D9-6CCD-5FF9-8246-3A9462B1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1" y="2918169"/>
            <a:ext cx="3362182" cy="8669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FEFEE11-96AB-9D48-492D-9D1297051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6" y="3964431"/>
            <a:ext cx="4320539" cy="8669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6147F37-E964-6600-FBFA-A94A589A5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428" y="2677506"/>
            <a:ext cx="2028825" cy="18573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546D19-756B-5011-F989-65A493DDE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928" y="2350517"/>
            <a:ext cx="1830852" cy="37754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95F5D6-1079-3D6A-408E-3A9301F61DDE}"/>
              </a:ext>
            </a:extLst>
          </p:cNvPr>
          <p:cNvSpPr txBox="1"/>
          <p:nvPr/>
        </p:nvSpPr>
        <p:spPr>
          <a:xfrm>
            <a:off x="7459979" y="6093186"/>
            <a:ext cx="151447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/>
              <a:t>From </a:t>
            </a:r>
            <a:r>
              <a:rPr lang="en-US" altLang="ko-KR" sz="1600" dirty="0" err="1"/>
              <a:t>wikipedia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191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67" y="172529"/>
            <a:ext cx="8635042" cy="664234"/>
          </a:xfrm>
        </p:spPr>
        <p:txBody>
          <a:bodyPr>
            <a:normAutofit/>
          </a:bodyPr>
          <a:lstStyle/>
          <a:p>
            <a:r>
              <a:rPr lang="en-US" altLang="ko-KR" dirty="0"/>
              <a:t>10.4.3 Estimating a phylogenetics tree (6)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154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There are several approaches to estimation: tree `building’ is no exception, here are the 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main ones: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endParaRPr lang="en-US" altLang="ko-KR" sz="1600" i="0" dirty="0">
              <a:solidFill>
                <a:srgbClr val="222222"/>
              </a:solidFill>
              <a:effectLst/>
            </a:endParaRPr>
          </a:p>
          <a:p>
            <a:pPr>
              <a:lnSpc>
                <a:spcPct val="120000"/>
              </a:lnSpc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  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The semi-parametric approach: distance based methods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: 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Neighbor Joining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and UPGMA</a:t>
            </a:r>
            <a:r>
              <a:rPr lang="en-US" altLang="ko-KR" sz="1600" i="0" dirty="0">
                <a:solidFill>
                  <a:srgbClr val="222222"/>
                </a:solidFill>
                <a:effectLst/>
              </a:rPr>
              <a:t> 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9C443D9-6CCD-5FF9-8246-3A9462B1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1" y="2918169"/>
            <a:ext cx="3362182" cy="8669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FEFEE11-96AB-9D48-492D-9D1297051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6" y="3964431"/>
            <a:ext cx="4320539" cy="8669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6147F37-E964-6600-FBFA-A94A589A5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428" y="2677506"/>
            <a:ext cx="2028825" cy="18573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5546D19-756B-5011-F989-65A493DDE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928" y="2350517"/>
            <a:ext cx="1830852" cy="37754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95F5D6-1079-3D6A-408E-3A9301F61DDE}"/>
              </a:ext>
            </a:extLst>
          </p:cNvPr>
          <p:cNvSpPr txBox="1"/>
          <p:nvPr/>
        </p:nvSpPr>
        <p:spPr>
          <a:xfrm>
            <a:off x="7459979" y="6093186"/>
            <a:ext cx="151447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/>
              <a:t>From </a:t>
            </a:r>
            <a:r>
              <a:rPr lang="en-US" altLang="ko-KR" sz="1600" dirty="0" err="1"/>
              <a:t>wikipedia</a:t>
            </a:r>
            <a:endParaRPr lang="ko-KR" alt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49562-97DF-4AA4-6D50-A7546A855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90" y="4627821"/>
            <a:ext cx="2379635" cy="16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Question 10.11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43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i="0" dirty="0">
                <a:solidFill>
                  <a:srgbClr val="222222"/>
                </a:solidFill>
                <a:effectLst/>
              </a:rPr>
              <a:t> Generate the maximum likelihood scores of the tree1 given the seqs6 data and compare them to </a:t>
            </a:r>
            <a:br>
              <a:rPr lang="en-US" altLang="ko-KR" sz="1600" i="0" dirty="0">
                <a:solidFill>
                  <a:srgbClr val="222222"/>
                </a:solidFill>
                <a:effectLst/>
              </a:rPr>
            </a:br>
            <a:r>
              <a:rPr lang="en-US" altLang="ko-KR" sz="1600" i="0" dirty="0">
                <a:solidFill>
                  <a:srgbClr val="222222"/>
                </a:solidFill>
                <a:effectLst/>
              </a:rPr>
              <a:t>   those of the neighbor joining tree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5BE428A-E91C-4E2E-903B-6DD30F27ECDD}"/>
              </a:ext>
            </a:extLst>
          </p:cNvPr>
          <p:cNvGrpSpPr/>
          <p:nvPr/>
        </p:nvGrpSpPr>
        <p:grpSpPr>
          <a:xfrm>
            <a:off x="751367" y="2007175"/>
            <a:ext cx="7049608" cy="3133138"/>
            <a:chOff x="404812" y="4467224"/>
            <a:chExt cx="7049608" cy="3133138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A2286F3-8408-42C9-8A9E-F91F5FE8C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812" y="4743450"/>
              <a:ext cx="5472318" cy="469324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33483C4-E7E5-4586-AFCB-7CE3115BC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1700" y="4467224"/>
              <a:ext cx="1472720" cy="3133138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0BFFEBF8-6F08-6F3D-3296-2E0F67B19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67" y="2886076"/>
            <a:ext cx="2695575" cy="2857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40D25B9-AF93-B223-4499-BD13C7081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098" y="2886076"/>
            <a:ext cx="1905000" cy="32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10.4.4 Application to 16S rRNA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44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327660" y="1305560"/>
            <a:ext cx="8561070" cy="9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latin typeface="Calibri (본문)"/>
              </a:rPr>
              <a:t> </a:t>
            </a:r>
            <a:r>
              <a:rPr lang="en-US" altLang="ko-KR" sz="1600" dirty="0">
                <a:latin typeface="Calibri (본문)"/>
              </a:rPr>
              <a:t>In Chapter </a:t>
            </a:r>
            <a:r>
              <a:rPr lang="en-US" altLang="ko-KR" sz="1600" dirty="0">
                <a:latin typeface="Calibri (본문)"/>
                <a:hlinkClick r:id="rId3"/>
              </a:rPr>
              <a:t>5</a:t>
            </a:r>
            <a:r>
              <a:rPr lang="en-US" altLang="ko-KR" sz="1600" dirty="0">
                <a:latin typeface="Calibri (본문)"/>
              </a:rPr>
              <a:t> we saw how to use a probabilistic clustering method to denoise 16S rRNA sequences. </a:t>
            </a:r>
            <a:br>
              <a:rPr lang="en-US" altLang="ko-KR" sz="1600" dirty="0">
                <a:latin typeface="Calibri (본문)"/>
              </a:rPr>
            </a:br>
            <a:r>
              <a:rPr lang="en-US" altLang="ko-KR" sz="1600" dirty="0">
                <a:latin typeface="Calibri (본문)"/>
              </a:rPr>
              <a:t>   We can now reload these denoised sequences and preprocess them before building their phylogeny.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>
              <a:latin typeface="Calibri (본문)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D12331D-E23C-4C41-8B65-DFCCB1D72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4" y="4057833"/>
            <a:ext cx="3631975" cy="2174368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C82FD300-45B3-A9F3-06AF-070B1D7BB622}"/>
              </a:ext>
            </a:extLst>
          </p:cNvPr>
          <p:cNvGrpSpPr/>
          <p:nvPr/>
        </p:nvGrpSpPr>
        <p:grpSpPr>
          <a:xfrm>
            <a:off x="4697135" y="2021470"/>
            <a:ext cx="4188075" cy="3743696"/>
            <a:chOff x="4697135" y="2021470"/>
            <a:chExt cx="4188075" cy="3743696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951D4EC5-A832-4B36-A767-E982601C6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7135" y="2021470"/>
              <a:ext cx="3343275" cy="186891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93C15093-E75A-40D1-A582-3C22BAD22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5206" y="4413786"/>
              <a:ext cx="4180004" cy="135138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78452D8-39BC-BEED-B6AF-86B0BC521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97135" y="3960246"/>
              <a:ext cx="4134445" cy="318927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8BCF954F-E56A-F886-B2EB-0D51FBFBD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275" y="2017212"/>
            <a:ext cx="3299541" cy="95898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8757436-3C90-BE20-E9AD-F3A55E0EA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75" y="3062238"/>
            <a:ext cx="3512185" cy="41018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48D4DB6-BF31-2194-2327-9D32D536E2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275" y="3533307"/>
            <a:ext cx="3631975" cy="4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10.6 Minimum spanning trees (1)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3A680-5AB4-40BF-972E-28590DAC7091}"/>
              </a:ext>
            </a:extLst>
          </p:cNvPr>
          <p:cNvSpPr txBox="1"/>
          <p:nvPr/>
        </p:nvSpPr>
        <p:spPr>
          <a:xfrm>
            <a:off x="413385" y="1343660"/>
            <a:ext cx="8561070" cy="958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/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A very simple and useful graph is the so-called 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minimum spanning tree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en-US" altLang="ko-KR" sz="1600" b="1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MST</a:t>
            </a: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).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  Given distances between vertices; the MST is the tree that spans all the points and has the </a:t>
            </a:r>
            <a:b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  minimum total length</a:t>
            </a: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1B99D28-A2D5-4BC8-A9C8-F94E416A1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368930"/>
            <a:ext cx="2371725" cy="259835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0C066CE-A0C5-49D6-9468-3B71247D3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75" y="2038350"/>
            <a:ext cx="2838450" cy="4251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2E5103-56CE-4BD6-8391-AE71FF9207C6}"/>
              </a:ext>
            </a:extLst>
          </p:cNvPr>
          <p:cNvSpPr txBox="1"/>
          <p:nvPr/>
        </p:nvSpPr>
        <p:spPr>
          <a:xfrm>
            <a:off x="5995035" y="2096135"/>
            <a:ext cx="2818765" cy="184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Here we are going to take the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DNA sequence distances </a:t>
            </a:r>
            <a:br>
              <a:rPr lang="en-US" altLang="ko-KR" sz="1600" b="1" i="0" dirty="0">
                <a:solidFill>
                  <a:srgbClr val="222222"/>
                </a:solidFill>
                <a:effectLst/>
              </a:rPr>
            </a:b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   between strains of HIV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from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patients all over the world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and construct their minimum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spanning tree.</a:t>
            </a:r>
            <a:endParaRPr lang="en-US" altLang="ko-KR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313C1-AF75-4A7A-913D-BB849CEC0EF2}"/>
              </a:ext>
            </a:extLst>
          </p:cNvPr>
          <p:cNvSpPr txBox="1"/>
          <p:nvPr/>
        </p:nvSpPr>
        <p:spPr>
          <a:xfrm>
            <a:off x="5991225" y="610621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50" dirty="0"/>
              <a:t>https://blog.naver.com/babobigi/221884140229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D10A897-F076-5D80-5180-B3930B34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25" y="4158030"/>
            <a:ext cx="2712620" cy="13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10.6 Minimum spanning trees (2)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E5103-56CE-4BD6-8391-AE71FF9207C6}"/>
              </a:ext>
            </a:extLst>
          </p:cNvPr>
          <p:cNvSpPr txBox="1"/>
          <p:nvPr/>
        </p:nvSpPr>
        <p:spPr>
          <a:xfrm>
            <a:off x="495935" y="1207135"/>
            <a:ext cx="8292465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Here we are going to take the 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DNA sequence distances between strains of HIV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from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patients all over the world and construct their minimum spanning tree.</a:t>
            </a:r>
            <a:endParaRPr lang="en-US" altLang="ko-KR" sz="16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3DFF08B-AD05-485A-8459-315D84DF8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9" y="1903591"/>
            <a:ext cx="4079565" cy="240641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CE5AF26E-62E9-A4F3-AF0B-439A558BC172}"/>
              </a:ext>
            </a:extLst>
          </p:cNvPr>
          <p:cNvGrpSpPr/>
          <p:nvPr/>
        </p:nvGrpSpPr>
        <p:grpSpPr>
          <a:xfrm>
            <a:off x="1677232" y="4418589"/>
            <a:ext cx="5780912" cy="1897400"/>
            <a:chOff x="603250" y="4290076"/>
            <a:chExt cx="6277610" cy="2059694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F36B5FEA-4AE7-1636-65C4-29D50444B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250" y="4290076"/>
              <a:ext cx="6277610" cy="857920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4E429123-1BE4-C4B4-F519-4C0154A3D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20" y="5232170"/>
              <a:ext cx="6146800" cy="111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69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10.6 Minimum spanning trees (3)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E5103-56CE-4BD6-8391-AE71FF9207C6}"/>
              </a:ext>
            </a:extLst>
          </p:cNvPr>
          <p:cNvSpPr txBox="1"/>
          <p:nvPr/>
        </p:nvSpPr>
        <p:spPr>
          <a:xfrm>
            <a:off x="495935" y="1207135"/>
            <a:ext cx="8292465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Here we are going to take the </a:t>
            </a:r>
            <a:r>
              <a:rPr lang="en-US" altLang="ko-KR" sz="1600" b="1" i="0" dirty="0">
                <a:solidFill>
                  <a:srgbClr val="222222"/>
                </a:solidFill>
                <a:effectLst/>
              </a:rPr>
              <a:t>DNA sequence distances between strains of HIV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from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patients all over the world and construct their minimum spanning tree.</a:t>
            </a:r>
            <a:endParaRPr lang="en-US" altLang="ko-KR" sz="16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13526CA-79D0-7193-E7B6-CACF6BCAADC7}"/>
              </a:ext>
            </a:extLst>
          </p:cNvPr>
          <p:cNvGrpSpPr/>
          <p:nvPr/>
        </p:nvGrpSpPr>
        <p:grpSpPr>
          <a:xfrm>
            <a:off x="1774431" y="1949963"/>
            <a:ext cx="5252085" cy="4399141"/>
            <a:chOff x="3408678" y="1912938"/>
            <a:chExt cx="5252085" cy="439914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B4075CF6-D6A1-B639-6DE9-DDB341956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3614" y="1912938"/>
              <a:ext cx="3867149" cy="3886168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CCE9F4B7-4855-EF38-8FD0-6157F03A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8678" y="5650865"/>
              <a:ext cx="5252085" cy="661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59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Question 10.16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48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E5103-56CE-4BD6-8391-AE71FF9207C6}"/>
              </a:ext>
            </a:extLst>
          </p:cNvPr>
          <p:cNvSpPr txBox="1"/>
          <p:nvPr/>
        </p:nvSpPr>
        <p:spPr>
          <a:xfrm>
            <a:off x="495935" y="1207135"/>
            <a:ext cx="8292465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Make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the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network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plot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again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,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but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replace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 </a:t>
            </a:r>
            <a:r>
              <a:rPr lang="ko-KR" altLang="ko-KR" sz="1600" dirty="0" err="1">
                <a:solidFill>
                  <a:srgbClr val="9954BB"/>
                </a:solidFill>
                <a:ea typeface="var(--bs-font-monospace)"/>
              </a:rPr>
              <a:t>geom_nodetext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 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with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labels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that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repel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each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other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to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minimize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the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overlapping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node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 </a:t>
            </a:r>
            <a:r>
              <a:rPr lang="ko-KR" altLang="ko-KR" sz="1600" dirty="0" err="1">
                <a:solidFill>
                  <a:srgbClr val="212529"/>
                </a:solidFill>
                <a:ea typeface="system-ui"/>
              </a:rPr>
              <a:t>labels</a:t>
            </a:r>
            <a:r>
              <a:rPr lang="ko-KR" altLang="ko-KR" sz="1600" dirty="0">
                <a:solidFill>
                  <a:srgbClr val="212529"/>
                </a:solidFill>
                <a:ea typeface="system-ui"/>
              </a:rPr>
              <a:t>.</a:t>
            </a:r>
            <a:r>
              <a:rPr lang="ko-KR" altLang="ko-KR" sz="1600" dirty="0"/>
              <a:t> </a:t>
            </a:r>
            <a:endParaRPr lang="en-US" altLang="ko-KR" sz="16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EC824D7-6B70-3E27-9DD8-3A55730D8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1930209"/>
            <a:ext cx="4517169" cy="171977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D080BF2A-7940-2E3B-2925-DAD7257848AA}"/>
              </a:ext>
            </a:extLst>
          </p:cNvPr>
          <p:cNvSpPr/>
          <p:nvPr/>
        </p:nvSpPr>
        <p:spPr>
          <a:xfrm>
            <a:off x="727710" y="2491739"/>
            <a:ext cx="3844290" cy="379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D77CD0A-8B4D-C804-43F8-92B40A9D5781}"/>
              </a:ext>
            </a:extLst>
          </p:cNvPr>
          <p:cNvGrpSpPr/>
          <p:nvPr/>
        </p:nvGrpSpPr>
        <p:grpSpPr>
          <a:xfrm>
            <a:off x="611897" y="1930209"/>
            <a:ext cx="8109607" cy="3590925"/>
            <a:chOff x="611897" y="1930209"/>
            <a:chExt cx="8109607" cy="3590925"/>
          </a:xfrm>
        </p:grpSpPr>
        <p:pic>
          <p:nvPicPr>
            <p:cNvPr id="13316" name="Picture 4">
              <a:extLst>
                <a:ext uri="{FF2B5EF4-FFF2-40B4-BE49-F238E27FC236}">
                  <a16:creationId xmlns:a16="http://schemas.microsoft.com/office/drawing/2014/main" id="{31B5F685-640A-5D05-DCA6-AE9F2D849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579" y="1930209"/>
              <a:ext cx="3590925" cy="3590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BC1D9B7-9685-125C-CC4A-6C302FB5A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897" y="3808470"/>
              <a:ext cx="4030270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ko-KR" sz="12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Unicode MS"/>
                  <a:ea typeface="var(--bs-font-monospace)"/>
                </a:rPr>
                <a:t>epel: 408 unlabeled data points (too many overlaps).</a:t>
              </a:r>
              <a:r>
                <a:rPr kumimoji="0" lang="ko-KR" altLang="ko-KR" sz="3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endParaRPr kumimoji="0" lang="ko-KR" altLang="ko-K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0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10.6 Minimum spanning trees (4)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49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F2F9857-9F5A-4A3F-AF93-17116EB81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102" y="3429000"/>
            <a:ext cx="5781945" cy="1848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2D1643CD-42F8-60EA-91BD-8A0EF822D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228" y="1532327"/>
            <a:ext cx="6031593" cy="4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 (1)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476250" y="1185393"/>
            <a:ext cx="856107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A </a:t>
            </a:r>
            <a:r>
              <a:rPr lang="en-US" altLang="ko-KR" sz="1600" b="1" dirty="0"/>
              <a:t>graph</a:t>
            </a:r>
            <a:r>
              <a:rPr lang="en-US" altLang="ko-KR" sz="1600" dirty="0"/>
              <a:t> is formed by a set of nodes or vertices (often called V)  and a set of edges between these </a:t>
            </a:r>
            <a:br>
              <a:rPr lang="en-US" altLang="ko-KR" sz="1600" dirty="0"/>
            </a:br>
            <a:r>
              <a:rPr lang="en-US" altLang="ko-KR" sz="1600" dirty="0"/>
              <a:t>   vertices E. – “undirected graphs” and “directed or oriented graphs”</a:t>
            </a:r>
            <a:endParaRPr lang="ko-KR" altLang="en-US" sz="1600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65211DA-A0FE-4B0E-9FA8-CFBBFB7EA934}"/>
              </a:ext>
            </a:extLst>
          </p:cNvPr>
          <p:cNvGrpSpPr/>
          <p:nvPr/>
        </p:nvGrpSpPr>
        <p:grpSpPr>
          <a:xfrm>
            <a:off x="1211843" y="2122170"/>
            <a:ext cx="1992368" cy="1729267"/>
            <a:chOff x="727973" y="2072640"/>
            <a:chExt cx="1992368" cy="172926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C3E4B9A-2136-41F7-A5CD-F92D53FAD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973" y="2072640"/>
              <a:ext cx="1992368" cy="1729267"/>
            </a:xfrm>
            <a:prstGeom prst="rect">
              <a:avLst/>
            </a:prstGeom>
          </p:spPr>
        </p:pic>
        <p:sp>
          <p:nvSpPr>
            <p:cNvPr id="11" name="곱하기 기호 10">
              <a:extLst>
                <a:ext uri="{FF2B5EF4-FFF2-40B4-BE49-F238E27FC236}">
                  <a16:creationId xmlns:a16="http://schemas.microsoft.com/office/drawing/2014/main" id="{2E41EF36-15D7-46CA-BFED-C5B4789AA696}"/>
                </a:ext>
              </a:extLst>
            </p:cNvPr>
            <p:cNvSpPr/>
            <p:nvPr/>
          </p:nvSpPr>
          <p:spPr>
            <a:xfrm>
              <a:off x="1066800" y="2171700"/>
              <a:ext cx="1517650" cy="1517650"/>
            </a:xfrm>
            <a:prstGeom prst="mathMultiply">
              <a:avLst>
                <a:gd name="adj1" fmla="val 477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17486C3A-2210-422B-98DB-235D5428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2178368"/>
            <a:ext cx="2492922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서울지하철노선도 보기">
            <a:extLst>
              <a:ext uri="{FF2B5EF4-FFF2-40B4-BE49-F238E27FC236}">
                <a16:creationId xmlns:a16="http://schemas.microsoft.com/office/drawing/2014/main" id="{1C36E52C-D884-46B3-BA8E-57454FD9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4" y="2019300"/>
            <a:ext cx="2260166" cy="19126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D0F85292-A925-458C-8CF1-BD1F4C0D3F38}"/>
              </a:ext>
            </a:extLst>
          </p:cNvPr>
          <p:cNvGrpSpPr/>
          <p:nvPr/>
        </p:nvGrpSpPr>
        <p:grpSpPr>
          <a:xfrm>
            <a:off x="1172845" y="4039015"/>
            <a:ext cx="4656455" cy="2314817"/>
            <a:chOff x="1172845" y="4039015"/>
            <a:chExt cx="4656455" cy="2314817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51938AA-3E62-4E3D-90F7-B5266443A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708" y="4481830"/>
              <a:ext cx="1917699" cy="1534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97E16C22-D044-43BD-80EF-626D179D0B44}"/>
                </a:ext>
              </a:extLst>
            </p:cNvPr>
            <p:cNvGrpSpPr/>
            <p:nvPr/>
          </p:nvGrpSpPr>
          <p:grpSpPr>
            <a:xfrm>
              <a:off x="1172845" y="4039015"/>
              <a:ext cx="4547870" cy="2198590"/>
              <a:chOff x="1007110" y="3262191"/>
              <a:chExt cx="4547870" cy="2198590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5B90BE71-602E-4612-98FD-08AD8C03A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656" y="3636645"/>
                <a:ext cx="2314660" cy="18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BCEB71-3857-4AE4-AF74-F21837C1CA28}"/>
                  </a:ext>
                </a:extLst>
              </p:cNvPr>
              <p:cNvSpPr txBox="1"/>
              <p:nvPr/>
            </p:nvSpPr>
            <p:spPr>
              <a:xfrm>
                <a:off x="1007110" y="3262191"/>
                <a:ext cx="4547870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ko-KR" sz="1400" dirty="0" err="1"/>
                  <a:t>Koenigsberg</a:t>
                </a:r>
                <a:r>
                  <a:rPr lang="en-US" altLang="ko-KR" sz="1400" dirty="0"/>
                  <a:t> bridge problem (</a:t>
                </a:r>
                <a:r>
                  <a:rPr lang="en-US" altLang="ko-KR" sz="1400" b="0" i="0" u="none" strike="noStrike" dirty="0">
                    <a:effectLst/>
                    <a:latin typeface="-apple-system"/>
                  </a:rPr>
                  <a:t>Seven Bridges of </a:t>
                </a:r>
                <a:r>
                  <a:rPr lang="en-US" altLang="ko-KR" sz="1400" b="0" i="0" u="none" strike="noStrike" dirty="0" err="1">
                    <a:effectLst/>
                    <a:latin typeface="-apple-system"/>
                  </a:rPr>
                  <a:t>Königsberg</a:t>
                </a:r>
                <a:r>
                  <a:rPr lang="en-US" altLang="ko-KR" sz="1400" b="0" i="0" u="none" strike="noStrike" dirty="0">
                    <a:effectLst/>
                    <a:latin typeface="-apple-system"/>
                  </a:rPr>
                  <a:t>)</a:t>
                </a:r>
                <a:endParaRPr lang="en-US" altLang="ko-KR" sz="1400" b="1" i="0" dirty="0">
                  <a:effectLst/>
                  <a:latin typeface="-apple-system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248D81-B5C5-4982-A45D-7FEDA402DCF3}"/>
                </a:ext>
              </a:extLst>
            </p:cNvPr>
            <p:cNvSpPr txBox="1"/>
            <p:nvPr/>
          </p:nvSpPr>
          <p:spPr>
            <a:xfrm>
              <a:off x="3794125" y="6020215"/>
              <a:ext cx="2035175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400" i="0" dirty="0">
                  <a:effectLst/>
                  <a:latin typeface="-apple-system"/>
                </a:rPr>
                <a:t>Eulerian trail (1736)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9A9DDFF-092D-47D9-8EF9-0DE19DCF4C5A}"/>
              </a:ext>
            </a:extLst>
          </p:cNvPr>
          <p:cNvSpPr txBox="1"/>
          <p:nvPr/>
        </p:nvSpPr>
        <p:spPr>
          <a:xfrm>
            <a:off x="7419975" y="5965885"/>
            <a:ext cx="151447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/>
              <a:t>From </a:t>
            </a:r>
            <a:r>
              <a:rPr lang="en-US" altLang="ko-KR" sz="1600" dirty="0" err="1"/>
              <a:t>wikipedia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576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10.6 Minimum spanning trees (5)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50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D1643CD-42F8-60EA-91BD-8A0EF822D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6" y="1266824"/>
            <a:ext cx="4231314" cy="306705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0274969-E259-4AB6-2549-954A41236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43" y="2266950"/>
            <a:ext cx="6952231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125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10.6.1 MST based testing: the Friedman-</a:t>
            </a:r>
            <a:r>
              <a:rPr lang="en-US" altLang="ko-KR" dirty="0" err="1"/>
              <a:t>Rafsky</a:t>
            </a:r>
            <a:r>
              <a:rPr lang="en-US" altLang="ko-KR" dirty="0"/>
              <a:t> test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51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E5103-56CE-4BD6-8391-AE71FF9207C6}"/>
              </a:ext>
            </a:extLst>
          </p:cNvPr>
          <p:cNvSpPr txBox="1"/>
          <p:nvPr/>
        </p:nvSpPr>
        <p:spPr>
          <a:xfrm>
            <a:off x="495935" y="1207135"/>
            <a:ext cx="8292465" cy="243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effectLst/>
              </a:rPr>
              <a:t> Graph-based two-sample tests were introduced by </a:t>
            </a:r>
            <a:r>
              <a:rPr lang="en-US" altLang="ko-KR" sz="1600" b="1" i="0" dirty="0">
                <a:effectLst/>
              </a:rPr>
              <a:t>Friedman and </a:t>
            </a:r>
            <a:br>
              <a:rPr lang="en-US" altLang="ko-KR" sz="1600" b="1" i="0" dirty="0">
                <a:effectLst/>
              </a:rPr>
            </a:br>
            <a:r>
              <a:rPr lang="en-US" altLang="ko-KR" sz="1600" b="1" i="0" dirty="0">
                <a:effectLst/>
              </a:rPr>
              <a:t>    </a:t>
            </a:r>
            <a:r>
              <a:rPr lang="en-US" altLang="ko-KR" sz="1600" b="1" i="0" dirty="0" err="1">
                <a:effectLst/>
              </a:rPr>
              <a:t>Rafsky</a:t>
            </a:r>
            <a:r>
              <a:rPr lang="en-US" altLang="ko-KR" sz="1600" b="1" i="0" dirty="0">
                <a:effectLst/>
              </a:rPr>
              <a:t> (Friedman and </a:t>
            </a:r>
            <a:r>
              <a:rPr lang="en-US" altLang="ko-KR" sz="1600" b="1" i="0" dirty="0" err="1">
                <a:effectLst/>
              </a:rPr>
              <a:t>Rafsky</a:t>
            </a:r>
            <a:r>
              <a:rPr lang="en-US" altLang="ko-KR" sz="1600" b="1" i="0" dirty="0">
                <a:effectLst/>
              </a:rPr>
              <a:t> </a:t>
            </a:r>
            <a:r>
              <a:rPr lang="en-US" altLang="ko-KR" sz="1600" b="1" i="0" u="none" strike="noStrike" dirty="0">
                <a:effectLst/>
              </a:rPr>
              <a:t>1979</a:t>
            </a:r>
            <a:r>
              <a:rPr lang="en-US" altLang="ko-KR" sz="1600" b="1" i="0" dirty="0">
                <a:effectLst/>
              </a:rPr>
              <a:t>)</a:t>
            </a:r>
            <a:r>
              <a:rPr lang="en-US" altLang="ko-KR" sz="1600" b="0" i="0" dirty="0">
                <a:effectLst/>
              </a:rPr>
              <a:t> as a generalization of the Wald-Wolfowitz runs test.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</a:t>
            </a:r>
            <a:r>
              <a:rPr lang="en-US" altLang="ko-KR" sz="1600" b="0" i="0" dirty="0">
                <a:effectLst/>
              </a:rPr>
              <a:t>The </a:t>
            </a:r>
            <a:r>
              <a:rPr lang="en-US" altLang="ko-KR" sz="1600" b="1" i="0" dirty="0">
                <a:effectLst/>
              </a:rPr>
              <a:t>Wald–Wolfowitz runs test</a:t>
            </a:r>
            <a:r>
              <a:rPr lang="en-US" altLang="ko-KR" sz="1600" b="0" i="0" dirty="0">
                <a:effectLst/>
              </a:rPr>
              <a:t> (or simply </a:t>
            </a:r>
            <a:r>
              <a:rPr lang="en-US" altLang="ko-KR" sz="1600" b="1" i="0" dirty="0">
                <a:effectLst/>
              </a:rPr>
              <a:t>runs test</a:t>
            </a:r>
            <a:r>
              <a:rPr lang="en-US" altLang="ko-KR" sz="1600" b="0" i="0" dirty="0">
                <a:effectLst/>
              </a:rPr>
              <a:t>), named after statisticians </a:t>
            </a:r>
            <a:r>
              <a:rPr lang="en-US" altLang="ko-KR" sz="1600" b="0" i="0" u="none" strike="noStrike" dirty="0">
                <a:effectLst/>
              </a:rPr>
              <a:t>Abraham</a:t>
            </a:r>
            <a:br>
              <a:rPr lang="en-US" altLang="ko-KR" sz="1600" b="0" i="0" u="none" strike="noStrike" dirty="0">
                <a:effectLst/>
              </a:rPr>
            </a:br>
            <a:r>
              <a:rPr lang="en-US" altLang="ko-KR" sz="1600" b="0" i="0" u="none" strike="noStrike" dirty="0">
                <a:effectLst/>
              </a:rPr>
              <a:t>   Wald</a:t>
            </a:r>
            <a:r>
              <a:rPr lang="en-US" altLang="ko-KR" sz="1600" b="0" i="0" dirty="0">
                <a:effectLst/>
              </a:rPr>
              <a:t> and </a:t>
            </a:r>
            <a:r>
              <a:rPr lang="en-US" altLang="ko-KR" sz="1600" b="0" i="0" u="none" strike="noStrike" dirty="0">
                <a:effectLst/>
              </a:rPr>
              <a:t>Jacob Wolfowitz</a:t>
            </a:r>
            <a:r>
              <a:rPr lang="en-US" altLang="ko-KR" sz="1600" b="0" i="0" dirty="0">
                <a:effectLst/>
              </a:rPr>
              <a:t> is a </a:t>
            </a:r>
            <a:r>
              <a:rPr lang="en-US" altLang="ko-KR" sz="1600" b="0" i="0" u="none" strike="noStrike" dirty="0">
                <a:effectLst/>
              </a:rPr>
              <a:t>non-parametric</a:t>
            </a:r>
            <a:r>
              <a:rPr lang="en-US" altLang="ko-KR" sz="1600" b="0" i="0" dirty="0">
                <a:effectLst/>
              </a:rPr>
              <a:t> statistical test that checks a randomness </a:t>
            </a:r>
            <a:br>
              <a:rPr lang="en-US" altLang="ko-KR" sz="1600" b="0" i="0" dirty="0">
                <a:effectLst/>
              </a:rPr>
            </a:br>
            <a:r>
              <a:rPr lang="en-US" altLang="ko-KR" sz="1600" b="0" i="0" dirty="0">
                <a:effectLst/>
              </a:rPr>
              <a:t>   hypothesis for a two-valued </a:t>
            </a:r>
            <a:r>
              <a:rPr lang="en-US" altLang="ko-KR" sz="1600" b="0" i="0" u="none" strike="noStrike" dirty="0">
                <a:effectLst/>
              </a:rPr>
              <a:t>data sequence</a:t>
            </a:r>
            <a:r>
              <a:rPr lang="en-US" altLang="ko-KR" sz="1600" b="0" i="0" dirty="0">
                <a:effectLst/>
              </a:rPr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</a:t>
            </a:r>
            <a:r>
              <a:rPr lang="en-US" altLang="ko-KR" sz="1600" b="0" i="0" dirty="0">
                <a:solidFill>
                  <a:srgbClr val="212529"/>
                </a:solidFill>
                <a:effectLst/>
              </a:rPr>
              <a:t>The </a:t>
            </a:r>
            <a:r>
              <a:rPr lang="en-US" altLang="ko-KR" sz="1600" b="1" i="0" dirty="0">
                <a:solidFill>
                  <a:srgbClr val="212529"/>
                </a:solidFill>
                <a:effectLst/>
              </a:rPr>
              <a:t>Friedman-</a:t>
            </a:r>
            <a:r>
              <a:rPr lang="en-US" altLang="ko-KR" sz="1600" b="1" i="0" dirty="0" err="1">
                <a:solidFill>
                  <a:srgbClr val="212529"/>
                </a:solidFill>
                <a:effectLst/>
              </a:rPr>
              <a:t>Rafsky</a:t>
            </a:r>
            <a:r>
              <a:rPr lang="en-US" altLang="ko-KR" sz="1600" b="0" i="0" dirty="0">
                <a:solidFill>
                  <a:srgbClr val="212529"/>
                </a:solidFill>
                <a:effectLst/>
              </a:rPr>
              <a:t> tests for two/multiple sample segregation on a minimum spanning tree.</a:t>
            </a:r>
            <a:r>
              <a:rPr lang="en-US" altLang="ko-KR" sz="1600" dirty="0">
                <a:solidFill>
                  <a:srgbClr val="212529"/>
                </a:solidFill>
              </a:rPr>
              <a:t>  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F9A3712-EDB9-C85E-E889-06445BD74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3735132"/>
            <a:ext cx="7791450" cy="1312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857FB-6CCF-A6F6-03A7-6BFDDECFE12F}"/>
              </a:ext>
            </a:extLst>
          </p:cNvPr>
          <p:cNvSpPr txBox="1"/>
          <p:nvPr/>
        </p:nvSpPr>
        <p:spPr>
          <a:xfrm>
            <a:off x="495935" y="5319107"/>
            <a:ext cx="8292465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0" i="0" dirty="0">
                <a:effectLst/>
              </a:rPr>
              <a:t> </a:t>
            </a:r>
            <a:r>
              <a:rPr lang="en-US" altLang="ko-KR" sz="1600" b="0" i="0" dirty="0">
                <a:solidFill>
                  <a:srgbClr val="212529"/>
                </a:solidFill>
                <a:effectLst/>
              </a:rPr>
              <a:t>Instead of looking for consecutive values of one type (‘runs’), we count the number of </a:t>
            </a:r>
            <a:br>
              <a:rPr lang="en-US" altLang="ko-KR" sz="1600" b="0" i="0" dirty="0">
                <a:solidFill>
                  <a:srgbClr val="212529"/>
                </a:solidFill>
                <a:effectLst/>
              </a:rPr>
            </a:br>
            <a:r>
              <a:rPr lang="en-US" altLang="ko-KR" sz="1600" b="0" i="0" dirty="0">
                <a:solidFill>
                  <a:srgbClr val="212529"/>
                </a:solidFill>
                <a:effectLst/>
              </a:rPr>
              <a:t>   connected nodes of the same type.</a:t>
            </a:r>
            <a:endParaRPr lang="en-US" altLang="ko-KR" sz="1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6742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10.6.2 </a:t>
            </a:r>
            <a:r>
              <a:rPr lang="en-US" altLang="ko-KR" sz="2800" b="1" i="0" dirty="0">
                <a:effectLst/>
              </a:rPr>
              <a:t>Example: Bacteria sharing between mice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DA883-7958-429C-A3D3-9A0649122291}"/>
              </a:ext>
            </a:extLst>
          </p:cNvPr>
          <p:cNvSpPr txBox="1"/>
          <p:nvPr/>
        </p:nvSpPr>
        <p:spPr>
          <a:xfrm>
            <a:off x="366395" y="1199515"/>
            <a:ext cx="8292465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b="1" dirty="0">
                <a:solidFill>
                  <a:srgbClr val="222222"/>
                </a:solidFill>
              </a:rPr>
              <a:t> </a:t>
            </a: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Here we illustrate the idea on a collection of samples from mice whose stool were analyzed for </a:t>
            </a:r>
            <a:br>
              <a:rPr lang="en-US" altLang="ko-KR" sz="1600" b="0" i="0" dirty="0">
                <a:solidFill>
                  <a:srgbClr val="222222"/>
                </a:solidFill>
                <a:effectLst/>
              </a:rPr>
            </a:br>
            <a:r>
              <a:rPr lang="en-US" altLang="ko-KR" sz="1600" b="0" i="0" dirty="0">
                <a:solidFill>
                  <a:srgbClr val="222222"/>
                </a:solidFill>
                <a:effectLst/>
              </a:rPr>
              <a:t>   their microbial content. </a:t>
            </a:r>
            <a:endParaRPr lang="en-US" altLang="ko-KR" sz="16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6F2B9E-2A9A-41E6-AAC5-51E76D5E6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" y="1935896"/>
            <a:ext cx="3939540" cy="120749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CE999FF-AF5F-4068-96B0-14F32F998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54053"/>
            <a:ext cx="2736041" cy="294989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06F6B5D-C57D-4735-9354-E3E609ACD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39" y="3220818"/>
            <a:ext cx="3916561" cy="85344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D638EE4B-B06F-4ADB-AFD2-8DDCFFFBB18D}"/>
              </a:ext>
            </a:extLst>
          </p:cNvPr>
          <p:cNvGrpSpPr/>
          <p:nvPr/>
        </p:nvGrpSpPr>
        <p:grpSpPr>
          <a:xfrm>
            <a:off x="354330" y="4364355"/>
            <a:ext cx="7375384" cy="1914524"/>
            <a:chOff x="354330" y="4364355"/>
            <a:chExt cx="7375384" cy="191452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C1D71793-8FC5-46DF-BA69-A36E9B477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330" y="4364355"/>
              <a:ext cx="3171842" cy="1678305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5B0A94D1-56BF-4354-9966-CEE0F7FA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00450" y="4976812"/>
              <a:ext cx="4129264" cy="1302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10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10.7 Summary of this chapter</a:t>
            </a:r>
            <a:endParaRPr lang="en-US" altLang="ko-KR" sz="2800" b="1" i="0" dirty="0">
              <a:effectLst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53</a:t>
            </a:fld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5DA883-7958-429C-A3D3-9A0649122291}"/>
              </a:ext>
            </a:extLst>
          </p:cNvPr>
          <p:cNvSpPr txBox="1"/>
          <p:nvPr/>
        </p:nvSpPr>
        <p:spPr>
          <a:xfrm>
            <a:off x="366395" y="1199515"/>
            <a:ext cx="82924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0" dirty="0">
                <a:solidFill>
                  <a:srgbClr val="1881C2"/>
                </a:solidFill>
                <a:effectLst/>
              </a:rPr>
              <a:t>Annotated graphs</a:t>
            </a:r>
          </a:p>
          <a:p>
            <a:r>
              <a:rPr lang="en-US" altLang="ko-KR" sz="1600" dirty="0">
                <a:effectLst/>
              </a:rPr>
              <a:t>  In this chapter we have learnt how to store and plot data that have more structure than simple arrays: graphs have edges and nodes that can also be associated to extra annotations that can be displayed usefully.</a:t>
            </a:r>
          </a:p>
          <a:p>
            <a:endParaRPr lang="en-US" altLang="ko-KR" sz="1600" dirty="0">
              <a:effectLst/>
            </a:endParaRPr>
          </a:p>
          <a:p>
            <a:r>
              <a:rPr lang="en-US" altLang="ko-KR" sz="1600" b="0" dirty="0">
                <a:solidFill>
                  <a:srgbClr val="1881C2"/>
                </a:solidFill>
                <a:effectLst/>
              </a:rPr>
              <a:t>Important examples of graphs and useful R packages</a:t>
            </a:r>
          </a:p>
          <a:p>
            <a:r>
              <a:rPr lang="en-US" altLang="ko-KR" sz="1600" b="0" i="0" dirty="0">
                <a:solidFill>
                  <a:srgbClr val="212529"/>
                </a:solidFill>
                <a:effectLst/>
              </a:rPr>
              <a:t>  We started by specific examples such as Markov chain graphs, phylogenetic trees and minimum spanning trees. </a:t>
            </a:r>
          </a:p>
          <a:p>
            <a:endParaRPr lang="en-US" altLang="ko-KR" sz="1600" dirty="0">
              <a:effectLst/>
            </a:endParaRPr>
          </a:p>
          <a:p>
            <a:r>
              <a:rPr lang="en-US" altLang="ko-KR" sz="1600" b="0" dirty="0">
                <a:solidFill>
                  <a:srgbClr val="1881C2"/>
                </a:solidFill>
                <a:effectLst/>
              </a:rPr>
              <a:t>Combining graphs with statistical data</a:t>
            </a:r>
          </a:p>
          <a:p>
            <a:r>
              <a:rPr lang="en-US" altLang="ko-KR" sz="1600" b="0" i="0" dirty="0">
                <a:solidFill>
                  <a:srgbClr val="212529"/>
                </a:solidFill>
                <a:effectLst/>
              </a:rPr>
              <a:t>  We then approached the problem of incorporating a known `skeleton’ graph into differential expression analyses.</a:t>
            </a:r>
          </a:p>
          <a:p>
            <a:endParaRPr lang="en-US" altLang="ko-KR" sz="1600" b="0" dirty="0">
              <a:solidFill>
                <a:srgbClr val="1881C2"/>
              </a:solidFill>
              <a:effectLst/>
            </a:endParaRPr>
          </a:p>
          <a:p>
            <a:r>
              <a:rPr lang="en-US" altLang="ko-KR" sz="1600" b="0" dirty="0">
                <a:solidFill>
                  <a:srgbClr val="1881C2"/>
                </a:solidFill>
                <a:effectLst/>
              </a:rPr>
              <a:t>Linking co-occurrence to other variables</a:t>
            </a:r>
          </a:p>
          <a:p>
            <a:r>
              <a:rPr lang="en-US" altLang="ko-KR" sz="1600" b="0" i="0" dirty="0">
                <a:solidFill>
                  <a:srgbClr val="212529"/>
                </a:solidFill>
                <a:effectLst/>
              </a:rPr>
              <a:t>  Graph and network tools also enable the creation of networks from co-occurrence data and can be used to visualize and test the effect of factor covariates.</a:t>
            </a:r>
          </a:p>
          <a:p>
            <a:endParaRPr lang="en-US" altLang="ko-KR" sz="1600" b="0" dirty="0">
              <a:solidFill>
                <a:srgbClr val="1881C2"/>
              </a:solidFill>
              <a:effectLst/>
            </a:endParaRPr>
          </a:p>
          <a:p>
            <a:r>
              <a:rPr lang="en-US" altLang="ko-KR" sz="1600" b="0" dirty="0">
                <a:solidFill>
                  <a:srgbClr val="1881C2"/>
                </a:solidFill>
                <a:effectLst/>
              </a:rPr>
              <a:t>Context and </a:t>
            </a:r>
            <a:r>
              <a:rPr lang="en-US" altLang="ko-KR" sz="1600" b="0" dirty="0" err="1">
                <a:solidFill>
                  <a:srgbClr val="1881C2"/>
                </a:solidFill>
                <a:effectLst/>
              </a:rPr>
              <a:t>intepretation</a:t>
            </a:r>
            <a:r>
              <a:rPr lang="en-US" altLang="ko-KR" sz="1600" b="0" dirty="0">
                <a:solidFill>
                  <a:srgbClr val="1881C2"/>
                </a:solidFill>
                <a:effectLst/>
              </a:rPr>
              <a:t> aids</a:t>
            </a:r>
          </a:p>
          <a:p>
            <a:endParaRPr lang="en-US" altLang="ko-KR" sz="1600" b="0" dirty="0">
              <a:solidFill>
                <a:srgbClr val="1881C2"/>
              </a:solidFill>
              <a:effectLst/>
            </a:endParaRPr>
          </a:p>
          <a:p>
            <a:r>
              <a:rPr lang="en-US" altLang="ko-KR" sz="1600" b="0" dirty="0">
                <a:solidFill>
                  <a:srgbClr val="1881C2"/>
                </a:solidFill>
                <a:effectLst/>
              </a:rPr>
              <a:t>Previous knowledge or outcome</a:t>
            </a:r>
          </a:p>
        </p:txBody>
      </p:sp>
    </p:spTree>
    <p:extLst>
      <p:ext uri="{BB962C8B-B14F-4D97-AF65-F5344CB8AC3E}">
        <p14:creationId xmlns:p14="http://schemas.microsoft.com/office/powerpoint/2010/main" val="93912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10.2.1 What is a graph and how can it be encoded? (2)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476250" y="1290320"/>
            <a:ext cx="8561070" cy="18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A </a:t>
            </a:r>
            <a:r>
              <a:rPr lang="en-US" altLang="ko-KR" sz="1600" b="1" dirty="0"/>
              <a:t>graph</a:t>
            </a:r>
            <a:r>
              <a:rPr lang="en-US" altLang="ko-KR" sz="1600" dirty="0"/>
              <a:t> is formed by a set of nodes or vertices (often called V)  and a set of edges between these </a:t>
            </a:r>
            <a:br>
              <a:rPr lang="en-US" altLang="ko-KR" sz="1600" dirty="0"/>
            </a:br>
            <a:r>
              <a:rPr lang="en-US" altLang="ko-KR" sz="1600" dirty="0"/>
              <a:t>   vertices E. – “undirected graph” and “directed or oriented graph”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1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A </a:t>
            </a:r>
            <a:r>
              <a:rPr lang="en-US" altLang="ko-KR" sz="1600" b="1" dirty="0"/>
              <a:t>graph</a:t>
            </a:r>
            <a:r>
              <a:rPr lang="en-US" altLang="ko-KR" sz="1600" dirty="0"/>
              <a:t> (sometimes called undirected graph or simple graph) is a pair </a:t>
            </a:r>
            <a:r>
              <a:rPr lang="en-US" altLang="ko-KR" sz="1600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G = (V, E),</a:t>
            </a:r>
            <a:br>
              <a:rPr lang="en-US" altLang="ko-KR" sz="1600" dirty="0">
                <a:latin typeface="Informal Roman" panose="030604020304060B0204" pitchFamily="66" charset="0"/>
              </a:rPr>
            </a:br>
            <a:r>
              <a:rPr lang="en-US" altLang="ko-KR" sz="1600" dirty="0">
                <a:latin typeface="Informal Roman" panose="030604020304060B0204" pitchFamily="66" charset="0"/>
              </a:rPr>
              <a:t>  </a:t>
            </a:r>
            <a:r>
              <a:rPr lang="en-US" altLang="ko-KR" sz="1600" dirty="0"/>
              <a:t>where </a:t>
            </a:r>
            <a:r>
              <a:rPr lang="en-US" altLang="ko-KR" sz="1600" i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V</a:t>
            </a:r>
            <a:r>
              <a:rPr lang="en-US" altLang="ko-KR" sz="1600" dirty="0"/>
              <a:t>  is a set whose elements are called </a:t>
            </a:r>
            <a:r>
              <a:rPr lang="en-US" altLang="ko-KR" sz="1600" i="1" dirty="0"/>
              <a:t>vertices </a:t>
            </a:r>
            <a:r>
              <a:rPr lang="en-US" altLang="ko-KR" sz="1600" dirty="0"/>
              <a:t>and 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en-US" altLang="ko-KR" sz="1600" i="1" dirty="0">
                <a:latin typeface="휴먼편지체" panose="02030504000101010101" pitchFamily="18" charset="-127"/>
                <a:ea typeface="휴먼편지체" panose="02030504000101010101" pitchFamily="18" charset="-127"/>
              </a:rPr>
              <a:t>E</a:t>
            </a:r>
            <a:r>
              <a:rPr lang="en-US" altLang="ko-KR" sz="1600" dirty="0"/>
              <a:t>  is a set of paired vertices, whose elements are called </a:t>
            </a:r>
            <a:r>
              <a:rPr lang="en-US" altLang="ko-KR" sz="1600" i="1" dirty="0"/>
              <a:t>edges</a:t>
            </a:r>
            <a:r>
              <a:rPr lang="en-US" altLang="ko-KR" sz="1600" dirty="0"/>
              <a:t> (sometimes </a:t>
            </a:r>
            <a:r>
              <a:rPr lang="en-US" altLang="ko-KR" sz="1600" i="1" dirty="0"/>
              <a:t>links</a:t>
            </a:r>
            <a:r>
              <a:rPr lang="en-US" altLang="ko-KR" sz="1600" dirty="0"/>
              <a:t> or </a:t>
            </a:r>
            <a:r>
              <a:rPr lang="en-US" altLang="ko-KR" sz="1600" i="1" dirty="0"/>
              <a:t>lines</a:t>
            </a:r>
            <a:r>
              <a:rPr lang="en-US" altLang="ko-KR" sz="1600" dirty="0"/>
              <a:t>).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DF6D51C-1680-4C36-AA4E-3492CC9C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94716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EEA7BD81-F6E2-4CB1-9B47-B61C7335DF50}"/>
              </a:ext>
            </a:extLst>
          </p:cNvPr>
          <p:cNvGrpSpPr/>
          <p:nvPr/>
        </p:nvGrpSpPr>
        <p:grpSpPr>
          <a:xfrm>
            <a:off x="495300" y="3333115"/>
            <a:ext cx="8561070" cy="2066925"/>
            <a:chOff x="495300" y="3957955"/>
            <a:chExt cx="8561070" cy="20669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FB7FE9-B97F-492D-BF08-2640C3412E92}"/>
                </a:ext>
              </a:extLst>
            </p:cNvPr>
            <p:cNvSpPr txBox="1"/>
            <p:nvPr/>
          </p:nvSpPr>
          <p:spPr>
            <a:xfrm>
              <a:off x="495300" y="3957955"/>
              <a:ext cx="8561070" cy="368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Font typeface="Wingdings" panose="05000000000000000000" pitchFamily="2" charset="2"/>
                <a:buChar char="§"/>
              </a:pPr>
              <a:r>
                <a:rPr lang="en-US" altLang="ko-KR" sz="1600" dirty="0"/>
                <a:t> </a:t>
              </a:r>
              <a:r>
                <a:rPr lang="en-US" altLang="ko-KR" sz="1600" b="1" dirty="0"/>
                <a:t>Directed graph</a:t>
              </a:r>
              <a:r>
                <a:rPr lang="en-US" altLang="ko-KR" sz="1600" dirty="0"/>
                <a:t> (or digraph) is a	graph in which edges have orientations</a:t>
              </a:r>
            </a:p>
          </p:txBody>
        </p:sp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8E7452C3-303D-464E-8E21-3604A4AC9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670" y="4601845"/>
              <a:ext cx="1581150" cy="1423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3F7328F-463D-4311-8319-2A6AE8F4E0D6}"/>
              </a:ext>
            </a:extLst>
          </p:cNvPr>
          <p:cNvSpPr txBox="1"/>
          <p:nvPr/>
        </p:nvSpPr>
        <p:spPr>
          <a:xfrm>
            <a:off x="7419975" y="5341045"/>
            <a:ext cx="151447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/>
              <a:t>From </a:t>
            </a:r>
            <a:r>
              <a:rPr lang="en-US" altLang="ko-KR" sz="1600" dirty="0" err="1"/>
              <a:t>wikipedia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78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285AFE0C-15F0-48BA-8D41-0B0CBF96E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616879"/>
            <a:ext cx="2141150" cy="207577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Question 10.1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476250" y="1200859"/>
            <a:ext cx="8561070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An </a:t>
            </a:r>
            <a:r>
              <a:rPr lang="en-US" altLang="ko-KR" sz="1600" b="1" dirty="0"/>
              <a:t>adjacency matrix</a:t>
            </a:r>
            <a:r>
              <a:rPr lang="en-US" altLang="ko-KR" sz="1600" dirty="0"/>
              <a:t> is a square matrix used to represent a finite graph.</a:t>
            </a:r>
          </a:p>
          <a:p>
            <a:pPr>
              <a:lnSpc>
                <a:spcPct val="120000"/>
              </a:lnSpc>
            </a:pPr>
            <a:r>
              <a:rPr lang="en-US" altLang="ko-KR" sz="1600" dirty="0"/>
              <a:t>   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For a simple graph with vertex set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= {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>
                <a:solidFill>
                  <a:srgbClr val="202122"/>
                </a:solidFill>
                <a:effectLst/>
              </a:rPr>
              <a:t>1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, …,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1" baseline="-25000" dirty="0">
                <a:solidFill>
                  <a:srgbClr val="202122"/>
                </a:solidFill>
                <a:effectLst/>
              </a:rPr>
              <a:t>n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}, the adjacency matrix is a </a:t>
            </a:r>
            <a:br>
              <a:rPr lang="en-US" altLang="ko-KR" sz="1600" b="0" i="0" dirty="0">
                <a:solidFill>
                  <a:srgbClr val="202122"/>
                </a:solidFill>
                <a:effectLst/>
              </a:rPr>
            </a:b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   square n × n matrix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A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such that its element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A</a:t>
            </a:r>
            <a:r>
              <a:rPr lang="en-US" altLang="ko-KR" sz="1600" b="0" i="1" baseline="-25000" dirty="0" err="1">
                <a:solidFill>
                  <a:srgbClr val="202122"/>
                </a:solidFill>
                <a:effectLst/>
              </a:rPr>
              <a:t>ij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is one when there is an edge from vertex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 err="1">
                <a:solidFill>
                  <a:srgbClr val="202122"/>
                </a:solidFill>
                <a:effectLst/>
              </a:rPr>
              <a:t>i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to </a:t>
            </a:r>
            <a:br>
              <a:rPr lang="en-US" altLang="ko-KR" sz="1600" b="0" i="0" dirty="0">
                <a:solidFill>
                  <a:srgbClr val="202122"/>
                </a:solidFill>
                <a:effectLst/>
              </a:rPr>
            </a:b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   vertex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 err="1">
                <a:solidFill>
                  <a:srgbClr val="202122"/>
                </a:solidFill>
                <a:effectLst/>
              </a:rPr>
              <a:t>j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, and zero when there is no edge.</a:t>
            </a:r>
            <a:endParaRPr lang="ko-KR" altLang="en-US" sz="1600" dirty="0"/>
          </a:p>
        </p:txBody>
      </p:sp>
      <p:graphicFrame>
        <p:nvGraphicFramePr>
          <p:cNvPr id="3" name="표 5">
            <a:extLst>
              <a:ext uri="{FF2B5EF4-FFF2-40B4-BE49-F238E27FC236}">
                <a16:creationId xmlns:a16="http://schemas.microsoft.com/office/drawing/2014/main" id="{DDE705F9-C92D-402D-9CBE-C013DD11B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07791"/>
              </p:ext>
            </p:extLst>
          </p:nvPr>
        </p:nvGraphicFramePr>
        <p:xfrm>
          <a:off x="6560820" y="2442210"/>
          <a:ext cx="1866900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725">
                  <a:extLst>
                    <a:ext uri="{9D8B030D-6E8A-4147-A177-3AD203B41FA5}">
                      <a16:colId xmlns:a16="http://schemas.microsoft.com/office/drawing/2014/main" val="115061943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349120918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3912216039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93380844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1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2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3</a:t>
                      </a:r>
                      <a:endParaRPr lang="ko-KR" alt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877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1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23219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2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13758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</a:t>
                      </a:r>
                      <a:r>
                        <a:rPr lang="en-US" altLang="ko-KR" baseline="-25000" dirty="0"/>
                        <a:t>3</a:t>
                      </a:r>
                      <a:endParaRPr lang="ko-KR" alt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9193"/>
                  </a:ext>
                </a:extLst>
              </a:tr>
            </a:tbl>
          </a:graphicData>
        </a:graphic>
      </p:graphicFrame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C0B457D0-8F4F-4595-9118-2B06E4FD663F}"/>
              </a:ext>
            </a:extLst>
          </p:cNvPr>
          <p:cNvCxnSpPr/>
          <p:nvPr/>
        </p:nvCxnSpPr>
        <p:spPr>
          <a:xfrm flipH="1">
            <a:off x="5621020" y="2883535"/>
            <a:ext cx="301625" cy="301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A787E98-1A42-4B20-BD58-0FCD83B465DF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 flipV="1">
            <a:off x="5681345" y="3229610"/>
            <a:ext cx="374650" cy="117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9EC2394B-2119-4DF8-B9D2-F33DA16C6176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6021070" y="2899412"/>
            <a:ext cx="127000" cy="3555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B193ABD6-0B4F-4A42-A79E-5F2266765B10}"/>
              </a:ext>
            </a:extLst>
          </p:cNvPr>
          <p:cNvSpPr/>
          <p:nvPr/>
        </p:nvSpPr>
        <p:spPr>
          <a:xfrm>
            <a:off x="6055995" y="3255010"/>
            <a:ext cx="184150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61D75A75-EA35-407E-9AD9-0C63CBEEE388}"/>
              </a:ext>
            </a:extLst>
          </p:cNvPr>
          <p:cNvSpPr/>
          <p:nvPr/>
        </p:nvSpPr>
        <p:spPr>
          <a:xfrm>
            <a:off x="5894070" y="2731135"/>
            <a:ext cx="184150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FEF5556-DD99-4AB5-8FF5-5ED95DE132B9}"/>
              </a:ext>
            </a:extLst>
          </p:cNvPr>
          <p:cNvSpPr/>
          <p:nvPr/>
        </p:nvSpPr>
        <p:spPr>
          <a:xfrm>
            <a:off x="5497195" y="3137535"/>
            <a:ext cx="184150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8A5477-D249-4993-9E0D-A865FB5B86A6}"/>
              </a:ext>
            </a:extLst>
          </p:cNvPr>
          <p:cNvSpPr txBox="1"/>
          <p:nvPr/>
        </p:nvSpPr>
        <p:spPr>
          <a:xfrm>
            <a:off x="5817871" y="2366010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</a:t>
            </a:r>
            <a:r>
              <a:rPr lang="en-US" altLang="ko-KR" baseline="-25000" dirty="0"/>
              <a:t>1</a:t>
            </a:r>
            <a:endParaRPr lang="ko-KR" altLang="en-US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C94D0F-4639-4D0D-A038-0E481576196F}"/>
              </a:ext>
            </a:extLst>
          </p:cNvPr>
          <p:cNvSpPr txBox="1"/>
          <p:nvPr/>
        </p:nvSpPr>
        <p:spPr>
          <a:xfrm>
            <a:off x="5317808" y="3256598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</a:t>
            </a:r>
            <a:r>
              <a:rPr lang="en-US" altLang="ko-KR" baseline="-25000" dirty="0"/>
              <a:t>2</a:t>
            </a:r>
            <a:endParaRPr lang="ko-KR" altLang="en-US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150217-1F9A-4867-8DD9-8E1E5A5B58C7}"/>
              </a:ext>
            </a:extLst>
          </p:cNvPr>
          <p:cNvSpPr txBox="1"/>
          <p:nvPr/>
        </p:nvSpPr>
        <p:spPr>
          <a:xfrm>
            <a:off x="6008370" y="3389948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</a:t>
            </a:r>
            <a:r>
              <a:rPr lang="en-US" altLang="ko-KR" baseline="-25000" dirty="0"/>
              <a:t>3</a:t>
            </a:r>
            <a:endParaRPr lang="ko-KR" altLang="en-US" baseline="-25000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7608C4D-90AB-413C-9592-277BF8F1D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60" y="4870132"/>
            <a:ext cx="7790606" cy="144176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5FB1E93-1F3F-4FD8-A048-CD7ACC5A4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5" y="2619375"/>
            <a:ext cx="1314450" cy="120015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E97E7C89-2E3C-4A39-8712-0FC0AA989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75" y="3989387"/>
            <a:ext cx="24955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Question 10.2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476250" y="1290320"/>
            <a:ext cx="8561070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1600" dirty="0"/>
              <a:t> An </a:t>
            </a:r>
            <a:r>
              <a:rPr lang="en-US" altLang="ko-KR" sz="1600" b="1" dirty="0"/>
              <a:t>adjacency matrix</a:t>
            </a:r>
            <a:r>
              <a:rPr lang="en-US" altLang="ko-KR" sz="1600" dirty="0"/>
              <a:t> is a square matrix used to represent a finite graph.</a:t>
            </a:r>
          </a:p>
          <a:p>
            <a:pPr>
              <a:lnSpc>
                <a:spcPct val="120000"/>
              </a:lnSpc>
            </a:pPr>
            <a:r>
              <a:rPr lang="en-US" altLang="ko-KR" sz="1600" dirty="0"/>
              <a:t>   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For a simple graph with vertex set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= {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>
                <a:solidFill>
                  <a:srgbClr val="202122"/>
                </a:solidFill>
                <a:effectLst/>
              </a:rPr>
              <a:t>1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, …,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1" baseline="-25000" dirty="0">
                <a:solidFill>
                  <a:srgbClr val="202122"/>
                </a:solidFill>
                <a:effectLst/>
              </a:rPr>
              <a:t>n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}, the adjacency matrix is a </a:t>
            </a:r>
            <a:br>
              <a:rPr lang="en-US" altLang="ko-KR" sz="1600" b="0" i="0" dirty="0">
                <a:solidFill>
                  <a:srgbClr val="202122"/>
                </a:solidFill>
                <a:effectLst/>
              </a:rPr>
            </a:b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   square n × n matrix </a:t>
            </a:r>
            <a:r>
              <a:rPr lang="en-US" altLang="ko-KR" sz="1600" b="0" i="1" dirty="0">
                <a:solidFill>
                  <a:srgbClr val="202122"/>
                </a:solidFill>
                <a:effectLst/>
              </a:rPr>
              <a:t>A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such that its element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A</a:t>
            </a:r>
            <a:r>
              <a:rPr lang="en-US" altLang="ko-KR" sz="1600" b="0" i="1" baseline="-25000" dirty="0" err="1">
                <a:solidFill>
                  <a:srgbClr val="202122"/>
                </a:solidFill>
                <a:effectLst/>
              </a:rPr>
              <a:t>ij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is one when there is an edge from vertex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 err="1">
                <a:solidFill>
                  <a:srgbClr val="202122"/>
                </a:solidFill>
                <a:effectLst/>
              </a:rPr>
              <a:t>i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 to </a:t>
            </a:r>
            <a:br>
              <a:rPr lang="en-US" altLang="ko-KR" sz="1600" b="0" i="0" dirty="0">
                <a:solidFill>
                  <a:srgbClr val="202122"/>
                </a:solidFill>
                <a:effectLst/>
              </a:rPr>
            </a:b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   vertex </a:t>
            </a:r>
            <a:r>
              <a:rPr lang="en-US" altLang="ko-KR" sz="1600" b="0" i="1" dirty="0" err="1">
                <a:solidFill>
                  <a:srgbClr val="202122"/>
                </a:solidFill>
                <a:effectLst/>
              </a:rPr>
              <a:t>u</a:t>
            </a:r>
            <a:r>
              <a:rPr lang="en-US" altLang="ko-KR" sz="1600" b="0" i="0" baseline="-25000" dirty="0" err="1">
                <a:solidFill>
                  <a:srgbClr val="202122"/>
                </a:solidFill>
                <a:effectLst/>
              </a:rPr>
              <a:t>j</a:t>
            </a:r>
            <a:r>
              <a:rPr lang="en-US" altLang="ko-KR" sz="1600" b="0" i="0" dirty="0">
                <a:solidFill>
                  <a:srgbClr val="202122"/>
                </a:solidFill>
                <a:effectLst/>
              </a:rPr>
              <a:t>, and zero when there is no edge.</a:t>
            </a:r>
            <a:endParaRPr lang="ko-KR" altLang="en-US" sz="1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20430CCD-3DCF-4B8F-AC17-EBB510EF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2700337"/>
            <a:ext cx="6453188" cy="1916997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8C14B6D-BBF3-4833-A13C-9BE0B9CA5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462" y="3690938"/>
            <a:ext cx="3090863" cy="382016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B83C8613-5BDA-41F7-A1DF-DA9563D46F4C}"/>
              </a:ext>
            </a:extLst>
          </p:cNvPr>
          <p:cNvGrpSpPr/>
          <p:nvPr/>
        </p:nvGrpSpPr>
        <p:grpSpPr>
          <a:xfrm>
            <a:off x="671512" y="2673895"/>
            <a:ext cx="8167688" cy="2412455"/>
            <a:chOff x="671512" y="2673895"/>
            <a:chExt cx="8167688" cy="2412455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13B44315-A453-4403-8008-0B7B8E0B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1512" y="4814887"/>
              <a:ext cx="6941697" cy="271463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416FB5F4-F85D-49C9-A275-E54EFF498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1775" y="2673895"/>
              <a:ext cx="2257425" cy="21124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81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EF168-20EE-4418-9FB3-5185F6EE385E}"/>
              </a:ext>
            </a:extLst>
          </p:cNvPr>
          <p:cNvSpPr txBox="1"/>
          <p:nvPr/>
        </p:nvSpPr>
        <p:spPr>
          <a:xfrm>
            <a:off x="286038" y="1290320"/>
            <a:ext cx="881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dirty="0"/>
              <a:t> 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The nodes or vertices. These are the colored circles with numbers in them in </a:t>
            </a:r>
            <a:r>
              <a:rPr lang="en-US" altLang="ko-KR" b="0" i="0" u="sng" dirty="0">
                <a:solidFill>
                  <a:srgbClr val="0D6EFD"/>
                </a:solidFill>
                <a:effectLst/>
                <a:hlinkClick r:id="rId3"/>
              </a:rPr>
              <a:t>Figure 10.2</a:t>
            </a:r>
            <a:r>
              <a:rPr lang="en-US" altLang="ko-KR" b="0" i="0" dirty="0">
                <a:solidFill>
                  <a:srgbClr val="212529"/>
                </a:solidFill>
                <a:effectLst/>
              </a:rPr>
              <a:t>.</a:t>
            </a:r>
          </a:p>
          <a:p>
            <a:pPr algn="l"/>
            <a:endParaRPr lang="en-US" altLang="ko-KR" b="0" i="0" dirty="0">
              <a:solidFill>
                <a:srgbClr val="212529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</a:rPr>
              <a:t> Edges or connections, the segments that join the nodes and which can be directed or not.</a:t>
            </a:r>
          </a:p>
        </p:txBody>
      </p:sp>
      <p:pic>
        <p:nvPicPr>
          <p:cNvPr id="6146" name="Picture 2" descr="A small undirected graph with numbered nodes.">
            <a:extLst>
              <a:ext uri="{FF2B5EF4-FFF2-40B4-BE49-F238E27FC236}">
                <a16:creationId xmlns:a16="http://schemas.microsoft.com/office/drawing/2014/main" id="{7F435333-AA3D-4BDE-B5CA-66F7513B5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5" t="21250" r="17917" b="25417"/>
          <a:stretch/>
        </p:blipFill>
        <p:spPr bwMode="auto">
          <a:xfrm>
            <a:off x="6138629" y="3898614"/>
            <a:ext cx="2434928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5ABF2220-A21F-449F-B125-B9F4727F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Elements of a simple graph (1)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0026D7-BA1D-484A-A4E6-3B20E629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7186-D674-4F22-B56A-6DFE4AFDB462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F1746-67CA-7B81-4EB6-A627A2336C82}"/>
              </a:ext>
            </a:extLst>
          </p:cNvPr>
          <p:cNvSpPr txBox="1"/>
          <p:nvPr/>
        </p:nvSpPr>
        <p:spPr>
          <a:xfrm>
            <a:off x="286038" y="2421286"/>
            <a:ext cx="8819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b="0" i="0" dirty="0">
                <a:solidFill>
                  <a:srgbClr val="212529"/>
                </a:solidFill>
                <a:effectLst/>
              </a:rPr>
              <a:t> Edge attributes, such edge length. </a:t>
            </a:r>
            <a:br>
              <a:rPr lang="en-US" altLang="ko-KR" b="0" i="0" dirty="0">
                <a:solidFill>
                  <a:srgbClr val="212529"/>
                </a:solidFill>
                <a:effectLst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</a:rPr>
              <a:t>   When not specified, we suppose the edge lengths are all the same, typically, one. </a:t>
            </a:r>
            <a:br>
              <a:rPr lang="en-US" altLang="ko-KR" b="0" i="0" dirty="0">
                <a:solidFill>
                  <a:srgbClr val="212529"/>
                </a:solidFill>
                <a:effectLst/>
              </a:rPr>
            </a:br>
            <a:br>
              <a:rPr lang="en-US" altLang="ko-KR" b="0" i="0" dirty="0">
                <a:solidFill>
                  <a:srgbClr val="212529"/>
                </a:solidFill>
                <a:effectLst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</a:rPr>
              <a:t>   “For instance, to compute the distance between two nodes in the graph, we sum up the </a:t>
            </a:r>
            <a:br>
              <a:rPr lang="en-US" altLang="ko-KR" b="0" i="0" dirty="0">
                <a:solidFill>
                  <a:srgbClr val="212529"/>
                </a:solidFill>
                <a:effectLst/>
              </a:rPr>
            </a:br>
            <a:r>
              <a:rPr lang="en-US" altLang="ko-KR" b="0" i="0" dirty="0">
                <a:solidFill>
                  <a:srgbClr val="212529"/>
                </a:solidFill>
                <a:effectLst/>
              </a:rPr>
              <a:t>     lengths of the edges along the shortest path.”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A18BB-D7E2-F277-26F5-0041F09899E6}"/>
              </a:ext>
            </a:extLst>
          </p:cNvPr>
          <p:cNvSpPr txBox="1"/>
          <p:nvPr/>
        </p:nvSpPr>
        <p:spPr>
          <a:xfrm>
            <a:off x="538541" y="4264035"/>
            <a:ext cx="5424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We also call a directed graph with edge lengths a </a:t>
            </a:r>
            <a:br>
              <a:rPr lang="en-US" altLang="ko-KR" b="1" dirty="0"/>
            </a:br>
            <a:r>
              <a:rPr lang="en-US" altLang="ko-KR" b="1" u="sng" dirty="0">
                <a:solidFill>
                  <a:srgbClr val="0070C0"/>
                </a:solidFill>
              </a:rPr>
              <a:t>network</a:t>
            </a:r>
            <a:r>
              <a:rPr lang="en-US" altLang="ko-KR" b="1" dirty="0"/>
              <a:t>. </a:t>
            </a:r>
          </a:p>
          <a:p>
            <a:endParaRPr lang="en-US" altLang="ko-KR" b="1" dirty="0"/>
          </a:p>
          <a:p>
            <a:r>
              <a:rPr lang="en-US" altLang="ko-KR" b="1" dirty="0"/>
              <a:t>The adjacency matric of a network is an </a:t>
            </a:r>
            <a:r>
              <a:rPr lang="en-US" altLang="ko-KR" b="1" i="1" dirty="0" err="1"/>
              <a:t>n</a:t>
            </a:r>
            <a:r>
              <a:rPr lang="en-US" altLang="ko-KR" b="1" dirty="0" err="1"/>
              <a:t>×</a:t>
            </a:r>
            <a:r>
              <a:rPr lang="en-US" altLang="ko-KR" b="1" i="1" dirty="0" err="1"/>
              <a:t>n</a:t>
            </a:r>
            <a:r>
              <a:rPr lang="en-US" altLang="ko-KR" b="1" dirty="0"/>
              <a:t> matrix of positive numbers corresponding to the edge lengths.</a:t>
            </a:r>
            <a:endParaRPr lang="en-US" altLang="ko-KR" b="1" i="0" dirty="0">
              <a:solidFill>
                <a:srgbClr val="21252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132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63730</TotalTime>
  <Words>3735</Words>
  <Application>Microsoft Office PowerPoint</Application>
  <PresentationFormat>화면 슬라이드 쇼(4:3)</PresentationFormat>
  <Paragraphs>377</Paragraphs>
  <Slides>53</Slides>
  <Notes>53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67" baseType="lpstr">
      <vt:lpstr>-apple-system</vt:lpstr>
      <vt:lpstr>Arial Unicode MS</vt:lpstr>
      <vt:lpstr>Calibri (본문)</vt:lpstr>
      <vt:lpstr>system-ui</vt:lpstr>
      <vt:lpstr>맑은 고딕</vt:lpstr>
      <vt:lpstr>휴먼편지체</vt:lpstr>
      <vt:lpstr>Abadi</vt:lpstr>
      <vt:lpstr>Arial</vt:lpstr>
      <vt:lpstr>Calibri</vt:lpstr>
      <vt:lpstr>Calibri Light</vt:lpstr>
      <vt:lpstr>Informal Roman</vt:lpstr>
      <vt:lpstr>Source Sans Pro</vt:lpstr>
      <vt:lpstr>Wingdings</vt:lpstr>
      <vt:lpstr>Office 테마</vt:lpstr>
      <vt:lpstr>PowerPoint 프레젠테이션</vt:lpstr>
      <vt:lpstr>Introduction (1)</vt:lpstr>
      <vt:lpstr>Introduction (2)</vt:lpstr>
      <vt:lpstr>10.1 Goals for this chapter</vt:lpstr>
      <vt:lpstr>10.2.1 What is a graph and how can it be encoded? (1)</vt:lpstr>
      <vt:lpstr>10.2.1 What is a graph and how can it be encoded? (2)</vt:lpstr>
      <vt:lpstr>Question 10.1</vt:lpstr>
      <vt:lpstr>Question 10.2</vt:lpstr>
      <vt:lpstr>Elements of a simple graph (1)</vt:lpstr>
      <vt:lpstr>Elements of a simple graph (2)</vt:lpstr>
      <vt:lpstr>Basic concepts (1)</vt:lpstr>
      <vt:lpstr>Basic concepts (2)</vt:lpstr>
      <vt:lpstr>Graphs from data</vt:lpstr>
      <vt:lpstr>Question 10.3 (1)</vt:lpstr>
      <vt:lpstr>Question 10.3 (2)</vt:lpstr>
      <vt:lpstr>Question 10.4</vt:lpstr>
      <vt:lpstr> An example: a four state Markov chain</vt:lpstr>
      <vt:lpstr>Question 10.5</vt:lpstr>
      <vt:lpstr>10.2.1 What is a graph and how can it be encoded?</vt:lpstr>
      <vt:lpstr>10.2.2 Graphs with many layers: labels on edges and nodes</vt:lpstr>
      <vt:lpstr>10.2.2 Graphs with many layers: labels on edges and nodes</vt:lpstr>
      <vt:lpstr>10.3 From gene set enrichment to networks</vt:lpstr>
      <vt:lpstr>Find a useful database of gene sets</vt:lpstr>
      <vt:lpstr>10.3.2 Gene set analysis with two-way table tests</vt:lpstr>
      <vt:lpstr>Question 10.6</vt:lpstr>
      <vt:lpstr>Plotting gene enrichment networks with GOplot </vt:lpstr>
      <vt:lpstr>10.3.3 Significant subgraphs and high scoring modules</vt:lpstr>
      <vt:lpstr>10.3.4 An example with the BioNet implementation</vt:lpstr>
      <vt:lpstr>10.4 Phylogenetics Trees</vt:lpstr>
      <vt:lpstr>The example of HIV (1)</vt:lpstr>
      <vt:lpstr>The example of HIV (2)</vt:lpstr>
      <vt:lpstr>Special elements in phylogenies</vt:lpstr>
      <vt:lpstr>10.4.2 Simulating data and plotting a tree (1)</vt:lpstr>
      <vt:lpstr>10.4.2 Simulating data and plotting a tree (2)</vt:lpstr>
      <vt:lpstr>10.4.3 Estimating a phylogenetics tree (1)</vt:lpstr>
      <vt:lpstr>10.4.3 Estimating a phylogenetics tree (2)</vt:lpstr>
      <vt:lpstr>10.4.3 Estimating a phylogenetics tree (2)</vt:lpstr>
      <vt:lpstr>10.4.3 Estimating a phylogenetics tree (2)</vt:lpstr>
      <vt:lpstr>10.4.3 Estimating a phylogenetics tree (3)</vt:lpstr>
      <vt:lpstr>10.4.3 Estimating a phylogenetics tree (4)</vt:lpstr>
      <vt:lpstr>10.4.3 Estimating a phylogenetics tree (5)</vt:lpstr>
      <vt:lpstr>10.4.3 Estimating a phylogenetics tree (6)</vt:lpstr>
      <vt:lpstr>Question 10.11</vt:lpstr>
      <vt:lpstr>10.4.4 Application to 16S rRNA</vt:lpstr>
      <vt:lpstr>10.6 Minimum spanning trees (1)</vt:lpstr>
      <vt:lpstr>10.6 Minimum spanning trees (2)</vt:lpstr>
      <vt:lpstr>10.6 Minimum spanning trees (3)</vt:lpstr>
      <vt:lpstr>Question 10.16</vt:lpstr>
      <vt:lpstr>10.6 Minimum spanning trees (4)</vt:lpstr>
      <vt:lpstr>10.6 Minimum spanning trees (5)</vt:lpstr>
      <vt:lpstr>10.6.1 MST based testing: the Friedman-Rafsky test</vt:lpstr>
      <vt:lpstr>10.6.2 Example: Bacteria sharing between mice</vt:lpstr>
      <vt:lpstr>10.7 Summary of this chapter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 Minhak</dc:creator>
  <cp:lastModifiedBy>최민학</cp:lastModifiedBy>
  <cp:revision>590</cp:revision>
  <dcterms:created xsi:type="dcterms:W3CDTF">2019-12-03T06:53:50Z</dcterms:created>
  <dcterms:modified xsi:type="dcterms:W3CDTF">2023-08-04T00:42:38Z</dcterms:modified>
</cp:coreProperties>
</file>