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57" r:id="rId2"/>
    <p:sldId id="330" r:id="rId3"/>
    <p:sldId id="366" r:id="rId4"/>
    <p:sldId id="365" r:id="rId5"/>
    <p:sldId id="367" r:id="rId6"/>
    <p:sldId id="407" r:id="rId7"/>
    <p:sldId id="368" r:id="rId8"/>
    <p:sldId id="369" r:id="rId9"/>
    <p:sldId id="356" r:id="rId10"/>
    <p:sldId id="408" r:id="rId11"/>
    <p:sldId id="370" r:id="rId12"/>
    <p:sldId id="371" r:id="rId13"/>
    <p:sldId id="372" r:id="rId14"/>
    <p:sldId id="409" r:id="rId15"/>
    <p:sldId id="374" r:id="rId16"/>
    <p:sldId id="373" r:id="rId17"/>
    <p:sldId id="376" r:id="rId18"/>
    <p:sldId id="377" r:id="rId19"/>
    <p:sldId id="382" r:id="rId20"/>
    <p:sldId id="378" r:id="rId21"/>
    <p:sldId id="379" r:id="rId22"/>
    <p:sldId id="375" r:id="rId23"/>
    <p:sldId id="381" r:id="rId24"/>
    <p:sldId id="380" r:id="rId25"/>
    <p:sldId id="384" r:id="rId26"/>
    <p:sldId id="386" r:id="rId27"/>
    <p:sldId id="410" r:id="rId28"/>
    <p:sldId id="387" r:id="rId29"/>
    <p:sldId id="411" r:id="rId30"/>
    <p:sldId id="388" r:id="rId31"/>
    <p:sldId id="389" r:id="rId32"/>
    <p:sldId id="383" r:id="rId33"/>
    <p:sldId id="385" r:id="rId34"/>
    <p:sldId id="390" r:id="rId35"/>
    <p:sldId id="391" r:id="rId36"/>
    <p:sldId id="392" r:id="rId37"/>
    <p:sldId id="393" r:id="rId38"/>
    <p:sldId id="394" r:id="rId39"/>
    <p:sldId id="398" r:id="rId40"/>
    <p:sldId id="395" r:id="rId41"/>
    <p:sldId id="396" r:id="rId42"/>
    <p:sldId id="412" r:id="rId43"/>
    <p:sldId id="399" r:id="rId44"/>
    <p:sldId id="400" r:id="rId45"/>
    <p:sldId id="397" r:id="rId46"/>
    <p:sldId id="401" r:id="rId47"/>
    <p:sldId id="402" r:id="rId48"/>
    <p:sldId id="405" r:id="rId49"/>
    <p:sldId id="403" r:id="rId50"/>
    <p:sldId id="413" r:id="rId51"/>
    <p:sldId id="406" r:id="rId52"/>
    <p:sldId id="331" r:id="rId53"/>
  </p:sldIdLst>
  <p:sldSz cx="12192000" cy="6858000"/>
  <p:notesSz cx="6858000" cy="9144000"/>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22"/>
    <p:restoredTop sz="92132"/>
  </p:normalViewPr>
  <p:slideViewPr>
    <p:cSldViewPr snapToGrid="0">
      <p:cViewPr>
        <p:scale>
          <a:sx n="72" d="100"/>
          <a:sy n="72" d="100"/>
        </p:scale>
        <p:origin x="2728" y="12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4CD6E2-ED98-A340-A21D-14D1558AB00D}" type="datetimeFigureOut">
              <a:rPr lang="en-DE" smtClean="0"/>
              <a:t>28.07.23</a:t>
            </a:fld>
            <a:endParaRPr lang="en-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D1769-203A-5741-B5B7-862C3495B60B}" type="slidenum">
              <a:rPr lang="en-DE" smtClean="0"/>
              <a:t>‹#›</a:t>
            </a:fld>
            <a:endParaRPr lang="en-DE"/>
          </a:p>
        </p:txBody>
      </p:sp>
    </p:spTree>
    <p:extLst>
      <p:ext uri="{BB962C8B-B14F-4D97-AF65-F5344CB8AC3E}">
        <p14:creationId xmlns:p14="http://schemas.microsoft.com/office/powerpoint/2010/main" val="2828818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9C07FD74-4A9B-5342-BD6A-66F9791123A1}" type="slidenum">
              <a:rPr lang="en-DE" smtClean="0"/>
              <a:t>1</a:t>
            </a:fld>
            <a:endParaRPr lang="en-DE"/>
          </a:p>
        </p:txBody>
      </p:sp>
    </p:spTree>
    <p:extLst>
      <p:ext uri="{BB962C8B-B14F-4D97-AF65-F5344CB8AC3E}">
        <p14:creationId xmlns:p14="http://schemas.microsoft.com/office/powerpoint/2010/main" val="2736955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896D1769-203A-5741-B5B7-862C3495B60B}" type="slidenum">
              <a:rPr lang="en-DE" smtClean="0"/>
              <a:t>5</a:t>
            </a:fld>
            <a:endParaRPr lang="en-DE"/>
          </a:p>
        </p:txBody>
      </p:sp>
    </p:spTree>
    <p:extLst>
      <p:ext uri="{BB962C8B-B14F-4D97-AF65-F5344CB8AC3E}">
        <p14:creationId xmlns:p14="http://schemas.microsoft.com/office/powerpoint/2010/main" val="3900707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896D1769-203A-5741-B5B7-862C3495B60B}" type="slidenum">
              <a:rPr lang="en-DE" smtClean="0"/>
              <a:t>6</a:t>
            </a:fld>
            <a:endParaRPr lang="en-DE"/>
          </a:p>
        </p:txBody>
      </p:sp>
    </p:spTree>
    <p:extLst>
      <p:ext uri="{BB962C8B-B14F-4D97-AF65-F5344CB8AC3E}">
        <p14:creationId xmlns:p14="http://schemas.microsoft.com/office/powerpoint/2010/main" val="1572763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9C07FD74-4A9B-5342-BD6A-66F9791123A1}" type="slidenum">
              <a:rPr lang="en-DE" smtClean="0"/>
              <a:t>9</a:t>
            </a:fld>
            <a:endParaRPr lang="en-DE"/>
          </a:p>
        </p:txBody>
      </p:sp>
    </p:spTree>
    <p:extLst>
      <p:ext uri="{BB962C8B-B14F-4D97-AF65-F5344CB8AC3E}">
        <p14:creationId xmlns:p14="http://schemas.microsoft.com/office/powerpoint/2010/main" val="3752647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9C07FD74-4A9B-5342-BD6A-66F9791123A1}" type="slidenum">
              <a:rPr lang="en-DE" smtClean="0"/>
              <a:t>15</a:t>
            </a:fld>
            <a:endParaRPr lang="en-DE"/>
          </a:p>
        </p:txBody>
      </p:sp>
    </p:spTree>
    <p:extLst>
      <p:ext uri="{BB962C8B-B14F-4D97-AF65-F5344CB8AC3E}">
        <p14:creationId xmlns:p14="http://schemas.microsoft.com/office/powerpoint/2010/main" val="1162723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9C07FD74-4A9B-5342-BD6A-66F9791123A1}" type="slidenum">
              <a:rPr lang="en-DE" smtClean="0"/>
              <a:t>24</a:t>
            </a:fld>
            <a:endParaRPr lang="en-DE"/>
          </a:p>
        </p:txBody>
      </p:sp>
    </p:spTree>
    <p:extLst>
      <p:ext uri="{BB962C8B-B14F-4D97-AF65-F5344CB8AC3E}">
        <p14:creationId xmlns:p14="http://schemas.microsoft.com/office/powerpoint/2010/main" val="3617229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9C07FD74-4A9B-5342-BD6A-66F9791123A1}" type="slidenum">
              <a:rPr lang="en-DE" smtClean="0"/>
              <a:t>32</a:t>
            </a:fld>
            <a:endParaRPr lang="en-DE"/>
          </a:p>
        </p:txBody>
      </p:sp>
    </p:spTree>
    <p:extLst>
      <p:ext uri="{BB962C8B-B14F-4D97-AF65-F5344CB8AC3E}">
        <p14:creationId xmlns:p14="http://schemas.microsoft.com/office/powerpoint/2010/main" val="4128604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9C07FD74-4A9B-5342-BD6A-66F9791123A1}" type="slidenum">
              <a:rPr lang="en-DE" smtClean="0"/>
              <a:t>44</a:t>
            </a:fld>
            <a:endParaRPr lang="en-DE"/>
          </a:p>
        </p:txBody>
      </p:sp>
    </p:spTree>
    <p:extLst>
      <p:ext uri="{BB962C8B-B14F-4D97-AF65-F5344CB8AC3E}">
        <p14:creationId xmlns:p14="http://schemas.microsoft.com/office/powerpoint/2010/main" val="983495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BF88F-EA16-B279-780C-F32E3EDE107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DE"/>
          </a:p>
        </p:txBody>
      </p:sp>
      <p:sp>
        <p:nvSpPr>
          <p:cNvPr id="3" name="Subtitle 2">
            <a:extLst>
              <a:ext uri="{FF2B5EF4-FFF2-40B4-BE49-F238E27FC236}">
                <a16:creationId xmlns:a16="http://schemas.microsoft.com/office/drawing/2014/main" id="{096A150F-B056-24C1-A222-8671677852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DE"/>
          </a:p>
        </p:txBody>
      </p:sp>
      <p:sp>
        <p:nvSpPr>
          <p:cNvPr id="4" name="Date Placeholder 3">
            <a:extLst>
              <a:ext uri="{FF2B5EF4-FFF2-40B4-BE49-F238E27FC236}">
                <a16:creationId xmlns:a16="http://schemas.microsoft.com/office/drawing/2014/main" id="{D5D9C0CB-AB71-F997-AB8E-B8C405759B87}"/>
              </a:ext>
            </a:extLst>
          </p:cNvPr>
          <p:cNvSpPr>
            <a:spLocks noGrp="1"/>
          </p:cNvSpPr>
          <p:nvPr>
            <p:ph type="dt" sz="half" idx="10"/>
          </p:nvPr>
        </p:nvSpPr>
        <p:spPr/>
        <p:txBody>
          <a:bodyPr/>
          <a:lstStyle/>
          <a:p>
            <a:fld id="{DED2D098-D69D-4C49-AD0F-C9F4E68AEFF7}" type="datetimeFigureOut">
              <a:rPr lang="en-DE" smtClean="0"/>
              <a:t>28.07.23</a:t>
            </a:fld>
            <a:endParaRPr lang="en-DE"/>
          </a:p>
        </p:txBody>
      </p:sp>
      <p:sp>
        <p:nvSpPr>
          <p:cNvPr id="5" name="Footer Placeholder 4">
            <a:extLst>
              <a:ext uri="{FF2B5EF4-FFF2-40B4-BE49-F238E27FC236}">
                <a16:creationId xmlns:a16="http://schemas.microsoft.com/office/drawing/2014/main" id="{B3F4C7D6-D0E1-D193-9D9C-D26C1EAF8028}"/>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7840A39A-F539-ED3E-2199-9EF6A11C6FD4}"/>
              </a:ext>
            </a:extLst>
          </p:cNvPr>
          <p:cNvSpPr>
            <a:spLocks noGrp="1"/>
          </p:cNvSpPr>
          <p:nvPr>
            <p:ph type="sldNum" sz="quarter" idx="12"/>
          </p:nvPr>
        </p:nvSpPr>
        <p:spPr/>
        <p:txBody>
          <a:bodyPr/>
          <a:lstStyle/>
          <a:p>
            <a:fld id="{AB04E7BB-4740-1C41-A8BF-A43010B5B182}" type="slidenum">
              <a:rPr lang="en-DE" smtClean="0"/>
              <a:t>‹#›</a:t>
            </a:fld>
            <a:endParaRPr lang="en-DE"/>
          </a:p>
        </p:txBody>
      </p:sp>
    </p:spTree>
    <p:extLst>
      <p:ext uri="{BB962C8B-B14F-4D97-AF65-F5344CB8AC3E}">
        <p14:creationId xmlns:p14="http://schemas.microsoft.com/office/powerpoint/2010/main" val="1580157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6EEED-3069-B1DD-886E-EA58A58568A2}"/>
              </a:ext>
            </a:extLst>
          </p:cNvPr>
          <p:cNvSpPr>
            <a:spLocks noGrp="1"/>
          </p:cNvSpPr>
          <p:nvPr>
            <p:ph type="title"/>
          </p:nvPr>
        </p:nvSpPr>
        <p:spPr/>
        <p:txBody>
          <a:bodyPr/>
          <a:lstStyle/>
          <a:p>
            <a:r>
              <a:rPr lang="en-GB"/>
              <a:t>Click to edit Master title style</a:t>
            </a:r>
            <a:endParaRPr lang="en-DE"/>
          </a:p>
        </p:txBody>
      </p:sp>
      <p:sp>
        <p:nvSpPr>
          <p:cNvPr id="3" name="Vertical Text Placeholder 2">
            <a:extLst>
              <a:ext uri="{FF2B5EF4-FFF2-40B4-BE49-F238E27FC236}">
                <a16:creationId xmlns:a16="http://schemas.microsoft.com/office/drawing/2014/main" id="{268771D3-00CA-85CB-FA65-8C528EF336A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C0E14EB5-DD8F-371A-752B-7A845767CED6}"/>
              </a:ext>
            </a:extLst>
          </p:cNvPr>
          <p:cNvSpPr>
            <a:spLocks noGrp="1"/>
          </p:cNvSpPr>
          <p:nvPr>
            <p:ph type="dt" sz="half" idx="10"/>
          </p:nvPr>
        </p:nvSpPr>
        <p:spPr/>
        <p:txBody>
          <a:bodyPr/>
          <a:lstStyle/>
          <a:p>
            <a:fld id="{DED2D098-D69D-4C49-AD0F-C9F4E68AEFF7}" type="datetimeFigureOut">
              <a:rPr lang="en-DE" smtClean="0"/>
              <a:t>28.07.23</a:t>
            </a:fld>
            <a:endParaRPr lang="en-DE"/>
          </a:p>
        </p:txBody>
      </p:sp>
      <p:sp>
        <p:nvSpPr>
          <p:cNvPr id="5" name="Footer Placeholder 4">
            <a:extLst>
              <a:ext uri="{FF2B5EF4-FFF2-40B4-BE49-F238E27FC236}">
                <a16:creationId xmlns:a16="http://schemas.microsoft.com/office/drawing/2014/main" id="{B341403E-E8E6-99FE-3525-E56E75D94D3A}"/>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04CF81F2-6FE1-5450-B6B1-F50198E35BAE}"/>
              </a:ext>
            </a:extLst>
          </p:cNvPr>
          <p:cNvSpPr>
            <a:spLocks noGrp="1"/>
          </p:cNvSpPr>
          <p:nvPr>
            <p:ph type="sldNum" sz="quarter" idx="12"/>
          </p:nvPr>
        </p:nvSpPr>
        <p:spPr/>
        <p:txBody>
          <a:bodyPr/>
          <a:lstStyle/>
          <a:p>
            <a:fld id="{AB04E7BB-4740-1C41-A8BF-A43010B5B182}" type="slidenum">
              <a:rPr lang="en-DE" smtClean="0"/>
              <a:t>‹#›</a:t>
            </a:fld>
            <a:endParaRPr lang="en-DE"/>
          </a:p>
        </p:txBody>
      </p:sp>
    </p:spTree>
    <p:extLst>
      <p:ext uri="{BB962C8B-B14F-4D97-AF65-F5344CB8AC3E}">
        <p14:creationId xmlns:p14="http://schemas.microsoft.com/office/powerpoint/2010/main" val="1326479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6CBABA-7657-D468-42FD-A778B56E7F5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DE"/>
          </a:p>
        </p:txBody>
      </p:sp>
      <p:sp>
        <p:nvSpPr>
          <p:cNvPr id="3" name="Vertical Text Placeholder 2">
            <a:extLst>
              <a:ext uri="{FF2B5EF4-FFF2-40B4-BE49-F238E27FC236}">
                <a16:creationId xmlns:a16="http://schemas.microsoft.com/office/drawing/2014/main" id="{2F953108-0A3B-98C9-04C5-B48E271AE58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BFECC2C7-1215-FBB5-FAD2-A084C1D1BD39}"/>
              </a:ext>
            </a:extLst>
          </p:cNvPr>
          <p:cNvSpPr>
            <a:spLocks noGrp="1"/>
          </p:cNvSpPr>
          <p:nvPr>
            <p:ph type="dt" sz="half" idx="10"/>
          </p:nvPr>
        </p:nvSpPr>
        <p:spPr/>
        <p:txBody>
          <a:bodyPr/>
          <a:lstStyle/>
          <a:p>
            <a:fld id="{DED2D098-D69D-4C49-AD0F-C9F4E68AEFF7}" type="datetimeFigureOut">
              <a:rPr lang="en-DE" smtClean="0"/>
              <a:t>28.07.23</a:t>
            </a:fld>
            <a:endParaRPr lang="en-DE"/>
          </a:p>
        </p:txBody>
      </p:sp>
      <p:sp>
        <p:nvSpPr>
          <p:cNvPr id="5" name="Footer Placeholder 4">
            <a:extLst>
              <a:ext uri="{FF2B5EF4-FFF2-40B4-BE49-F238E27FC236}">
                <a16:creationId xmlns:a16="http://schemas.microsoft.com/office/drawing/2014/main" id="{8CFB2650-4A75-4CC4-278D-2B2DC19ADF4A}"/>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C36B996B-37F2-4C15-E0FB-0B2D649BC5B7}"/>
              </a:ext>
            </a:extLst>
          </p:cNvPr>
          <p:cNvSpPr>
            <a:spLocks noGrp="1"/>
          </p:cNvSpPr>
          <p:nvPr>
            <p:ph type="sldNum" sz="quarter" idx="12"/>
          </p:nvPr>
        </p:nvSpPr>
        <p:spPr/>
        <p:txBody>
          <a:bodyPr/>
          <a:lstStyle/>
          <a:p>
            <a:fld id="{AB04E7BB-4740-1C41-A8BF-A43010B5B182}" type="slidenum">
              <a:rPr lang="en-DE" smtClean="0"/>
              <a:t>‹#›</a:t>
            </a:fld>
            <a:endParaRPr lang="en-DE"/>
          </a:p>
        </p:txBody>
      </p:sp>
    </p:spTree>
    <p:extLst>
      <p:ext uri="{BB962C8B-B14F-4D97-AF65-F5344CB8AC3E}">
        <p14:creationId xmlns:p14="http://schemas.microsoft.com/office/powerpoint/2010/main" val="735008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3F5D5-49BF-BD3A-DA30-AFDEDACE2059}"/>
              </a:ext>
            </a:extLst>
          </p:cNvPr>
          <p:cNvSpPr>
            <a:spLocks noGrp="1"/>
          </p:cNvSpPr>
          <p:nvPr>
            <p:ph type="title"/>
          </p:nvPr>
        </p:nvSpPr>
        <p:spPr/>
        <p:txBody>
          <a:bodyPr/>
          <a:lstStyle/>
          <a:p>
            <a:r>
              <a:rPr lang="en-GB"/>
              <a:t>Click to edit Master title style</a:t>
            </a:r>
            <a:endParaRPr lang="en-DE"/>
          </a:p>
        </p:txBody>
      </p:sp>
      <p:sp>
        <p:nvSpPr>
          <p:cNvPr id="3" name="Content Placeholder 2">
            <a:extLst>
              <a:ext uri="{FF2B5EF4-FFF2-40B4-BE49-F238E27FC236}">
                <a16:creationId xmlns:a16="http://schemas.microsoft.com/office/drawing/2014/main" id="{CF5FC772-6DDB-C4AE-2C0F-8F3BFD3D5D4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B62E5237-5A5A-6CBD-37A6-0B05919C6907}"/>
              </a:ext>
            </a:extLst>
          </p:cNvPr>
          <p:cNvSpPr>
            <a:spLocks noGrp="1"/>
          </p:cNvSpPr>
          <p:nvPr>
            <p:ph type="dt" sz="half" idx="10"/>
          </p:nvPr>
        </p:nvSpPr>
        <p:spPr/>
        <p:txBody>
          <a:bodyPr/>
          <a:lstStyle/>
          <a:p>
            <a:fld id="{DED2D098-D69D-4C49-AD0F-C9F4E68AEFF7}" type="datetimeFigureOut">
              <a:rPr lang="en-DE" smtClean="0"/>
              <a:t>28.07.23</a:t>
            </a:fld>
            <a:endParaRPr lang="en-DE"/>
          </a:p>
        </p:txBody>
      </p:sp>
      <p:sp>
        <p:nvSpPr>
          <p:cNvPr id="5" name="Footer Placeholder 4">
            <a:extLst>
              <a:ext uri="{FF2B5EF4-FFF2-40B4-BE49-F238E27FC236}">
                <a16:creationId xmlns:a16="http://schemas.microsoft.com/office/drawing/2014/main" id="{CDCB09D5-38EC-9F53-54E2-5A2BA1FAE1B6}"/>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C0DE3B9A-95CE-00E7-3648-E22665EF3DEE}"/>
              </a:ext>
            </a:extLst>
          </p:cNvPr>
          <p:cNvSpPr>
            <a:spLocks noGrp="1"/>
          </p:cNvSpPr>
          <p:nvPr>
            <p:ph type="sldNum" sz="quarter" idx="12"/>
          </p:nvPr>
        </p:nvSpPr>
        <p:spPr/>
        <p:txBody>
          <a:bodyPr/>
          <a:lstStyle/>
          <a:p>
            <a:fld id="{AB04E7BB-4740-1C41-A8BF-A43010B5B182}" type="slidenum">
              <a:rPr lang="en-DE" smtClean="0"/>
              <a:t>‹#›</a:t>
            </a:fld>
            <a:endParaRPr lang="en-DE"/>
          </a:p>
        </p:txBody>
      </p:sp>
    </p:spTree>
    <p:extLst>
      <p:ext uri="{BB962C8B-B14F-4D97-AF65-F5344CB8AC3E}">
        <p14:creationId xmlns:p14="http://schemas.microsoft.com/office/powerpoint/2010/main" val="3352548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E357A-A579-44F0-4EFD-D8883E7F488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DE"/>
          </a:p>
        </p:txBody>
      </p:sp>
      <p:sp>
        <p:nvSpPr>
          <p:cNvPr id="3" name="Text Placeholder 2">
            <a:extLst>
              <a:ext uri="{FF2B5EF4-FFF2-40B4-BE49-F238E27FC236}">
                <a16:creationId xmlns:a16="http://schemas.microsoft.com/office/drawing/2014/main" id="{C9BAB9FF-9C66-CEC7-9157-ABFC9AEE08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FD0943F-37EC-7C21-731E-AB70FB288C21}"/>
              </a:ext>
            </a:extLst>
          </p:cNvPr>
          <p:cNvSpPr>
            <a:spLocks noGrp="1"/>
          </p:cNvSpPr>
          <p:nvPr>
            <p:ph type="dt" sz="half" idx="10"/>
          </p:nvPr>
        </p:nvSpPr>
        <p:spPr/>
        <p:txBody>
          <a:bodyPr/>
          <a:lstStyle/>
          <a:p>
            <a:fld id="{DED2D098-D69D-4C49-AD0F-C9F4E68AEFF7}" type="datetimeFigureOut">
              <a:rPr lang="en-DE" smtClean="0"/>
              <a:t>28.07.23</a:t>
            </a:fld>
            <a:endParaRPr lang="en-DE"/>
          </a:p>
        </p:txBody>
      </p:sp>
      <p:sp>
        <p:nvSpPr>
          <p:cNvPr id="5" name="Footer Placeholder 4">
            <a:extLst>
              <a:ext uri="{FF2B5EF4-FFF2-40B4-BE49-F238E27FC236}">
                <a16:creationId xmlns:a16="http://schemas.microsoft.com/office/drawing/2014/main" id="{641CE847-A260-DE55-B91C-A82D3BBCC698}"/>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B2DAE88C-B836-84B1-FA81-F2F4C1A23311}"/>
              </a:ext>
            </a:extLst>
          </p:cNvPr>
          <p:cNvSpPr>
            <a:spLocks noGrp="1"/>
          </p:cNvSpPr>
          <p:nvPr>
            <p:ph type="sldNum" sz="quarter" idx="12"/>
          </p:nvPr>
        </p:nvSpPr>
        <p:spPr/>
        <p:txBody>
          <a:bodyPr/>
          <a:lstStyle/>
          <a:p>
            <a:fld id="{AB04E7BB-4740-1C41-A8BF-A43010B5B182}" type="slidenum">
              <a:rPr lang="en-DE" smtClean="0"/>
              <a:t>‹#›</a:t>
            </a:fld>
            <a:endParaRPr lang="en-DE"/>
          </a:p>
        </p:txBody>
      </p:sp>
    </p:spTree>
    <p:extLst>
      <p:ext uri="{BB962C8B-B14F-4D97-AF65-F5344CB8AC3E}">
        <p14:creationId xmlns:p14="http://schemas.microsoft.com/office/powerpoint/2010/main" val="2404660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7D194-8B0F-821B-4C17-4ACB95C062C5}"/>
              </a:ext>
            </a:extLst>
          </p:cNvPr>
          <p:cNvSpPr>
            <a:spLocks noGrp="1"/>
          </p:cNvSpPr>
          <p:nvPr>
            <p:ph type="title"/>
          </p:nvPr>
        </p:nvSpPr>
        <p:spPr/>
        <p:txBody>
          <a:bodyPr/>
          <a:lstStyle/>
          <a:p>
            <a:r>
              <a:rPr lang="en-GB"/>
              <a:t>Click to edit Master title style</a:t>
            </a:r>
            <a:endParaRPr lang="en-DE"/>
          </a:p>
        </p:txBody>
      </p:sp>
      <p:sp>
        <p:nvSpPr>
          <p:cNvPr id="3" name="Content Placeholder 2">
            <a:extLst>
              <a:ext uri="{FF2B5EF4-FFF2-40B4-BE49-F238E27FC236}">
                <a16:creationId xmlns:a16="http://schemas.microsoft.com/office/drawing/2014/main" id="{97840F99-7132-C96F-42DD-4078AB6B13F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Content Placeholder 3">
            <a:extLst>
              <a:ext uri="{FF2B5EF4-FFF2-40B4-BE49-F238E27FC236}">
                <a16:creationId xmlns:a16="http://schemas.microsoft.com/office/drawing/2014/main" id="{1E06A9B9-432F-B5DA-C6C3-E55DEDCDC9E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5" name="Date Placeholder 4">
            <a:extLst>
              <a:ext uri="{FF2B5EF4-FFF2-40B4-BE49-F238E27FC236}">
                <a16:creationId xmlns:a16="http://schemas.microsoft.com/office/drawing/2014/main" id="{94972BDD-8F21-FB35-0340-D0622A6C4F64}"/>
              </a:ext>
            </a:extLst>
          </p:cNvPr>
          <p:cNvSpPr>
            <a:spLocks noGrp="1"/>
          </p:cNvSpPr>
          <p:nvPr>
            <p:ph type="dt" sz="half" idx="10"/>
          </p:nvPr>
        </p:nvSpPr>
        <p:spPr/>
        <p:txBody>
          <a:bodyPr/>
          <a:lstStyle/>
          <a:p>
            <a:fld id="{DED2D098-D69D-4C49-AD0F-C9F4E68AEFF7}" type="datetimeFigureOut">
              <a:rPr lang="en-DE" smtClean="0"/>
              <a:t>28.07.23</a:t>
            </a:fld>
            <a:endParaRPr lang="en-DE"/>
          </a:p>
        </p:txBody>
      </p:sp>
      <p:sp>
        <p:nvSpPr>
          <p:cNvPr id="6" name="Footer Placeholder 5">
            <a:extLst>
              <a:ext uri="{FF2B5EF4-FFF2-40B4-BE49-F238E27FC236}">
                <a16:creationId xmlns:a16="http://schemas.microsoft.com/office/drawing/2014/main" id="{943D8DEE-66F0-424F-9653-2580CCE05B94}"/>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A6E98014-EE54-AA89-ABA0-4AC12E1A3582}"/>
              </a:ext>
            </a:extLst>
          </p:cNvPr>
          <p:cNvSpPr>
            <a:spLocks noGrp="1"/>
          </p:cNvSpPr>
          <p:nvPr>
            <p:ph type="sldNum" sz="quarter" idx="12"/>
          </p:nvPr>
        </p:nvSpPr>
        <p:spPr/>
        <p:txBody>
          <a:bodyPr/>
          <a:lstStyle/>
          <a:p>
            <a:fld id="{AB04E7BB-4740-1C41-A8BF-A43010B5B182}" type="slidenum">
              <a:rPr lang="en-DE" smtClean="0"/>
              <a:t>‹#›</a:t>
            </a:fld>
            <a:endParaRPr lang="en-DE"/>
          </a:p>
        </p:txBody>
      </p:sp>
    </p:spTree>
    <p:extLst>
      <p:ext uri="{BB962C8B-B14F-4D97-AF65-F5344CB8AC3E}">
        <p14:creationId xmlns:p14="http://schemas.microsoft.com/office/powerpoint/2010/main" val="2420204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64167-C554-10D8-1669-DBE19F1C677A}"/>
              </a:ext>
            </a:extLst>
          </p:cNvPr>
          <p:cNvSpPr>
            <a:spLocks noGrp="1"/>
          </p:cNvSpPr>
          <p:nvPr>
            <p:ph type="title"/>
          </p:nvPr>
        </p:nvSpPr>
        <p:spPr>
          <a:xfrm>
            <a:off x="839788" y="365125"/>
            <a:ext cx="10515600" cy="1325563"/>
          </a:xfrm>
        </p:spPr>
        <p:txBody>
          <a:bodyPr/>
          <a:lstStyle/>
          <a:p>
            <a:r>
              <a:rPr lang="en-GB"/>
              <a:t>Click to edit Master title style</a:t>
            </a:r>
            <a:endParaRPr lang="en-DE"/>
          </a:p>
        </p:txBody>
      </p:sp>
      <p:sp>
        <p:nvSpPr>
          <p:cNvPr id="3" name="Text Placeholder 2">
            <a:extLst>
              <a:ext uri="{FF2B5EF4-FFF2-40B4-BE49-F238E27FC236}">
                <a16:creationId xmlns:a16="http://schemas.microsoft.com/office/drawing/2014/main" id="{90A86162-90ED-03F6-0EBB-BB8736A180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94ECCB9-5C00-7F87-5392-DF4AB27A5F1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5" name="Text Placeholder 4">
            <a:extLst>
              <a:ext uri="{FF2B5EF4-FFF2-40B4-BE49-F238E27FC236}">
                <a16:creationId xmlns:a16="http://schemas.microsoft.com/office/drawing/2014/main" id="{4A6775E3-99A0-1826-7657-474F7CBCBE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7D3667C-E890-5558-5865-4D0690E94B9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7" name="Date Placeholder 6">
            <a:extLst>
              <a:ext uri="{FF2B5EF4-FFF2-40B4-BE49-F238E27FC236}">
                <a16:creationId xmlns:a16="http://schemas.microsoft.com/office/drawing/2014/main" id="{96E3770A-57A8-4881-47D3-A69766FB70B5}"/>
              </a:ext>
            </a:extLst>
          </p:cNvPr>
          <p:cNvSpPr>
            <a:spLocks noGrp="1"/>
          </p:cNvSpPr>
          <p:nvPr>
            <p:ph type="dt" sz="half" idx="10"/>
          </p:nvPr>
        </p:nvSpPr>
        <p:spPr/>
        <p:txBody>
          <a:bodyPr/>
          <a:lstStyle/>
          <a:p>
            <a:fld id="{DED2D098-D69D-4C49-AD0F-C9F4E68AEFF7}" type="datetimeFigureOut">
              <a:rPr lang="en-DE" smtClean="0"/>
              <a:t>28.07.23</a:t>
            </a:fld>
            <a:endParaRPr lang="en-DE"/>
          </a:p>
        </p:txBody>
      </p:sp>
      <p:sp>
        <p:nvSpPr>
          <p:cNvPr id="8" name="Footer Placeholder 7">
            <a:extLst>
              <a:ext uri="{FF2B5EF4-FFF2-40B4-BE49-F238E27FC236}">
                <a16:creationId xmlns:a16="http://schemas.microsoft.com/office/drawing/2014/main" id="{DD108D71-48CE-34C4-D85D-5F631E6D7FBC}"/>
              </a:ext>
            </a:extLst>
          </p:cNvPr>
          <p:cNvSpPr>
            <a:spLocks noGrp="1"/>
          </p:cNvSpPr>
          <p:nvPr>
            <p:ph type="ftr" sz="quarter" idx="11"/>
          </p:nvPr>
        </p:nvSpPr>
        <p:spPr/>
        <p:txBody>
          <a:bodyPr/>
          <a:lstStyle/>
          <a:p>
            <a:endParaRPr lang="en-DE"/>
          </a:p>
        </p:txBody>
      </p:sp>
      <p:sp>
        <p:nvSpPr>
          <p:cNvPr id="9" name="Slide Number Placeholder 8">
            <a:extLst>
              <a:ext uri="{FF2B5EF4-FFF2-40B4-BE49-F238E27FC236}">
                <a16:creationId xmlns:a16="http://schemas.microsoft.com/office/drawing/2014/main" id="{B3EAAAF8-F0F0-46F4-3F77-D2E337EDFD68}"/>
              </a:ext>
            </a:extLst>
          </p:cNvPr>
          <p:cNvSpPr>
            <a:spLocks noGrp="1"/>
          </p:cNvSpPr>
          <p:nvPr>
            <p:ph type="sldNum" sz="quarter" idx="12"/>
          </p:nvPr>
        </p:nvSpPr>
        <p:spPr/>
        <p:txBody>
          <a:bodyPr/>
          <a:lstStyle/>
          <a:p>
            <a:fld id="{AB04E7BB-4740-1C41-A8BF-A43010B5B182}" type="slidenum">
              <a:rPr lang="en-DE" smtClean="0"/>
              <a:t>‹#›</a:t>
            </a:fld>
            <a:endParaRPr lang="en-DE"/>
          </a:p>
        </p:txBody>
      </p:sp>
    </p:spTree>
    <p:extLst>
      <p:ext uri="{BB962C8B-B14F-4D97-AF65-F5344CB8AC3E}">
        <p14:creationId xmlns:p14="http://schemas.microsoft.com/office/powerpoint/2010/main" val="2556763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45FCF-0D34-E51F-2D07-37C30585A0BE}"/>
              </a:ext>
            </a:extLst>
          </p:cNvPr>
          <p:cNvSpPr>
            <a:spLocks noGrp="1"/>
          </p:cNvSpPr>
          <p:nvPr>
            <p:ph type="title"/>
          </p:nvPr>
        </p:nvSpPr>
        <p:spPr/>
        <p:txBody>
          <a:bodyPr/>
          <a:lstStyle/>
          <a:p>
            <a:r>
              <a:rPr lang="en-GB"/>
              <a:t>Click to edit Master title style</a:t>
            </a:r>
            <a:endParaRPr lang="en-DE"/>
          </a:p>
        </p:txBody>
      </p:sp>
      <p:sp>
        <p:nvSpPr>
          <p:cNvPr id="3" name="Date Placeholder 2">
            <a:extLst>
              <a:ext uri="{FF2B5EF4-FFF2-40B4-BE49-F238E27FC236}">
                <a16:creationId xmlns:a16="http://schemas.microsoft.com/office/drawing/2014/main" id="{D807464D-9187-9CE8-549E-8E8225D67795}"/>
              </a:ext>
            </a:extLst>
          </p:cNvPr>
          <p:cNvSpPr>
            <a:spLocks noGrp="1"/>
          </p:cNvSpPr>
          <p:nvPr>
            <p:ph type="dt" sz="half" idx="10"/>
          </p:nvPr>
        </p:nvSpPr>
        <p:spPr/>
        <p:txBody>
          <a:bodyPr/>
          <a:lstStyle/>
          <a:p>
            <a:fld id="{DED2D098-D69D-4C49-AD0F-C9F4E68AEFF7}" type="datetimeFigureOut">
              <a:rPr lang="en-DE" smtClean="0"/>
              <a:t>28.07.23</a:t>
            </a:fld>
            <a:endParaRPr lang="en-DE"/>
          </a:p>
        </p:txBody>
      </p:sp>
      <p:sp>
        <p:nvSpPr>
          <p:cNvPr id="4" name="Footer Placeholder 3">
            <a:extLst>
              <a:ext uri="{FF2B5EF4-FFF2-40B4-BE49-F238E27FC236}">
                <a16:creationId xmlns:a16="http://schemas.microsoft.com/office/drawing/2014/main" id="{4AE8E457-9041-C103-F827-640795C63E72}"/>
              </a:ext>
            </a:extLst>
          </p:cNvPr>
          <p:cNvSpPr>
            <a:spLocks noGrp="1"/>
          </p:cNvSpPr>
          <p:nvPr>
            <p:ph type="ftr" sz="quarter" idx="11"/>
          </p:nvPr>
        </p:nvSpPr>
        <p:spPr/>
        <p:txBody>
          <a:bodyPr/>
          <a:lstStyle/>
          <a:p>
            <a:endParaRPr lang="en-DE"/>
          </a:p>
        </p:txBody>
      </p:sp>
      <p:sp>
        <p:nvSpPr>
          <p:cNvPr id="5" name="Slide Number Placeholder 4">
            <a:extLst>
              <a:ext uri="{FF2B5EF4-FFF2-40B4-BE49-F238E27FC236}">
                <a16:creationId xmlns:a16="http://schemas.microsoft.com/office/drawing/2014/main" id="{472A8A6D-C0CD-CCF2-53BB-25CD47080C0D}"/>
              </a:ext>
            </a:extLst>
          </p:cNvPr>
          <p:cNvSpPr>
            <a:spLocks noGrp="1"/>
          </p:cNvSpPr>
          <p:nvPr>
            <p:ph type="sldNum" sz="quarter" idx="12"/>
          </p:nvPr>
        </p:nvSpPr>
        <p:spPr/>
        <p:txBody>
          <a:bodyPr/>
          <a:lstStyle/>
          <a:p>
            <a:fld id="{AB04E7BB-4740-1C41-A8BF-A43010B5B182}" type="slidenum">
              <a:rPr lang="en-DE" smtClean="0"/>
              <a:t>‹#›</a:t>
            </a:fld>
            <a:endParaRPr lang="en-DE"/>
          </a:p>
        </p:txBody>
      </p:sp>
    </p:spTree>
    <p:extLst>
      <p:ext uri="{BB962C8B-B14F-4D97-AF65-F5344CB8AC3E}">
        <p14:creationId xmlns:p14="http://schemas.microsoft.com/office/powerpoint/2010/main" val="494088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842825-5607-74C9-2C85-4BABA9678EB2}"/>
              </a:ext>
            </a:extLst>
          </p:cNvPr>
          <p:cNvSpPr>
            <a:spLocks noGrp="1"/>
          </p:cNvSpPr>
          <p:nvPr>
            <p:ph type="dt" sz="half" idx="10"/>
          </p:nvPr>
        </p:nvSpPr>
        <p:spPr/>
        <p:txBody>
          <a:bodyPr/>
          <a:lstStyle/>
          <a:p>
            <a:fld id="{DED2D098-D69D-4C49-AD0F-C9F4E68AEFF7}" type="datetimeFigureOut">
              <a:rPr lang="en-DE" smtClean="0"/>
              <a:t>28.07.23</a:t>
            </a:fld>
            <a:endParaRPr lang="en-DE"/>
          </a:p>
        </p:txBody>
      </p:sp>
      <p:sp>
        <p:nvSpPr>
          <p:cNvPr id="3" name="Footer Placeholder 2">
            <a:extLst>
              <a:ext uri="{FF2B5EF4-FFF2-40B4-BE49-F238E27FC236}">
                <a16:creationId xmlns:a16="http://schemas.microsoft.com/office/drawing/2014/main" id="{FF8C9AE7-07E4-D2DB-8F8F-1FA83B6E6544}"/>
              </a:ext>
            </a:extLst>
          </p:cNvPr>
          <p:cNvSpPr>
            <a:spLocks noGrp="1"/>
          </p:cNvSpPr>
          <p:nvPr>
            <p:ph type="ftr" sz="quarter" idx="11"/>
          </p:nvPr>
        </p:nvSpPr>
        <p:spPr/>
        <p:txBody>
          <a:bodyPr/>
          <a:lstStyle/>
          <a:p>
            <a:endParaRPr lang="en-DE"/>
          </a:p>
        </p:txBody>
      </p:sp>
      <p:sp>
        <p:nvSpPr>
          <p:cNvPr id="4" name="Slide Number Placeholder 3">
            <a:extLst>
              <a:ext uri="{FF2B5EF4-FFF2-40B4-BE49-F238E27FC236}">
                <a16:creationId xmlns:a16="http://schemas.microsoft.com/office/drawing/2014/main" id="{501222DB-00BF-B6F6-E18E-242D437A4E27}"/>
              </a:ext>
            </a:extLst>
          </p:cNvPr>
          <p:cNvSpPr>
            <a:spLocks noGrp="1"/>
          </p:cNvSpPr>
          <p:nvPr>
            <p:ph type="sldNum" sz="quarter" idx="12"/>
          </p:nvPr>
        </p:nvSpPr>
        <p:spPr/>
        <p:txBody>
          <a:bodyPr/>
          <a:lstStyle/>
          <a:p>
            <a:fld id="{AB04E7BB-4740-1C41-A8BF-A43010B5B182}" type="slidenum">
              <a:rPr lang="en-DE" smtClean="0"/>
              <a:t>‹#›</a:t>
            </a:fld>
            <a:endParaRPr lang="en-DE"/>
          </a:p>
        </p:txBody>
      </p:sp>
    </p:spTree>
    <p:extLst>
      <p:ext uri="{BB962C8B-B14F-4D97-AF65-F5344CB8AC3E}">
        <p14:creationId xmlns:p14="http://schemas.microsoft.com/office/powerpoint/2010/main" val="210417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7AB9A-E421-4A8E-B603-D4C036C2124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DE"/>
          </a:p>
        </p:txBody>
      </p:sp>
      <p:sp>
        <p:nvSpPr>
          <p:cNvPr id="3" name="Content Placeholder 2">
            <a:extLst>
              <a:ext uri="{FF2B5EF4-FFF2-40B4-BE49-F238E27FC236}">
                <a16:creationId xmlns:a16="http://schemas.microsoft.com/office/drawing/2014/main" id="{AB925545-B7E7-8756-2DD7-503A50BE32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Text Placeholder 3">
            <a:extLst>
              <a:ext uri="{FF2B5EF4-FFF2-40B4-BE49-F238E27FC236}">
                <a16:creationId xmlns:a16="http://schemas.microsoft.com/office/drawing/2014/main" id="{2C3D229B-1902-2EA6-0F93-4E89C6F00A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0BDA476-6869-2F00-DBEB-5BAEDD84E7A1}"/>
              </a:ext>
            </a:extLst>
          </p:cNvPr>
          <p:cNvSpPr>
            <a:spLocks noGrp="1"/>
          </p:cNvSpPr>
          <p:nvPr>
            <p:ph type="dt" sz="half" idx="10"/>
          </p:nvPr>
        </p:nvSpPr>
        <p:spPr/>
        <p:txBody>
          <a:bodyPr/>
          <a:lstStyle/>
          <a:p>
            <a:fld id="{DED2D098-D69D-4C49-AD0F-C9F4E68AEFF7}" type="datetimeFigureOut">
              <a:rPr lang="en-DE" smtClean="0"/>
              <a:t>28.07.23</a:t>
            </a:fld>
            <a:endParaRPr lang="en-DE"/>
          </a:p>
        </p:txBody>
      </p:sp>
      <p:sp>
        <p:nvSpPr>
          <p:cNvPr id="6" name="Footer Placeholder 5">
            <a:extLst>
              <a:ext uri="{FF2B5EF4-FFF2-40B4-BE49-F238E27FC236}">
                <a16:creationId xmlns:a16="http://schemas.microsoft.com/office/drawing/2014/main" id="{608370CC-CCD2-F40A-6729-AA2FAC534930}"/>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E9D2680B-BE58-1F17-7381-7A47FB52C2EC}"/>
              </a:ext>
            </a:extLst>
          </p:cNvPr>
          <p:cNvSpPr>
            <a:spLocks noGrp="1"/>
          </p:cNvSpPr>
          <p:nvPr>
            <p:ph type="sldNum" sz="quarter" idx="12"/>
          </p:nvPr>
        </p:nvSpPr>
        <p:spPr/>
        <p:txBody>
          <a:bodyPr/>
          <a:lstStyle/>
          <a:p>
            <a:fld id="{AB04E7BB-4740-1C41-A8BF-A43010B5B182}" type="slidenum">
              <a:rPr lang="en-DE" smtClean="0"/>
              <a:t>‹#›</a:t>
            </a:fld>
            <a:endParaRPr lang="en-DE"/>
          </a:p>
        </p:txBody>
      </p:sp>
    </p:spTree>
    <p:extLst>
      <p:ext uri="{BB962C8B-B14F-4D97-AF65-F5344CB8AC3E}">
        <p14:creationId xmlns:p14="http://schemas.microsoft.com/office/powerpoint/2010/main" val="1158994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D1647-449D-04F1-E4DE-94EDF541D4F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DE"/>
          </a:p>
        </p:txBody>
      </p:sp>
      <p:sp>
        <p:nvSpPr>
          <p:cNvPr id="3" name="Picture Placeholder 2">
            <a:extLst>
              <a:ext uri="{FF2B5EF4-FFF2-40B4-BE49-F238E27FC236}">
                <a16:creationId xmlns:a16="http://schemas.microsoft.com/office/drawing/2014/main" id="{1B3571CD-116C-DABA-C044-B53C2BBA87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E"/>
          </a:p>
        </p:txBody>
      </p:sp>
      <p:sp>
        <p:nvSpPr>
          <p:cNvPr id="4" name="Text Placeholder 3">
            <a:extLst>
              <a:ext uri="{FF2B5EF4-FFF2-40B4-BE49-F238E27FC236}">
                <a16:creationId xmlns:a16="http://schemas.microsoft.com/office/drawing/2014/main" id="{15C91703-AF36-F3BD-A18C-341A1CB51C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2BC96AE-2DB9-93B8-395A-290CE00E5CC1}"/>
              </a:ext>
            </a:extLst>
          </p:cNvPr>
          <p:cNvSpPr>
            <a:spLocks noGrp="1"/>
          </p:cNvSpPr>
          <p:nvPr>
            <p:ph type="dt" sz="half" idx="10"/>
          </p:nvPr>
        </p:nvSpPr>
        <p:spPr/>
        <p:txBody>
          <a:bodyPr/>
          <a:lstStyle/>
          <a:p>
            <a:fld id="{DED2D098-D69D-4C49-AD0F-C9F4E68AEFF7}" type="datetimeFigureOut">
              <a:rPr lang="en-DE" smtClean="0"/>
              <a:t>28.07.23</a:t>
            </a:fld>
            <a:endParaRPr lang="en-DE"/>
          </a:p>
        </p:txBody>
      </p:sp>
      <p:sp>
        <p:nvSpPr>
          <p:cNvPr id="6" name="Footer Placeholder 5">
            <a:extLst>
              <a:ext uri="{FF2B5EF4-FFF2-40B4-BE49-F238E27FC236}">
                <a16:creationId xmlns:a16="http://schemas.microsoft.com/office/drawing/2014/main" id="{B9F5FE4E-9D54-E04F-0F7B-A8C5BF1DBBB7}"/>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A85B4444-6363-BFA2-A9F4-481EC42CD86F}"/>
              </a:ext>
            </a:extLst>
          </p:cNvPr>
          <p:cNvSpPr>
            <a:spLocks noGrp="1"/>
          </p:cNvSpPr>
          <p:nvPr>
            <p:ph type="sldNum" sz="quarter" idx="12"/>
          </p:nvPr>
        </p:nvSpPr>
        <p:spPr/>
        <p:txBody>
          <a:bodyPr/>
          <a:lstStyle/>
          <a:p>
            <a:fld id="{AB04E7BB-4740-1C41-A8BF-A43010B5B182}" type="slidenum">
              <a:rPr lang="en-DE" smtClean="0"/>
              <a:t>‹#›</a:t>
            </a:fld>
            <a:endParaRPr lang="en-DE"/>
          </a:p>
        </p:txBody>
      </p:sp>
    </p:spTree>
    <p:extLst>
      <p:ext uri="{BB962C8B-B14F-4D97-AF65-F5344CB8AC3E}">
        <p14:creationId xmlns:p14="http://schemas.microsoft.com/office/powerpoint/2010/main" val="2402078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DF0B52-E399-E716-3A5C-0881A17596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DE"/>
          </a:p>
        </p:txBody>
      </p:sp>
      <p:sp>
        <p:nvSpPr>
          <p:cNvPr id="3" name="Text Placeholder 2">
            <a:extLst>
              <a:ext uri="{FF2B5EF4-FFF2-40B4-BE49-F238E27FC236}">
                <a16:creationId xmlns:a16="http://schemas.microsoft.com/office/drawing/2014/main" id="{7B48B42A-887F-F240-CD9E-7B029CA6F3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E88F4626-0C2F-1B3B-9C60-B9A7A7F7FE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D2D098-D69D-4C49-AD0F-C9F4E68AEFF7}" type="datetimeFigureOut">
              <a:rPr lang="en-DE" smtClean="0"/>
              <a:t>28.07.23</a:t>
            </a:fld>
            <a:endParaRPr lang="en-DE"/>
          </a:p>
        </p:txBody>
      </p:sp>
      <p:sp>
        <p:nvSpPr>
          <p:cNvPr id="5" name="Footer Placeholder 4">
            <a:extLst>
              <a:ext uri="{FF2B5EF4-FFF2-40B4-BE49-F238E27FC236}">
                <a16:creationId xmlns:a16="http://schemas.microsoft.com/office/drawing/2014/main" id="{6C20509F-FE2E-CBF0-359D-C22DD3AB3E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DE"/>
          </a:p>
        </p:txBody>
      </p:sp>
      <p:sp>
        <p:nvSpPr>
          <p:cNvPr id="6" name="Slide Number Placeholder 5">
            <a:extLst>
              <a:ext uri="{FF2B5EF4-FFF2-40B4-BE49-F238E27FC236}">
                <a16:creationId xmlns:a16="http://schemas.microsoft.com/office/drawing/2014/main" id="{32817A71-9C99-94FF-ECC2-44F4C28FC3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04E7BB-4740-1C41-A8BF-A43010B5B182}" type="slidenum">
              <a:rPr lang="en-DE" smtClean="0"/>
              <a:t>‹#›</a:t>
            </a:fld>
            <a:endParaRPr lang="en-DE"/>
          </a:p>
        </p:txBody>
      </p:sp>
    </p:spTree>
    <p:extLst>
      <p:ext uri="{BB962C8B-B14F-4D97-AF65-F5344CB8AC3E}">
        <p14:creationId xmlns:p14="http://schemas.microsoft.com/office/powerpoint/2010/main" val="3825769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eb.stanford.edu/class/bios221/book/06-chap.html#eq-testing-tstat" TargetMode="Externa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eb.stanford.edu/class/bios221/book/Chap-CountData.html#Chap:CountData"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0CA8C-B63B-4148-1108-87048AA14227}"/>
              </a:ext>
            </a:extLst>
          </p:cNvPr>
          <p:cNvSpPr>
            <a:spLocks noGrp="1"/>
          </p:cNvSpPr>
          <p:nvPr>
            <p:ph type="ctrTitle"/>
          </p:nvPr>
        </p:nvSpPr>
        <p:spPr/>
        <p:txBody>
          <a:bodyPr/>
          <a:lstStyle/>
          <a:p>
            <a:r>
              <a:rPr lang="en-DE" dirty="0">
                <a:latin typeface="Arial" panose="020B0604020202020204" pitchFamily="34" charset="0"/>
                <a:cs typeface="Arial" panose="020B0604020202020204" pitchFamily="34" charset="0"/>
              </a:rPr>
              <a:t>Chapter6. </a:t>
            </a:r>
            <a:br>
              <a:rPr lang="en-DE" dirty="0">
                <a:latin typeface="Arial" panose="020B0604020202020204" pitchFamily="34" charset="0"/>
                <a:cs typeface="Arial" panose="020B0604020202020204" pitchFamily="34" charset="0"/>
              </a:rPr>
            </a:br>
            <a:r>
              <a:rPr lang="en-DE" dirty="0">
                <a:latin typeface="Arial" panose="020B0604020202020204" pitchFamily="34" charset="0"/>
                <a:cs typeface="Arial" panose="020B0604020202020204" pitchFamily="34" charset="0"/>
              </a:rPr>
              <a:t>Hypothesis testing</a:t>
            </a:r>
          </a:p>
        </p:txBody>
      </p:sp>
    </p:spTree>
    <p:extLst>
      <p:ext uri="{BB962C8B-B14F-4D97-AF65-F5344CB8AC3E}">
        <p14:creationId xmlns:p14="http://schemas.microsoft.com/office/powerpoint/2010/main" val="2610334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31AB6A-5458-E47F-FC8D-DBBA5C4EA350}"/>
              </a:ext>
            </a:extLst>
          </p:cNvPr>
          <p:cNvSpPr/>
          <p:nvPr/>
        </p:nvSpPr>
        <p:spPr>
          <a:xfrm>
            <a:off x="157840" y="215221"/>
            <a:ext cx="12034160" cy="461665"/>
          </a:xfrm>
          <a:prstGeom prst="rect">
            <a:avLst/>
          </a:prstGeom>
        </p:spPr>
        <p:txBody>
          <a:bodyPr wrap="square">
            <a:spAutoFit/>
          </a:bodyPr>
          <a:lstStyle/>
          <a:p>
            <a:r>
              <a:rPr lang="en-US" altLang="ko-KR" sz="2400" b="1" dirty="0">
                <a:solidFill>
                  <a:srgbClr val="000000"/>
                </a:solidFill>
                <a:latin typeface="Arial" panose="020B0604020202020204" pitchFamily="34" charset="0"/>
                <a:cs typeface="Arial" panose="020B0604020202020204" pitchFamily="34" charset="0"/>
              </a:rPr>
              <a:t>R </a:t>
            </a:r>
            <a:r>
              <a:rPr lang="ko-KR" altLang="en-US" sz="2400" b="1" dirty="0">
                <a:solidFill>
                  <a:srgbClr val="000000"/>
                </a:solidFill>
                <a:latin typeface="Arial" panose="020B0604020202020204" pitchFamily="34" charset="0"/>
                <a:cs typeface="Arial" panose="020B0604020202020204" pitchFamily="34" charset="0"/>
              </a:rPr>
              <a:t>을 이용한 동전던지기 시뮬레이션</a:t>
            </a:r>
            <a:endParaRPr lang="en-US" sz="2400" b="1" dirty="0">
              <a:solidFill>
                <a:srgbClr val="000000"/>
              </a:solidFill>
              <a:latin typeface="Arial" panose="020B0604020202020204" pitchFamily="34" charset="0"/>
              <a:cs typeface="Arial" panose="020B0604020202020204" pitchFamily="34" charset="0"/>
            </a:endParaRPr>
          </a:p>
        </p:txBody>
      </p:sp>
      <p:pic>
        <p:nvPicPr>
          <p:cNvPr id="5" name="Picture 4" descr="Graphical user interface, text, application&#10;&#10;Description automatically generated">
            <a:extLst>
              <a:ext uri="{FF2B5EF4-FFF2-40B4-BE49-F238E27FC236}">
                <a16:creationId xmlns:a16="http://schemas.microsoft.com/office/drawing/2014/main" id="{EFB5F47C-DB5D-DF6D-A121-7E19F9B3D5D5}"/>
              </a:ext>
            </a:extLst>
          </p:cNvPr>
          <p:cNvPicPr>
            <a:picLocks noChangeAspect="1"/>
          </p:cNvPicPr>
          <p:nvPr/>
        </p:nvPicPr>
        <p:blipFill>
          <a:blip r:embed="rId2"/>
          <a:stretch>
            <a:fillRect/>
          </a:stretch>
        </p:blipFill>
        <p:spPr>
          <a:xfrm>
            <a:off x="157840" y="1619468"/>
            <a:ext cx="6761366" cy="2899980"/>
          </a:xfrm>
          <a:prstGeom prst="rect">
            <a:avLst/>
          </a:prstGeom>
        </p:spPr>
      </p:pic>
      <p:pic>
        <p:nvPicPr>
          <p:cNvPr id="6" name="Picture 5" descr="Graphical user interface, text, application&#10;&#10;Description automatically generated with medium confidence">
            <a:extLst>
              <a:ext uri="{FF2B5EF4-FFF2-40B4-BE49-F238E27FC236}">
                <a16:creationId xmlns:a16="http://schemas.microsoft.com/office/drawing/2014/main" id="{49A27CF6-6DED-1AB3-81AE-0CF1F3A09AE9}"/>
              </a:ext>
            </a:extLst>
          </p:cNvPr>
          <p:cNvPicPr>
            <a:picLocks noChangeAspect="1"/>
          </p:cNvPicPr>
          <p:nvPr/>
        </p:nvPicPr>
        <p:blipFill>
          <a:blip r:embed="rId3"/>
          <a:stretch>
            <a:fillRect/>
          </a:stretch>
        </p:blipFill>
        <p:spPr>
          <a:xfrm>
            <a:off x="8796658" y="1986454"/>
            <a:ext cx="2729187" cy="2154621"/>
          </a:xfrm>
          <a:prstGeom prst="rect">
            <a:avLst/>
          </a:prstGeom>
        </p:spPr>
      </p:pic>
      <p:sp>
        <p:nvSpPr>
          <p:cNvPr id="7" name="Right Arrow 6">
            <a:extLst>
              <a:ext uri="{FF2B5EF4-FFF2-40B4-BE49-F238E27FC236}">
                <a16:creationId xmlns:a16="http://schemas.microsoft.com/office/drawing/2014/main" id="{AAE9F3BE-0537-3925-2101-6FD49B1F6912}"/>
              </a:ext>
            </a:extLst>
          </p:cNvPr>
          <p:cNvSpPr/>
          <p:nvPr/>
        </p:nvSpPr>
        <p:spPr>
          <a:xfrm>
            <a:off x="7672552" y="2911366"/>
            <a:ext cx="504496" cy="4414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4208585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A4917F-B81C-FA7A-B179-9F0889D59405}"/>
              </a:ext>
            </a:extLst>
          </p:cNvPr>
          <p:cNvPicPr>
            <a:picLocks noChangeAspect="1"/>
          </p:cNvPicPr>
          <p:nvPr/>
        </p:nvPicPr>
        <p:blipFill rotWithShape="1">
          <a:blip r:embed="rId2"/>
          <a:srcRect t="10958"/>
          <a:stretch/>
        </p:blipFill>
        <p:spPr>
          <a:xfrm>
            <a:off x="533401" y="1221830"/>
            <a:ext cx="7826828" cy="3574714"/>
          </a:xfrm>
          <a:prstGeom prst="rect">
            <a:avLst/>
          </a:prstGeom>
        </p:spPr>
      </p:pic>
      <p:sp>
        <p:nvSpPr>
          <p:cNvPr id="5" name="TextBox 4">
            <a:extLst>
              <a:ext uri="{FF2B5EF4-FFF2-40B4-BE49-F238E27FC236}">
                <a16:creationId xmlns:a16="http://schemas.microsoft.com/office/drawing/2014/main" id="{C4D4A052-099F-558A-9AC2-3AD43A36DC50}"/>
              </a:ext>
            </a:extLst>
          </p:cNvPr>
          <p:cNvSpPr txBox="1"/>
          <p:nvPr/>
        </p:nvSpPr>
        <p:spPr>
          <a:xfrm>
            <a:off x="620485" y="5514592"/>
            <a:ext cx="10940143" cy="830997"/>
          </a:xfrm>
          <a:prstGeom prst="rect">
            <a:avLst/>
          </a:prstGeom>
          <a:noFill/>
        </p:spPr>
        <p:txBody>
          <a:bodyPr wrap="square">
            <a:spAutoFit/>
          </a:bodyPr>
          <a:lstStyle/>
          <a:p>
            <a:pPr algn="ctr"/>
            <a:r>
              <a:rPr lang="en-GB" sz="2400" b="1" i="0" dirty="0">
                <a:solidFill>
                  <a:schemeClr val="accent1"/>
                </a:solidFill>
                <a:effectLst/>
                <a:latin typeface="Source Sans Pro" panose="020B0503030403020204" pitchFamily="34" charset="0"/>
              </a:rPr>
              <a:t>Would the data be strong enough to make them conclude that this coin isn’t fair? They know that random sampling differences are to be expected.</a:t>
            </a:r>
            <a:endParaRPr lang="en-DE" sz="2400" b="1" dirty="0">
              <a:solidFill>
                <a:schemeClr val="accent1"/>
              </a:solidFill>
            </a:endParaRPr>
          </a:p>
        </p:txBody>
      </p:sp>
      <p:sp>
        <p:nvSpPr>
          <p:cNvPr id="6" name="Rectangle 5">
            <a:extLst>
              <a:ext uri="{FF2B5EF4-FFF2-40B4-BE49-F238E27FC236}">
                <a16:creationId xmlns:a16="http://schemas.microsoft.com/office/drawing/2014/main" id="{D53474EE-1AC5-10B8-2E94-39FE64408FDA}"/>
              </a:ext>
            </a:extLst>
          </p:cNvPr>
          <p:cNvSpPr/>
          <p:nvPr/>
        </p:nvSpPr>
        <p:spPr>
          <a:xfrm>
            <a:off x="157840" y="215221"/>
            <a:ext cx="12034160" cy="461665"/>
          </a:xfrm>
          <a:prstGeom prst="rect">
            <a:avLst/>
          </a:prstGeom>
        </p:spPr>
        <p:txBody>
          <a:bodyPr wrap="square">
            <a:spAutoFit/>
          </a:bodyPr>
          <a:lstStyle/>
          <a:p>
            <a:r>
              <a:rPr lang="ko-KR" altLang="en-US" sz="2400" b="1" dirty="0">
                <a:solidFill>
                  <a:srgbClr val="000000"/>
                </a:solidFill>
                <a:latin typeface="Arial" panose="020B0604020202020204" pitchFamily="34" charset="0"/>
                <a:cs typeface="Arial" panose="020B0604020202020204" pitchFamily="34" charset="0"/>
              </a:rPr>
              <a:t>동전 던지기 결과를 놓고서</a:t>
            </a:r>
            <a:r>
              <a:rPr lang="en-US" altLang="ko-KR" sz="2400" b="1" dirty="0">
                <a:solidFill>
                  <a:srgbClr val="000000"/>
                </a:solidFill>
                <a:latin typeface="Arial" panose="020B0604020202020204" pitchFamily="34" charset="0"/>
                <a:cs typeface="Arial" panose="020B0604020202020204" pitchFamily="34" charset="0"/>
              </a:rPr>
              <a:t>,</a:t>
            </a:r>
            <a:r>
              <a:rPr lang="ko-KR" altLang="en-US" sz="2400" b="1" dirty="0">
                <a:solidFill>
                  <a:srgbClr val="000000"/>
                </a:solidFill>
                <a:latin typeface="Arial" panose="020B0604020202020204" pitchFamily="34" charset="0"/>
                <a:cs typeface="Arial" panose="020B0604020202020204" pitchFamily="34" charset="0"/>
              </a:rPr>
              <a:t> 동전이 공정한지 판단하는 방법</a:t>
            </a:r>
            <a:r>
              <a:rPr lang="en-US" altLang="ko-KR" sz="2400" b="1" dirty="0">
                <a:solidFill>
                  <a:srgbClr val="000000"/>
                </a:solidFill>
                <a:latin typeface="Arial" panose="020B0604020202020204" pitchFamily="34" charset="0"/>
                <a:cs typeface="Arial" panose="020B0604020202020204" pitchFamily="34" charset="0"/>
              </a:rPr>
              <a:t>?</a:t>
            </a:r>
            <a:endParaRPr lang="en-US" sz="24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613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EE31D0-3F49-F880-BE12-D84F7F208CB9}"/>
              </a:ext>
            </a:extLst>
          </p:cNvPr>
          <p:cNvPicPr>
            <a:picLocks noChangeAspect="1"/>
          </p:cNvPicPr>
          <p:nvPr/>
        </p:nvPicPr>
        <p:blipFill rotWithShape="1">
          <a:blip r:embed="rId2"/>
          <a:srcRect l="23502" t="10116" r="27304"/>
          <a:stretch/>
        </p:blipFill>
        <p:spPr>
          <a:xfrm>
            <a:off x="685801" y="1520190"/>
            <a:ext cx="4648200" cy="5092671"/>
          </a:xfrm>
          <a:prstGeom prst="rect">
            <a:avLst/>
          </a:prstGeom>
        </p:spPr>
      </p:pic>
      <p:sp>
        <p:nvSpPr>
          <p:cNvPr id="5" name="TextBox 4">
            <a:extLst>
              <a:ext uri="{FF2B5EF4-FFF2-40B4-BE49-F238E27FC236}">
                <a16:creationId xmlns:a16="http://schemas.microsoft.com/office/drawing/2014/main" id="{E0695F23-BFDD-AC4C-844B-543D52A52143}"/>
              </a:ext>
            </a:extLst>
          </p:cNvPr>
          <p:cNvSpPr txBox="1"/>
          <p:nvPr/>
        </p:nvSpPr>
        <p:spPr>
          <a:xfrm>
            <a:off x="5736772" y="1748633"/>
            <a:ext cx="6096000" cy="2031325"/>
          </a:xfrm>
          <a:prstGeom prst="rect">
            <a:avLst/>
          </a:prstGeom>
          <a:noFill/>
        </p:spPr>
        <p:txBody>
          <a:bodyPr wrap="square">
            <a:spAutoFit/>
          </a:bodyPr>
          <a:lstStyle/>
          <a:p>
            <a:r>
              <a:rPr lang="en-GB" b="0" i="0" dirty="0">
                <a:solidFill>
                  <a:srgbClr val="222222"/>
                </a:solidFill>
                <a:effectLst/>
                <a:latin typeface="Source Sans Pro" panose="020B0503030403020204" pitchFamily="34" charset="0"/>
              </a:rPr>
              <a:t>As expected, the most likely number of heads is 50, that is, half the number of coin flips. But we see that other numbers near 50 are also quite likely. How do we quantify whether the observed value, 59, is among those values that we are likely to see from a fair coin, or whether its deviation from the expected value is already large enough for us to conclude with enough confidence that the coin is biased?</a:t>
            </a:r>
            <a:endParaRPr lang="en-DE" dirty="0"/>
          </a:p>
        </p:txBody>
      </p:sp>
      <p:sp>
        <p:nvSpPr>
          <p:cNvPr id="6" name="Rectangle 5">
            <a:extLst>
              <a:ext uri="{FF2B5EF4-FFF2-40B4-BE49-F238E27FC236}">
                <a16:creationId xmlns:a16="http://schemas.microsoft.com/office/drawing/2014/main" id="{909AF0B4-56B7-B75A-9FF3-864B18EFED46}"/>
              </a:ext>
            </a:extLst>
          </p:cNvPr>
          <p:cNvSpPr/>
          <p:nvPr/>
        </p:nvSpPr>
        <p:spPr>
          <a:xfrm>
            <a:off x="157840" y="215221"/>
            <a:ext cx="12034160" cy="461665"/>
          </a:xfrm>
          <a:prstGeom prst="rect">
            <a:avLst/>
          </a:prstGeom>
        </p:spPr>
        <p:txBody>
          <a:bodyPr wrap="square">
            <a:spAutoFit/>
          </a:bodyPr>
          <a:lstStyle/>
          <a:p>
            <a:r>
              <a:rPr lang="ko-KR" altLang="en-US" sz="2400" b="1" dirty="0">
                <a:solidFill>
                  <a:srgbClr val="000000"/>
                </a:solidFill>
                <a:latin typeface="Arial" panose="020B0604020202020204" pitchFamily="34" charset="0"/>
                <a:cs typeface="Arial" panose="020B0604020202020204" pitchFamily="34" charset="0"/>
              </a:rPr>
              <a:t>동전 던지기는 </a:t>
            </a:r>
            <a:r>
              <a:rPr lang="en-US" altLang="ko-KR" sz="2400" b="1" dirty="0">
                <a:solidFill>
                  <a:srgbClr val="000000"/>
                </a:solidFill>
                <a:latin typeface="Arial" panose="020B0604020202020204" pitchFamily="34" charset="0"/>
                <a:cs typeface="Arial" panose="020B0604020202020204" pitchFamily="34" charset="0"/>
              </a:rPr>
              <a:t>Binomial distribution</a:t>
            </a:r>
            <a:r>
              <a:rPr lang="ko-KR" altLang="en-US" sz="2400" b="1" dirty="0">
                <a:solidFill>
                  <a:srgbClr val="000000"/>
                </a:solidFill>
                <a:latin typeface="Arial" panose="020B0604020202020204" pitchFamily="34" charset="0"/>
                <a:cs typeface="Arial" panose="020B0604020202020204" pitchFamily="34" charset="0"/>
              </a:rPr>
              <a:t>을 통해 </a:t>
            </a:r>
            <a:r>
              <a:rPr lang="ko-KR" altLang="en-US" sz="2400" b="1" dirty="0" err="1">
                <a:solidFill>
                  <a:srgbClr val="000000"/>
                </a:solidFill>
                <a:latin typeface="Arial" panose="020B0604020202020204" pitchFamily="34" charset="0"/>
                <a:cs typeface="Arial" panose="020B0604020202020204" pitchFamily="34" charset="0"/>
              </a:rPr>
              <a:t>테스팅할</a:t>
            </a:r>
            <a:r>
              <a:rPr lang="ko-KR" altLang="en-US" sz="2400" b="1" dirty="0">
                <a:solidFill>
                  <a:srgbClr val="000000"/>
                </a:solidFill>
                <a:latin typeface="Arial" panose="020B0604020202020204" pitchFamily="34" charset="0"/>
                <a:cs typeface="Arial" panose="020B0604020202020204" pitchFamily="34" charset="0"/>
              </a:rPr>
              <a:t> 수 있다</a:t>
            </a:r>
            <a:r>
              <a:rPr lang="en-US" altLang="ko-KR" sz="2400" b="1" dirty="0">
                <a:solidFill>
                  <a:srgbClr val="000000"/>
                </a:solidFill>
                <a:latin typeface="Arial" panose="020B0604020202020204" pitchFamily="34" charset="0"/>
                <a:cs typeface="Arial" panose="020B0604020202020204" pitchFamily="34" charset="0"/>
              </a:rPr>
              <a:t>!</a:t>
            </a:r>
            <a:endParaRPr lang="en-US" sz="24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7665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3F7609-0892-994A-C98E-9662CB588CA4}"/>
              </a:ext>
            </a:extLst>
          </p:cNvPr>
          <p:cNvPicPr>
            <a:picLocks noChangeAspect="1"/>
          </p:cNvPicPr>
          <p:nvPr/>
        </p:nvPicPr>
        <p:blipFill rotWithShape="1">
          <a:blip r:embed="rId2"/>
          <a:srcRect l="23717" t="11670" r="23831"/>
          <a:stretch/>
        </p:blipFill>
        <p:spPr>
          <a:xfrm>
            <a:off x="457201" y="1600200"/>
            <a:ext cx="5007428" cy="4913240"/>
          </a:xfrm>
          <a:prstGeom prst="rect">
            <a:avLst/>
          </a:prstGeom>
        </p:spPr>
      </p:pic>
      <p:sp>
        <p:nvSpPr>
          <p:cNvPr id="5" name="TextBox 4">
            <a:extLst>
              <a:ext uri="{FF2B5EF4-FFF2-40B4-BE49-F238E27FC236}">
                <a16:creationId xmlns:a16="http://schemas.microsoft.com/office/drawing/2014/main" id="{5A9F6D7E-BC85-21BA-8671-6CCEC8A5FB57}"/>
              </a:ext>
            </a:extLst>
          </p:cNvPr>
          <p:cNvSpPr txBox="1"/>
          <p:nvPr/>
        </p:nvSpPr>
        <p:spPr>
          <a:xfrm>
            <a:off x="5638799" y="1977909"/>
            <a:ext cx="6096000" cy="1754326"/>
          </a:xfrm>
          <a:prstGeom prst="rect">
            <a:avLst/>
          </a:prstGeom>
          <a:noFill/>
        </p:spPr>
        <p:txBody>
          <a:bodyPr wrap="square">
            <a:spAutoFit/>
          </a:bodyPr>
          <a:lstStyle/>
          <a:p>
            <a:r>
              <a:rPr lang="en-GB" b="0" i="0" dirty="0">
                <a:solidFill>
                  <a:srgbClr val="222222"/>
                </a:solidFill>
                <a:effectLst/>
                <a:latin typeface="Source Sans Pro" panose="020B0503030403020204" pitchFamily="34" charset="0"/>
              </a:rPr>
              <a:t>We divide the set of all possible </a:t>
            </a:r>
            <a:r>
              <a:rPr lang="en-GB" b="0" i="0" dirty="0">
                <a:solidFill>
                  <a:srgbClr val="222222"/>
                </a:solidFill>
                <a:effectLst/>
                <a:latin typeface="MJXc-TeX-math-I"/>
              </a:rPr>
              <a:t>k</a:t>
            </a:r>
            <a:r>
              <a:rPr lang="en-GB" b="0" i="0" dirty="0">
                <a:solidFill>
                  <a:srgbClr val="222222"/>
                </a:solidFill>
                <a:effectLst/>
                <a:latin typeface="Source Sans Pro" panose="020B0503030403020204" pitchFamily="34" charset="0"/>
              </a:rPr>
              <a:t>k (0 to 100) in two complementary subsets, the </a:t>
            </a:r>
            <a:r>
              <a:rPr lang="en-GB" b="1" i="0" dirty="0">
                <a:solidFill>
                  <a:srgbClr val="222222"/>
                </a:solidFill>
                <a:effectLst/>
                <a:latin typeface="Source Sans Pro" panose="020B0503030403020204" pitchFamily="34" charset="0"/>
              </a:rPr>
              <a:t>rejection region</a:t>
            </a:r>
            <a:r>
              <a:rPr lang="en-GB" b="0" i="0" dirty="0">
                <a:solidFill>
                  <a:srgbClr val="222222"/>
                </a:solidFill>
                <a:effectLst/>
                <a:latin typeface="Source Sans Pro" panose="020B0503030403020204" pitchFamily="34" charset="0"/>
              </a:rPr>
              <a:t> and the region of no rejection. Our choice here</a:t>
            </a:r>
            <a:r>
              <a:rPr lang="ko-KR" altLang="en-US" b="0" i="0" dirty="0">
                <a:solidFill>
                  <a:srgbClr val="222222"/>
                </a:solidFill>
                <a:effectLst/>
                <a:latin typeface="Source Sans Pro" panose="020B0503030403020204" pitchFamily="34" charset="0"/>
              </a:rPr>
              <a:t> </a:t>
            </a:r>
            <a:r>
              <a:rPr lang="en-GB" b="0" i="0" dirty="0">
                <a:solidFill>
                  <a:srgbClr val="222222"/>
                </a:solidFill>
                <a:effectLst/>
                <a:latin typeface="Source Sans Pro" panose="020B0503030403020204" pitchFamily="34" charset="0"/>
              </a:rPr>
              <a:t>is to fill up the rejection region with as many </a:t>
            </a:r>
            <a:r>
              <a:rPr lang="en-GB" b="0" i="0" dirty="0">
                <a:solidFill>
                  <a:srgbClr val="222222"/>
                </a:solidFill>
                <a:effectLst/>
                <a:latin typeface="MJXc-TeX-math-I"/>
              </a:rPr>
              <a:t>k</a:t>
            </a:r>
            <a:r>
              <a:rPr lang="en-GB" b="0" i="0" dirty="0">
                <a:solidFill>
                  <a:srgbClr val="222222"/>
                </a:solidFill>
                <a:effectLst/>
                <a:latin typeface="Source Sans Pro" panose="020B0503030403020204" pitchFamily="34" charset="0"/>
              </a:rPr>
              <a:t>k as possible while keeping their total probability, assuming the null hypothesis, below some threshold </a:t>
            </a:r>
            <a:r>
              <a:rPr lang="el-GR" b="0" i="0" dirty="0" err="1">
                <a:solidFill>
                  <a:srgbClr val="222222"/>
                </a:solidFill>
                <a:effectLst/>
                <a:latin typeface="MJXc-TeX-math-I"/>
              </a:rPr>
              <a:t>α</a:t>
            </a:r>
            <a:r>
              <a:rPr lang="el-GR" b="0" i="0" dirty="0" err="1">
                <a:solidFill>
                  <a:srgbClr val="222222"/>
                </a:solidFill>
                <a:effectLst/>
                <a:latin typeface="Source Sans Pro" panose="020B0503030403020204" pitchFamily="34" charset="0"/>
              </a:rPr>
              <a:t>α</a:t>
            </a:r>
            <a:r>
              <a:rPr lang="el-GR" b="0" i="0" dirty="0">
                <a:solidFill>
                  <a:srgbClr val="222222"/>
                </a:solidFill>
                <a:effectLst/>
                <a:latin typeface="Source Sans Pro" panose="020B0503030403020204" pitchFamily="34" charset="0"/>
              </a:rPr>
              <a:t> (</a:t>
            </a:r>
            <a:r>
              <a:rPr lang="en-GB" b="0" i="0" dirty="0">
                <a:solidFill>
                  <a:srgbClr val="222222"/>
                </a:solidFill>
                <a:effectLst/>
                <a:latin typeface="Source Sans Pro" panose="020B0503030403020204" pitchFamily="34" charset="0"/>
              </a:rPr>
              <a:t>say, 0.05).</a:t>
            </a:r>
            <a:endParaRPr lang="en-DE" dirty="0"/>
          </a:p>
        </p:txBody>
      </p:sp>
      <p:sp>
        <p:nvSpPr>
          <p:cNvPr id="6" name="Rectangle 5">
            <a:extLst>
              <a:ext uri="{FF2B5EF4-FFF2-40B4-BE49-F238E27FC236}">
                <a16:creationId xmlns:a16="http://schemas.microsoft.com/office/drawing/2014/main" id="{ABC1B305-57B5-1799-9BDF-B8F6ADCE5062}"/>
              </a:ext>
            </a:extLst>
          </p:cNvPr>
          <p:cNvSpPr/>
          <p:nvPr/>
        </p:nvSpPr>
        <p:spPr>
          <a:xfrm>
            <a:off x="157840" y="215221"/>
            <a:ext cx="12034160" cy="461665"/>
          </a:xfrm>
          <a:prstGeom prst="rect">
            <a:avLst/>
          </a:prstGeom>
        </p:spPr>
        <p:txBody>
          <a:bodyPr wrap="square">
            <a:spAutoFit/>
          </a:bodyPr>
          <a:lstStyle/>
          <a:p>
            <a:r>
              <a:rPr lang="ko-KR" altLang="en-US" sz="2400" b="1" dirty="0">
                <a:solidFill>
                  <a:srgbClr val="000000"/>
                </a:solidFill>
                <a:latin typeface="Arial" panose="020B0604020202020204" pitchFamily="34" charset="0"/>
                <a:cs typeface="Arial" panose="020B0604020202020204" pitchFamily="34" charset="0"/>
              </a:rPr>
              <a:t>동전 던지기에 사용된 동전이 공정한지 아닌지 판단하는 컷오프 </a:t>
            </a:r>
            <a:r>
              <a:rPr lang="en-US" altLang="ko-KR" sz="2400" b="1" dirty="0">
                <a:solidFill>
                  <a:srgbClr val="000000"/>
                </a:solidFill>
                <a:latin typeface="Arial" panose="020B0604020202020204" pitchFamily="34" charset="0"/>
                <a:cs typeface="Arial" panose="020B0604020202020204" pitchFamily="34" charset="0"/>
              </a:rPr>
              <a:t>:</a:t>
            </a:r>
            <a:r>
              <a:rPr lang="ko-KR" altLang="en-US" sz="2400" b="1" dirty="0">
                <a:solidFill>
                  <a:srgbClr val="000000"/>
                </a:solidFill>
                <a:latin typeface="Arial" panose="020B0604020202020204" pitchFamily="34" charset="0"/>
                <a:cs typeface="Arial" panose="020B0604020202020204" pitchFamily="34" charset="0"/>
              </a:rPr>
              <a:t> </a:t>
            </a:r>
            <a:r>
              <a:rPr lang="en-US" altLang="ko-KR" sz="2400" b="1" dirty="0">
                <a:solidFill>
                  <a:srgbClr val="000000"/>
                </a:solidFill>
                <a:latin typeface="Arial" panose="020B0604020202020204" pitchFamily="34" charset="0"/>
                <a:cs typeface="Arial" panose="020B0604020202020204" pitchFamily="34" charset="0"/>
              </a:rPr>
              <a:t>Rejection region</a:t>
            </a:r>
            <a:endParaRPr lang="en-US" sz="24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0565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55F8F6-F5E2-745B-5DB2-E792B5E8F3CC}"/>
              </a:ext>
            </a:extLst>
          </p:cNvPr>
          <p:cNvSpPr/>
          <p:nvPr/>
        </p:nvSpPr>
        <p:spPr>
          <a:xfrm>
            <a:off x="157840" y="215221"/>
            <a:ext cx="12034160" cy="461665"/>
          </a:xfrm>
          <a:prstGeom prst="rect">
            <a:avLst/>
          </a:prstGeom>
        </p:spPr>
        <p:txBody>
          <a:bodyPr wrap="square">
            <a:spAutoFit/>
          </a:bodyPr>
          <a:lstStyle/>
          <a:p>
            <a:r>
              <a:rPr lang="en-US" altLang="ko-KR" sz="2400" b="1" dirty="0">
                <a:solidFill>
                  <a:srgbClr val="000000"/>
                </a:solidFill>
                <a:latin typeface="Arial" panose="020B0604020202020204" pitchFamily="34" charset="0"/>
                <a:cs typeface="Arial" panose="020B0604020202020204" pitchFamily="34" charset="0"/>
              </a:rPr>
              <a:t>We have just gone through the steps of a binomial test</a:t>
            </a:r>
            <a:endParaRPr lang="en-US" sz="2400" b="1" dirty="0">
              <a:solidFill>
                <a:srgbClr val="000000"/>
              </a:solidFill>
              <a:latin typeface="Arial" panose="020B0604020202020204" pitchFamily="34" charset="0"/>
              <a:cs typeface="Arial" panose="020B0604020202020204" pitchFamily="34" charset="0"/>
            </a:endParaRPr>
          </a:p>
        </p:txBody>
      </p:sp>
      <p:pic>
        <p:nvPicPr>
          <p:cNvPr id="4" name="Picture 3" descr="Graphical user interface, text, application, email&#10;&#10;Description automatically generated">
            <a:extLst>
              <a:ext uri="{FF2B5EF4-FFF2-40B4-BE49-F238E27FC236}">
                <a16:creationId xmlns:a16="http://schemas.microsoft.com/office/drawing/2014/main" id="{646A6ED5-F108-7A47-E2D5-18DC4C83CD0D}"/>
              </a:ext>
            </a:extLst>
          </p:cNvPr>
          <p:cNvPicPr>
            <a:picLocks noChangeAspect="1"/>
          </p:cNvPicPr>
          <p:nvPr/>
        </p:nvPicPr>
        <p:blipFill>
          <a:blip r:embed="rId2"/>
          <a:stretch>
            <a:fillRect/>
          </a:stretch>
        </p:blipFill>
        <p:spPr>
          <a:xfrm>
            <a:off x="2343150" y="1555750"/>
            <a:ext cx="7505700" cy="3746500"/>
          </a:xfrm>
          <a:prstGeom prst="rect">
            <a:avLst/>
          </a:prstGeom>
        </p:spPr>
      </p:pic>
    </p:spTree>
    <p:extLst>
      <p:ext uri="{BB962C8B-B14F-4D97-AF65-F5344CB8AC3E}">
        <p14:creationId xmlns:p14="http://schemas.microsoft.com/office/powerpoint/2010/main" val="3247618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0CA8C-B63B-4148-1108-87048AA14227}"/>
              </a:ext>
            </a:extLst>
          </p:cNvPr>
          <p:cNvSpPr>
            <a:spLocks noGrp="1"/>
          </p:cNvSpPr>
          <p:nvPr>
            <p:ph type="ctrTitle"/>
          </p:nvPr>
        </p:nvSpPr>
        <p:spPr/>
        <p:txBody>
          <a:bodyPr/>
          <a:lstStyle/>
          <a:p>
            <a:r>
              <a:rPr lang="en-DE" dirty="0">
                <a:latin typeface="Arial" panose="020B0604020202020204" pitchFamily="34" charset="0"/>
                <a:cs typeface="Arial" panose="020B0604020202020204" pitchFamily="34" charset="0"/>
              </a:rPr>
              <a:t>Topic2. </a:t>
            </a:r>
            <a:r>
              <a:rPr lang="en-US" altLang="ko-KR" sz="6000" dirty="0">
                <a:solidFill>
                  <a:srgbClr val="000000"/>
                </a:solidFill>
                <a:latin typeface="Arial" panose="020B0604020202020204" pitchFamily="34" charset="0"/>
                <a:cs typeface="Arial" panose="020B0604020202020204" pitchFamily="34" charset="0"/>
              </a:rPr>
              <a:t>Hypothesis Testing</a:t>
            </a:r>
            <a:r>
              <a:rPr lang="ko-KR" altLang="en-US" sz="6000" dirty="0">
                <a:solidFill>
                  <a:srgbClr val="000000"/>
                </a:solidFill>
                <a:latin typeface="Arial" panose="020B0604020202020204" pitchFamily="34" charset="0"/>
                <a:cs typeface="Arial" panose="020B0604020202020204" pitchFamily="34" charset="0"/>
              </a:rPr>
              <a:t>의 순서</a:t>
            </a:r>
            <a:endParaRPr lang="en-DE" dirty="0">
              <a:latin typeface="Arial" panose="020B0604020202020204" pitchFamily="34" charset="0"/>
              <a:cs typeface="Arial" panose="020B0604020202020204" pitchFamily="34" charset="0"/>
            </a:endParaRPr>
          </a:p>
        </p:txBody>
      </p:sp>
      <p:sp>
        <p:nvSpPr>
          <p:cNvPr id="5" name="Subtitle 4">
            <a:extLst>
              <a:ext uri="{FF2B5EF4-FFF2-40B4-BE49-F238E27FC236}">
                <a16:creationId xmlns:a16="http://schemas.microsoft.com/office/drawing/2014/main" id="{D96106CF-A072-990E-9F95-67ACE5B2E095}"/>
              </a:ext>
            </a:extLst>
          </p:cNvPr>
          <p:cNvSpPr>
            <a:spLocks noGrp="1"/>
          </p:cNvSpPr>
          <p:nvPr>
            <p:ph type="subTitle" idx="1"/>
          </p:nvPr>
        </p:nvSpPr>
        <p:spPr/>
        <p:txBody>
          <a:bodyPr/>
          <a:lstStyle/>
          <a:p>
            <a:endParaRPr lang="en-DE" dirty="0"/>
          </a:p>
        </p:txBody>
      </p:sp>
    </p:spTree>
    <p:extLst>
      <p:ext uri="{BB962C8B-B14F-4D97-AF65-F5344CB8AC3E}">
        <p14:creationId xmlns:p14="http://schemas.microsoft.com/office/powerpoint/2010/main" val="3392843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C1629C-EC50-E50E-245C-D7DEC1D30A31}"/>
              </a:ext>
            </a:extLst>
          </p:cNvPr>
          <p:cNvSpPr/>
          <p:nvPr/>
        </p:nvSpPr>
        <p:spPr>
          <a:xfrm>
            <a:off x="157840" y="215221"/>
            <a:ext cx="12034160" cy="461665"/>
          </a:xfrm>
          <a:prstGeom prst="rect">
            <a:avLst/>
          </a:prstGeom>
        </p:spPr>
        <p:txBody>
          <a:bodyPr wrap="square">
            <a:spAutoFit/>
          </a:bodyPr>
          <a:lstStyle/>
          <a:p>
            <a:r>
              <a:rPr lang="en-US" altLang="ko-KR" sz="2400" b="1" dirty="0">
                <a:solidFill>
                  <a:srgbClr val="000000"/>
                </a:solidFill>
                <a:latin typeface="Arial" panose="020B0604020202020204" pitchFamily="34" charset="0"/>
                <a:cs typeface="Arial" panose="020B0604020202020204" pitchFamily="34" charset="0"/>
              </a:rPr>
              <a:t>The Five Steps of Hypothesis Testing</a:t>
            </a:r>
            <a:endParaRPr lang="en-US" sz="2400" b="1" dirty="0">
              <a:solidFill>
                <a:srgbClr val="00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5349C83-FE12-789D-99E8-7FF42575C530}"/>
              </a:ext>
            </a:extLst>
          </p:cNvPr>
          <p:cNvPicPr>
            <a:picLocks noChangeAspect="1"/>
          </p:cNvPicPr>
          <p:nvPr/>
        </p:nvPicPr>
        <p:blipFill>
          <a:blip r:embed="rId2"/>
          <a:stretch>
            <a:fillRect/>
          </a:stretch>
        </p:blipFill>
        <p:spPr>
          <a:xfrm>
            <a:off x="716323" y="1025908"/>
            <a:ext cx="10430649" cy="5210786"/>
          </a:xfrm>
          <a:prstGeom prst="rect">
            <a:avLst/>
          </a:prstGeom>
        </p:spPr>
      </p:pic>
    </p:spTree>
    <p:extLst>
      <p:ext uri="{BB962C8B-B14F-4D97-AF65-F5344CB8AC3E}">
        <p14:creationId xmlns:p14="http://schemas.microsoft.com/office/powerpoint/2010/main" val="328425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1CDF1F-AF36-D904-654B-E8C253184106}"/>
              </a:ext>
            </a:extLst>
          </p:cNvPr>
          <p:cNvSpPr txBox="1"/>
          <p:nvPr/>
        </p:nvSpPr>
        <p:spPr>
          <a:xfrm>
            <a:off x="5693229" y="2413337"/>
            <a:ext cx="6096000" cy="2031325"/>
          </a:xfrm>
          <a:prstGeom prst="rect">
            <a:avLst/>
          </a:prstGeom>
          <a:noFill/>
        </p:spPr>
        <p:txBody>
          <a:bodyPr wrap="square">
            <a:spAutoFit/>
          </a:bodyPr>
          <a:lstStyle/>
          <a:p>
            <a:r>
              <a:rPr lang="en-GB" b="0" i="0" dirty="0">
                <a:solidFill>
                  <a:srgbClr val="222222"/>
                </a:solidFill>
                <a:effectLst/>
                <a:latin typeface="Source Sans Pro" panose="020B0503030403020204" pitchFamily="34" charset="0"/>
              </a:rPr>
              <a:t>The test statistic in our example was the total number of heads. Suppose we observed 50 tails in a row, and then 50 heads in a row. Our test statistic ignores the order of the outcomes, and we would conclude that this is a perfectly fair coin. However, if we used a different test statistic, say, the number of times we see two tails in a row, we might notice that there is something funny about this coin.</a:t>
            </a:r>
            <a:endParaRPr lang="en-DE" dirty="0"/>
          </a:p>
        </p:txBody>
      </p:sp>
      <p:sp>
        <p:nvSpPr>
          <p:cNvPr id="4" name="Rectangle 3">
            <a:extLst>
              <a:ext uri="{FF2B5EF4-FFF2-40B4-BE49-F238E27FC236}">
                <a16:creationId xmlns:a16="http://schemas.microsoft.com/office/drawing/2014/main" id="{8D68C050-3562-F5FF-E38A-7D790CC09203}"/>
              </a:ext>
            </a:extLst>
          </p:cNvPr>
          <p:cNvSpPr/>
          <p:nvPr/>
        </p:nvSpPr>
        <p:spPr>
          <a:xfrm>
            <a:off x="157840" y="215221"/>
            <a:ext cx="12034160" cy="461665"/>
          </a:xfrm>
          <a:prstGeom prst="rect">
            <a:avLst/>
          </a:prstGeom>
        </p:spPr>
        <p:txBody>
          <a:bodyPr wrap="square">
            <a:spAutoFit/>
          </a:bodyPr>
          <a:lstStyle/>
          <a:p>
            <a:r>
              <a:rPr lang="en-US" altLang="ko-KR" sz="2400" b="1" dirty="0">
                <a:solidFill>
                  <a:srgbClr val="000000"/>
                </a:solidFill>
                <a:latin typeface="Arial" panose="020B0604020202020204" pitchFamily="34" charset="0"/>
                <a:cs typeface="Arial" panose="020B0604020202020204" pitchFamily="34" charset="0"/>
              </a:rPr>
              <a:t>(1)</a:t>
            </a:r>
            <a:r>
              <a:rPr lang="ko-KR" altLang="en-US" sz="2400" b="1" dirty="0">
                <a:solidFill>
                  <a:srgbClr val="000000"/>
                </a:solidFill>
                <a:latin typeface="Arial" panose="020B0604020202020204" pitchFamily="34" charset="0"/>
                <a:cs typeface="Arial" panose="020B0604020202020204" pitchFamily="34" charset="0"/>
              </a:rPr>
              <a:t> </a:t>
            </a:r>
            <a:r>
              <a:rPr lang="en-US" altLang="ko-KR" sz="2400" b="1" dirty="0">
                <a:solidFill>
                  <a:srgbClr val="000000"/>
                </a:solidFill>
                <a:latin typeface="Arial" panose="020B0604020202020204" pitchFamily="34" charset="0"/>
                <a:cs typeface="Arial" panose="020B0604020202020204" pitchFamily="34" charset="0"/>
              </a:rPr>
              <a:t>Test statistic</a:t>
            </a:r>
            <a:endParaRPr lang="en-US" sz="2400" b="1" dirty="0">
              <a:solidFill>
                <a:srgbClr val="00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F1BB4B9-30C2-CA42-2FB4-94467AD16B3E}"/>
              </a:ext>
            </a:extLst>
          </p:cNvPr>
          <p:cNvPicPr>
            <a:picLocks noChangeAspect="1"/>
          </p:cNvPicPr>
          <p:nvPr/>
        </p:nvPicPr>
        <p:blipFill>
          <a:blip r:embed="rId2"/>
          <a:stretch>
            <a:fillRect/>
          </a:stretch>
        </p:blipFill>
        <p:spPr>
          <a:xfrm>
            <a:off x="870857" y="1025888"/>
            <a:ext cx="3133708" cy="5486400"/>
          </a:xfrm>
          <a:prstGeom prst="rect">
            <a:avLst/>
          </a:prstGeom>
        </p:spPr>
      </p:pic>
    </p:spTree>
    <p:extLst>
      <p:ext uri="{BB962C8B-B14F-4D97-AF65-F5344CB8AC3E}">
        <p14:creationId xmlns:p14="http://schemas.microsoft.com/office/powerpoint/2010/main" val="1306684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D02015-9D6B-6AC3-8390-77DB97D7E9C8}"/>
              </a:ext>
            </a:extLst>
          </p:cNvPr>
          <p:cNvSpPr/>
          <p:nvPr/>
        </p:nvSpPr>
        <p:spPr>
          <a:xfrm>
            <a:off x="157840" y="215221"/>
            <a:ext cx="12034160" cy="461665"/>
          </a:xfrm>
          <a:prstGeom prst="rect">
            <a:avLst/>
          </a:prstGeom>
        </p:spPr>
        <p:txBody>
          <a:bodyPr wrap="square">
            <a:spAutoFit/>
          </a:bodyPr>
          <a:lstStyle/>
          <a:p>
            <a:r>
              <a:rPr lang="en-US" altLang="ko-KR" sz="2400" b="1" dirty="0">
                <a:solidFill>
                  <a:srgbClr val="000000"/>
                </a:solidFill>
                <a:latin typeface="Arial" panose="020B0604020202020204" pitchFamily="34" charset="0"/>
                <a:cs typeface="Arial" panose="020B0604020202020204" pitchFamily="34" charset="0"/>
              </a:rPr>
              <a:t>(2)</a:t>
            </a:r>
            <a:r>
              <a:rPr lang="ko-KR" altLang="en-US" sz="2400" b="1" dirty="0">
                <a:solidFill>
                  <a:srgbClr val="000000"/>
                </a:solidFill>
                <a:latin typeface="Arial" panose="020B0604020202020204" pitchFamily="34" charset="0"/>
                <a:cs typeface="Arial" panose="020B0604020202020204" pitchFamily="34" charset="0"/>
              </a:rPr>
              <a:t> </a:t>
            </a:r>
            <a:r>
              <a:rPr lang="en-US" altLang="ko-KR" sz="2400" b="1" dirty="0">
                <a:solidFill>
                  <a:srgbClr val="000000"/>
                </a:solidFill>
                <a:latin typeface="Arial" panose="020B0604020202020204" pitchFamily="34" charset="0"/>
                <a:cs typeface="Arial" panose="020B0604020202020204" pitchFamily="34" charset="0"/>
              </a:rPr>
              <a:t>Null hypothesis</a:t>
            </a:r>
            <a:endParaRPr lang="en-US" sz="2400" b="1" dirty="0">
              <a:solidFill>
                <a:srgbClr val="00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CE0DC89-697C-DB7A-110C-E680CD663930}"/>
              </a:ext>
            </a:extLst>
          </p:cNvPr>
          <p:cNvSpPr txBox="1"/>
          <p:nvPr/>
        </p:nvSpPr>
        <p:spPr>
          <a:xfrm>
            <a:off x="562245" y="1021835"/>
            <a:ext cx="11067510" cy="4651915"/>
          </a:xfrm>
          <a:prstGeom prst="rect">
            <a:avLst/>
          </a:prstGeom>
          <a:noFill/>
        </p:spPr>
        <p:txBody>
          <a:bodyPr wrap="square" rtlCol="0">
            <a:spAutoFit/>
          </a:bodyPr>
          <a:lstStyle/>
          <a:p>
            <a:pPr>
              <a:lnSpc>
                <a:spcPct val="150000"/>
              </a:lnSpc>
            </a:pPr>
            <a:r>
              <a:rPr lang="en-GB" altLang="ko-KR" sz="2000" dirty="0">
                <a:latin typeface="Arial" panose="020B0604020202020204" pitchFamily="34" charset="0"/>
                <a:cs typeface="Arial" panose="020B0604020202020204" pitchFamily="34" charset="0"/>
              </a:rPr>
              <a:t>Examples of null hypotheses:</a:t>
            </a:r>
          </a:p>
          <a:p>
            <a:pPr marL="342900" indent="-342900">
              <a:lnSpc>
                <a:spcPct val="150000"/>
              </a:lnSpc>
              <a:buFont typeface="Arial" panose="020B0604020202020204" pitchFamily="34" charset="0"/>
              <a:buChar char="•"/>
            </a:pPr>
            <a:r>
              <a:rPr lang="en-GB" altLang="ko-KR" sz="2000" dirty="0">
                <a:latin typeface="Arial" panose="020B0604020202020204" pitchFamily="34" charset="0"/>
                <a:cs typeface="Arial" panose="020B0604020202020204" pitchFamily="34" charset="0"/>
              </a:rPr>
              <a:t>The coin is fair</a:t>
            </a:r>
          </a:p>
          <a:p>
            <a:pPr marL="342900" indent="-342900">
              <a:lnSpc>
                <a:spcPct val="150000"/>
              </a:lnSpc>
              <a:buFont typeface="Arial" panose="020B0604020202020204" pitchFamily="34" charset="0"/>
              <a:buChar char="•"/>
            </a:pPr>
            <a:r>
              <a:rPr lang="en-GB" altLang="ko-KR" sz="2000" dirty="0">
                <a:latin typeface="Arial" panose="020B0604020202020204" pitchFamily="34" charset="0"/>
                <a:cs typeface="Arial" panose="020B0604020202020204" pitchFamily="34" charset="0"/>
              </a:rPr>
              <a:t>The new drug is no better or worse than a placebo</a:t>
            </a:r>
          </a:p>
          <a:p>
            <a:pPr marL="342900" indent="-342900">
              <a:lnSpc>
                <a:spcPct val="150000"/>
              </a:lnSpc>
              <a:buFont typeface="Arial" panose="020B0604020202020204" pitchFamily="34" charset="0"/>
              <a:buChar char="•"/>
            </a:pPr>
            <a:r>
              <a:rPr lang="en-GB" altLang="ko-KR" sz="2000" dirty="0">
                <a:latin typeface="Arial" panose="020B0604020202020204" pitchFamily="34" charset="0"/>
                <a:cs typeface="Arial" panose="020B0604020202020204" pitchFamily="34" charset="0"/>
              </a:rPr>
              <a:t>The effect of that RNAi-treatment on my cells is no different than that of a negative control treatment</a:t>
            </a:r>
          </a:p>
          <a:p>
            <a:pPr>
              <a:lnSpc>
                <a:spcPct val="150000"/>
              </a:lnSpc>
            </a:pPr>
            <a:endParaRPr lang="en-GB" altLang="ko-KR" sz="2000" dirty="0">
              <a:latin typeface="Arial" panose="020B0604020202020204" pitchFamily="34" charset="0"/>
              <a:cs typeface="Arial" panose="020B0604020202020204" pitchFamily="34" charset="0"/>
            </a:endParaRPr>
          </a:p>
          <a:p>
            <a:pPr>
              <a:lnSpc>
                <a:spcPct val="150000"/>
              </a:lnSpc>
            </a:pPr>
            <a:r>
              <a:rPr lang="en-GB" altLang="ko-KR" sz="2000" dirty="0">
                <a:latin typeface="Arial" panose="020B0604020202020204" pitchFamily="34" charset="0"/>
                <a:cs typeface="Arial" panose="020B0604020202020204" pitchFamily="34" charset="0"/>
              </a:rPr>
              <a:t>These are not null hypotheses:</a:t>
            </a:r>
          </a:p>
          <a:p>
            <a:pPr marL="342900" indent="-342900">
              <a:lnSpc>
                <a:spcPct val="150000"/>
              </a:lnSpc>
              <a:buFont typeface="Arial" panose="020B0604020202020204" pitchFamily="34" charset="0"/>
              <a:buChar char="•"/>
            </a:pPr>
            <a:r>
              <a:rPr lang="en-GB" altLang="ko-KR" sz="2000" dirty="0">
                <a:latin typeface="Arial" panose="020B0604020202020204" pitchFamily="34" charset="0"/>
                <a:cs typeface="Arial" panose="020B0604020202020204" pitchFamily="34" charset="0"/>
              </a:rPr>
              <a:t>The number of heads and tails were the same </a:t>
            </a:r>
          </a:p>
          <a:p>
            <a:pPr marL="342900" indent="-342900">
              <a:lnSpc>
                <a:spcPct val="150000"/>
              </a:lnSpc>
              <a:buFont typeface="Arial" panose="020B0604020202020204" pitchFamily="34" charset="0"/>
              <a:buChar char="•"/>
            </a:pPr>
            <a:r>
              <a:rPr lang="en-GB" altLang="ko-KR" sz="2000" dirty="0">
                <a:latin typeface="Arial" panose="020B0604020202020204" pitchFamily="34" charset="0"/>
                <a:cs typeface="Arial" panose="020B0604020202020204" pitchFamily="34" charset="0"/>
              </a:rPr>
              <a:t>The coin is not fair</a:t>
            </a:r>
          </a:p>
          <a:p>
            <a:pPr marL="342900" indent="-342900">
              <a:lnSpc>
                <a:spcPct val="150000"/>
              </a:lnSpc>
              <a:buFont typeface="Arial" panose="020B0604020202020204" pitchFamily="34" charset="0"/>
              <a:buChar char="•"/>
            </a:pPr>
            <a:r>
              <a:rPr lang="en-GB" altLang="ko-KR" sz="2000" dirty="0">
                <a:latin typeface="Arial" panose="020B0604020202020204" pitchFamily="34" charset="0"/>
                <a:cs typeface="Arial" panose="020B0604020202020204" pitchFamily="34" charset="0"/>
              </a:rPr>
              <a:t>The drug should not be approved</a:t>
            </a:r>
          </a:p>
        </p:txBody>
      </p:sp>
    </p:spTree>
    <p:extLst>
      <p:ext uri="{BB962C8B-B14F-4D97-AF65-F5344CB8AC3E}">
        <p14:creationId xmlns:p14="http://schemas.microsoft.com/office/powerpoint/2010/main" val="701568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4A8220-BC5A-E75E-18E4-2B25B3ED3829}"/>
              </a:ext>
            </a:extLst>
          </p:cNvPr>
          <p:cNvPicPr>
            <a:picLocks noChangeAspect="1"/>
          </p:cNvPicPr>
          <p:nvPr/>
        </p:nvPicPr>
        <p:blipFill>
          <a:blip r:embed="rId2"/>
          <a:stretch>
            <a:fillRect/>
          </a:stretch>
        </p:blipFill>
        <p:spPr>
          <a:xfrm>
            <a:off x="2209800" y="963762"/>
            <a:ext cx="7609114" cy="5591932"/>
          </a:xfrm>
          <a:prstGeom prst="rect">
            <a:avLst/>
          </a:prstGeom>
        </p:spPr>
      </p:pic>
      <p:sp>
        <p:nvSpPr>
          <p:cNvPr id="6" name="Rectangle 5">
            <a:extLst>
              <a:ext uri="{FF2B5EF4-FFF2-40B4-BE49-F238E27FC236}">
                <a16:creationId xmlns:a16="http://schemas.microsoft.com/office/drawing/2014/main" id="{A411339E-7D76-24B8-86ED-B08AF5042389}"/>
              </a:ext>
            </a:extLst>
          </p:cNvPr>
          <p:cNvSpPr/>
          <p:nvPr/>
        </p:nvSpPr>
        <p:spPr>
          <a:xfrm>
            <a:off x="157840" y="215221"/>
            <a:ext cx="12034160" cy="461665"/>
          </a:xfrm>
          <a:prstGeom prst="rect">
            <a:avLst/>
          </a:prstGeom>
        </p:spPr>
        <p:txBody>
          <a:bodyPr wrap="square">
            <a:spAutoFit/>
          </a:bodyPr>
          <a:lstStyle/>
          <a:p>
            <a:r>
              <a:rPr lang="en-US" altLang="ko-KR" sz="2400" b="1" dirty="0">
                <a:solidFill>
                  <a:srgbClr val="000000"/>
                </a:solidFill>
                <a:latin typeface="Arial" panose="020B0604020202020204" pitchFamily="34" charset="0"/>
                <a:cs typeface="Arial" panose="020B0604020202020204" pitchFamily="34" charset="0"/>
              </a:rPr>
              <a:t>(2)</a:t>
            </a:r>
            <a:r>
              <a:rPr lang="ko-KR" altLang="en-US" sz="2400" b="1" dirty="0">
                <a:solidFill>
                  <a:srgbClr val="000000"/>
                </a:solidFill>
                <a:latin typeface="Arial" panose="020B0604020202020204" pitchFamily="34" charset="0"/>
                <a:cs typeface="Arial" panose="020B0604020202020204" pitchFamily="34" charset="0"/>
              </a:rPr>
              <a:t> </a:t>
            </a:r>
            <a:r>
              <a:rPr lang="en-US" altLang="ko-KR" sz="2400" b="1" dirty="0">
                <a:solidFill>
                  <a:srgbClr val="000000"/>
                </a:solidFill>
                <a:latin typeface="Arial" panose="020B0604020202020204" pitchFamily="34" charset="0"/>
                <a:cs typeface="Arial" panose="020B0604020202020204" pitchFamily="34" charset="0"/>
              </a:rPr>
              <a:t>Null hypothesis</a:t>
            </a:r>
            <a:r>
              <a:rPr lang="ko-KR" altLang="en-US" sz="2400" b="1" dirty="0" err="1">
                <a:solidFill>
                  <a:srgbClr val="000000"/>
                </a:solidFill>
                <a:latin typeface="Arial" panose="020B0604020202020204" pitchFamily="34" charset="0"/>
                <a:cs typeface="Arial" panose="020B0604020202020204" pitchFamily="34" charset="0"/>
              </a:rPr>
              <a:t>를</a:t>
            </a:r>
            <a:r>
              <a:rPr lang="ko-KR" altLang="en-US" sz="2400" b="1" dirty="0">
                <a:solidFill>
                  <a:srgbClr val="000000"/>
                </a:solidFill>
                <a:latin typeface="Arial" panose="020B0604020202020204" pitchFamily="34" charset="0"/>
                <a:cs typeface="Arial" panose="020B0604020202020204" pitchFamily="34" charset="0"/>
              </a:rPr>
              <a:t> 만드는 두 가지 방법</a:t>
            </a:r>
            <a:endParaRPr lang="en-US" sz="24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8560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9A3272-8FAC-72A5-D1A9-3558168D4688}"/>
              </a:ext>
            </a:extLst>
          </p:cNvPr>
          <p:cNvSpPr/>
          <p:nvPr/>
        </p:nvSpPr>
        <p:spPr>
          <a:xfrm>
            <a:off x="157840" y="215221"/>
            <a:ext cx="12034160" cy="461665"/>
          </a:xfrm>
          <a:prstGeom prst="rect">
            <a:avLst/>
          </a:prstGeom>
        </p:spPr>
        <p:txBody>
          <a:bodyPr wrap="square">
            <a:spAutoFit/>
          </a:bodyPr>
          <a:lstStyle/>
          <a:p>
            <a:r>
              <a:rPr lang="en-US" altLang="ko-KR" sz="2400" b="1" dirty="0">
                <a:solidFill>
                  <a:srgbClr val="000000"/>
                </a:solidFill>
                <a:latin typeface="Arial" panose="020B0604020202020204" pitchFamily="34" charset="0"/>
                <a:cs typeface="Arial" panose="020B0604020202020204" pitchFamily="34" charset="0"/>
              </a:rPr>
              <a:t>“Statistically significant” : hypothesis testing</a:t>
            </a:r>
            <a:r>
              <a:rPr lang="ko-KR" altLang="en-US" sz="2400" b="1" dirty="0">
                <a:solidFill>
                  <a:srgbClr val="000000"/>
                </a:solidFill>
                <a:latin typeface="Arial" panose="020B0604020202020204" pitchFamily="34" charset="0"/>
                <a:cs typeface="Arial" panose="020B0604020202020204" pitchFamily="34" charset="0"/>
              </a:rPr>
              <a:t>을 통해 얻어지는 결론</a:t>
            </a:r>
            <a:endParaRPr lang="en-US" sz="2400" b="1" dirty="0">
              <a:solidFill>
                <a:srgbClr val="00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4AC1042-26B7-8EA9-C7D9-FDE33CD429AA}"/>
              </a:ext>
            </a:extLst>
          </p:cNvPr>
          <p:cNvPicPr>
            <a:picLocks noChangeAspect="1"/>
          </p:cNvPicPr>
          <p:nvPr/>
        </p:nvPicPr>
        <p:blipFill>
          <a:blip r:embed="rId2"/>
          <a:stretch>
            <a:fillRect/>
          </a:stretch>
        </p:blipFill>
        <p:spPr>
          <a:xfrm>
            <a:off x="990599" y="1298610"/>
            <a:ext cx="3712029" cy="4687626"/>
          </a:xfrm>
          <a:prstGeom prst="rect">
            <a:avLst/>
          </a:prstGeom>
        </p:spPr>
      </p:pic>
      <p:sp>
        <p:nvSpPr>
          <p:cNvPr id="6" name="TextBox 5">
            <a:extLst>
              <a:ext uri="{FF2B5EF4-FFF2-40B4-BE49-F238E27FC236}">
                <a16:creationId xmlns:a16="http://schemas.microsoft.com/office/drawing/2014/main" id="{445F887F-5880-C84E-DF18-8724BA224279}"/>
              </a:ext>
            </a:extLst>
          </p:cNvPr>
          <p:cNvSpPr txBox="1"/>
          <p:nvPr/>
        </p:nvSpPr>
        <p:spPr>
          <a:xfrm>
            <a:off x="5105401" y="1900535"/>
            <a:ext cx="6096000" cy="923330"/>
          </a:xfrm>
          <a:prstGeom prst="rect">
            <a:avLst/>
          </a:prstGeom>
          <a:noFill/>
        </p:spPr>
        <p:txBody>
          <a:bodyPr wrap="square">
            <a:spAutoFit/>
          </a:bodyPr>
          <a:lstStyle/>
          <a:p>
            <a:r>
              <a:rPr lang="en-GB" b="0" i="0" dirty="0">
                <a:solidFill>
                  <a:srgbClr val="222222"/>
                </a:solidFill>
                <a:effectLst/>
                <a:latin typeface="Source Sans Pro" panose="020B0503030403020204" pitchFamily="34" charset="0"/>
              </a:rPr>
              <a:t>researchers screen genetic variants for associations with a phenotype, or gene expression levels for associations with disease</a:t>
            </a:r>
            <a:endParaRPr lang="en-DE" dirty="0"/>
          </a:p>
        </p:txBody>
      </p:sp>
      <p:sp>
        <p:nvSpPr>
          <p:cNvPr id="5" name="TextBox 4">
            <a:extLst>
              <a:ext uri="{FF2B5EF4-FFF2-40B4-BE49-F238E27FC236}">
                <a16:creationId xmlns:a16="http://schemas.microsoft.com/office/drawing/2014/main" id="{1314AA26-4D9C-2C9F-398E-A929F0C8BB4A}"/>
              </a:ext>
            </a:extLst>
          </p:cNvPr>
          <p:cNvSpPr txBox="1"/>
          <p:nvPr/>
        </p:nvSpPr>
        <p:spPr>
          <a:xfrm>
            <a:off x="5105401" y="3429000"/>
            <a:ext cx="3821724" cy="369332"/>
          </a:xfrm>
          <a:prstGeom prst="rect">
            <a:avLst/>
          </a:prstGeom>
          <a:noFill/>
        </p:spPr>
        <p:txBody>
          <a:bodyPr wrap="square">
            <a:spAutoFit/>
          </a:bodyPr>
          <a:lstStyle/>
          <a:p>
            <a:r>
              <a:rPr lang="ko-KR" altLang="en-US" b="0" i="0" dirty="0" err="1">
                <a:solidFill>
                  <a:srgbClr val="4D5156"/>
                </a:solidFill>
                <a:effectLst/>
                <a:latin typeface="arial" panose="020B0604020202020204" pitchFamily="34" charset="0"/>
              </a:rPr>
              <a:t>면포성</a:t>
            </a:r>
            <a:r>
              <a:rPr lang="ko-KR" altLang="en-US" b="0" i="0" dirty="0">
                <a:solidFill>
                  <a:srgbClr val="4D5156"/>
                </a:solidFill>
                <a:effectLst/>
                <a:latin typeface="arial" panose="020B0604020202020204" pitchFamily="34" charset="0"/>
              </a:rPr>
              <a:t> 여드름</a:t>
            </a:r>
            <a:r>
              <a:rPr lang="en-US" altLang="ko-KR" b="0" i="0" dirty="0">
                <a:solidFill>
                  <a:srgbClr val="4D5156"/>
                </a:solidFill>
                <a:effectLst/>
                <a:latin typeface="arial" panose="020B0604020202020204" pitchFamily="34" charset="0"/>
              </a:rPr>
              <a:t>, </a:t>
            </a:r>
            <a:r>
              <a:rPr lang="en-GB" b="1" i="0" dirty="0">
                <a:solidFill>
                  <a:srgbClr val="5F6368"/>
                </a:solidFill>
                <a:effectLst/>
                <a:latin typeface="arial" panose="020B0604020202020204" pitchFamily="34" charset="0"/>
              </a:rPr>
              <a:t>Acne</a:t>
            </a:r>
            <a:r>
              <a:rPr lang="en-GB" b="0" i="0" dirty="0">
                <a:solidFill>
                  <a:srgbClr val="4D5156"/>
                </a:solidFill>
                <a:effectLst/>
                <a:latin typeface="arial" panose="020B0604020202020204" pitchFamily="34" charset="0"/>
              </a:rPr>
              <a:t> </a:t>
            </a:r>
            <a:r>
              <a:rPr lang="en-GB" b="0" i="0" dirty="0" err="1">
                <a:solidFill>
                  <a:srgbClr val="4D5156"/>
                </a:solidFill>
                <a:effectLst/>
                <a:latin typeface="arial" panose="020B0604020202020204" pitchFamily="34" charset="0"/>
              </a:rPr>
              <a:t>comedonica</a:t>
            </a:r>
            <a:endParaRPr lang="en-DE" dirty="0"/>
          </a:p>
        </p:txBody>
      </p:sp>
      <p:pic>
        <p:nvPicPr>
          <p:cNvPr id="1026" name="Picture 2" descr="사춘기 청소년의 고민 덩어리 '여드름' 예방법부터 치료법까지 : 에스카사 리빙">
            <a:extLst>
              <a:ext uri="{FF2B5EF4-FFF2-40B4-BE49-F238E27FC236}">
                <a16:creationId xmlns:a16="http://schemas.microsoft.com/office/drawing/2014/main" id="{AA9E7E13-9129-A6E7-E088-843FAFE82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3255" y="3429000"/>
            <a:ext cx="1999883" cy="214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216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2BCA81-8936-0E68-5B71-442DF8D0946C}"/>
              </a:ext>
            </a:extLst>
          </p:cNvPr>
          <p:cNvSpPr/>
          <p:nvPr/>
        </p:nvSpPr>
        <p:spPr>
          <a:xfrm>
            <a:off x="157840" y="215221"/>
            <a:ext cx="12034160" cy="461665"/>
          </a:xfrm>
          <a:prstGeom prst="rect">
            <a:avLst/>
          </a:prstGeom>
        </p:spPr>
        <p:txBody>
          <a:bodyPr wrap="square">
            <a:spAutoFit/>
          </a:bodyPr>
          <a:lstStyle/>
          <a:p>
            <a:r>
              <a:rPr lang="en-US" altLang="ko-KR" sz="2400" b="1" dirty="0">
                <a:solidFill>
                  <a:srgbClr val="000000"/>
                </a:solidFill>
                <a:latin typeface="Arial" panose="020B0604020202020204" pitchFamily="34" charset="0"/>
                <a:cs typeface="Arial" panose="020B0604020202020204" pitchFamily="34" charset="0"/>
              </a:rPr>
              <a:t>(3)</a:t>
            </a:r>
            <a:r>
              <a:rPr lang="ko-KR" altLang="en-US" sz="2400" b="1" dirty="0">
                <a:solidFill>
                  <a:srgbClr val="000000"/>
                </a:solidFill>
                <a:latin typeface="Arial" panose="020B0604020202020204" pitchFamily="34" charset="0"/>
                <a:cs typeface="Arial" panose="020B0604020202020204" pitchFamily="34" charset="0"/>
              </a:rPr>
              <a:t> </a:t>
            </a:r>
            <a:r>
              <a:rPr lang="en-US" altLang="ko-KR" sz="2400" b="1" dirty="0">
                <a:solidFill>
                  <a:srgbClr val="000000"/>
                </a:solidFill>
                <a:latin typeface="Arial" panose="020B0604020202020204" pitchFamily="34" charset="0"/>
                <a:cs typeface="Arial" panose="020B0604020202020204" pitchFamily="34" charset="0"/>
              </a:rPr>
              <a:t>The reject region</a:t>
            </a:r>
            <a:endParaRPr lang="en-US" sz="2400" b="1" dirty="0">
              <a:solidFill>
                <a:srgbClr val="000000"/>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74E96A2A-AD62-78D9-5DBF-FFF6E21171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0064" y="1176635"/>
            <a:ext cx="9200456" cy="4849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02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2BD5EB1-4601-F2BF-F74F-7AB2EA1E65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263" y="1698171"/>
            <a:ext cx="9918467" cy="44386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14EB13E-DB5C-1333-BD6C-107FBCFA8A1D}"/>
              </a:ext>
            </a:extLst>
          </p:cNvPr>
          <p:cNvSpPr/>
          <p:nvPr/>
        </p:nvSpPr>
        <p:spPr>
          <a:xfrm>
            <a:off x="157840" y="215221"/>
            <a:ext cx="12034160" cy="461665"/>
          </a:xfrm>
          <a:prstGeom prst="rect">
            <a:avLst/>
          </a:prstGeom>
        </p:spPr>
        <p:txBody>
          <a:bodyPr wrap="square">
            <a:spAutoFit/>
          </a:bodyPr>
          <a:lstStyle/>
          <a:p>
            <a:r>
              <a:rPr lang="en-US" altLang="ko-KR" sz="2400" b="1" dirty="0">
                <a:solidFill>
                  <a:srgbClr val="000000"/>
                </a:solidFill>
                <a:latin typeface="Arial" panose="020B0604020202020204" pitchFamily="34" charset="0"/>
                <a:cs typeface="Arial" panose="020B0604020202020204" pitchFamily="34" charset="0"/>
              </a:rPr>
              <a:t>(3)</a:t>
            </a:r>
            <a:r>
              <a:rPr lang="ko-KR" altLang="en-US" sz="2400" b="1" dirty="0">
                <a:solidFill>
                  <a:srgbClr val="000000"/>
                </a:solidFill>
                <a:latin typeface="Arial" panose="020B0604020202020204" pitchFamily="34" charset="0"/>
                <a:cs typeface="Arial" panose="020B0604020202020204" pitchFamily="34" charset="0"/>
              </a:rPr>
              <a:t> </a:t>
            </a:r>
            <a:r>
              <a:rPr lang="en-US" altLang="ko-KR" sz="2400" b="1" dirty="0">
                <a:solidFill>
                  <a:srgbClr val="000000"/>
                </a:solidFill>
                <a:latin typeface="Arial" panose="020B0604020202020204" pitchFamily="34" charset="0"/>
                <a:cs typeface="Arial" panose="020B0604020202020204" pitchFamily="34" charset="0"/>
              </a:rPr>
              <a:t>The reject region – one-tailed and two-tailed test</a:t>
            </a:r>
            <a:endParaRPr lang="en-US" sz="24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0278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5BAE8A-43C8-26D8-BDED-C7D0165BC371}"/>
              </a:ext>
            </a:extLst>
          </p:cNvPr>
          <p:cNvSpPr/>
          <p:nvPr/>
        </p:nvSpPr>
        <p:spPr>
          <a:xfrm>
            <a:off x="157840" y="215221"/>
            <a:ext cx="12034160" cy="461665"/>
          </a:xfrm>
          <a:prstGeom prst="rect">
            <a:avLst/>
          </a:prstGeom>
        </p:spPr>
        <p:txBody>
          <a:bodyPr wrap="square">
            <a:spAutoFit/>
          </a:bodyPr>
          <a:lstStyle/>
          <a:p>
            <a:r>
              <a:rPr lang="en-US" sz="2400" b="1" dirty="0">
                <a:solidFill>
                  <a:srgbClr val="000000"/>
                </a:solidFill>
                <a:latin typeface="Arial" panose="020B0604020202020204" pitchFamily="34" charset="0"/>
                <a:cs typeface="Arial" panose="020B0604020202020204" pitchFamily="34" charset="0"/>
              </a:rPr>
              <a:t>Types of Error in Testing</a:t>
            </a:r>
          </a:p>
        </p:txBody>
      </p:sp>
      <p:pic>
        <p:nvPicPr>
          <p:cNvPr id="4" name="Picture 3">
            <a:extLst>
              <a:ext uri="{FF2B5EF4-FFF2-40B4-BE49-F238E27FC236}">
                <a16:creationId xmlns:a16="http://schemas.microsoft.com/office/drawing/2014/main" id="{DEDFFA6B-780A-4E88-D434-EB2C1136A4AD}"/>
              </a:ext>
            </a:extLst>
          </p:cNvPr>
          <p:cNvPicPr>
            <a:picLocks noChangeAspect="1"/>
          </p:cNvPicPr>
          <p:nvPr/>
        </p:nvPicPr>
        <p:blipFill>
          <a:blip r:embed="rId2"/>
          <a:stretch>
            <a:fillRect/>
          </a:stretch>
        </p:blipFill>
        <p:spPr>
          <a:xfrm>
            <a:off x="2066692" y="1066800"/>
            <a:ext cx="7772400" cy="5163608"/>
          </a:xfrm>
          <a:prstGeom prst="rect">
            <a:avLst/>
          </a:prstGeom>
        </p:spPr>
      </p:pic>
      <p:sp>
        <p:nvSpPr>
          <p:cNvPr id="5" name="TextBox 4">
            <a:extLst>
              <a:ext uri="{FF2B5EF4-FFF2-40B4-BE49-F238E27FC236}">
                <a16:creationId xmlns:a16="http://schemas.microsoft.com/office/drawing/2014/main" id="{D492FBB2-7A4A-04F3-55D0-4C85D222A82B}"/>
              </a:ext>
            </a:extLst>
          </p:cNvPr>
          <p:cNvSpPr txBox="1"/>
          <p:nvPr/>
        </p:nvSpPr>
        <p:spPr>
          <a:xfrm>
            <a:off x="1297306" y="5466534"/>
            <a:ext cx="2578008" cy="958596"/>
          </a:xfrm>
          <a:prstGeom prst="rect">
            <a:avLst/>
          </a:prstGeom>
          <a:noFill/>
        </p:spPr>
        <p:txBody>
          <a:bodyPr wrap="square" rtlCol="0">
            <a:spAutoFit/>
          </a:bodyPr>
          <a:lstStyle/>
          <a:p>
            <a:pPr algn="ctr">
              <a:lnSpc>
                <a:spcPct val="150000"/>
              </a:lnSpc>
            </a:pPr>
            <a:r>
              <a:rPr lang="en-GB" altLang="ko-KR" sz="2000" dirty="0">
                <a:latin typeface="Arial" panose="020B0604020202020204" pitchFamily="34" charset="0"/>
                <a:cs typeface="Arial" panose="020B0604020202020204" pitchFamily="34" charset="0"/>
              </a:rPr>
              <a:t>False negative rate (FNR)</a:t>
            </a:r>
          </a:p>
        </p:txBody>
      </p:sp>
      <p:cxnSp>
        <p:nvCxnSpPr>
          <p:cNvPr id="7" name="Straight Arrow Connector 6">
            <a:extLst>
              <a:ext uri="{FF2B5EF4-FFF2-40B4-BE49-F238E27FC236}">
                <a16:creationId xmlns:a16="http://schemas.microsoft.com/office/drawing/2014/main" id="{F10F6126-2BA7-F493-6C64-65A26BB2A057}"/>
              </a:ext>
            </a:extLst>
          </p:cNvPr>
          <p:cNvCxnSpPr/>
          <p:nvPr/>
        </p:nvCxnSpPr>
        <p:spPr>
          <a:xfrm flipV="1">
            <a:off x="3570514" y="5464629"/>
            <a:ext cx="2382378" cy="5225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F525C80-5BFB-ED57-4223-D2ECF41050F0}"/>
              </a:ext>
            </a:extLst>
          </p:cNvPr>
          <p:cNvSpPr txBox="1"/>
          <p:nvPr/>
        </p:nvSpPr>
        <p:spPr>
          <a:xfrm>
            <a:off x="8302300" y="5466534"/>
            <a:ext cx="2302292" cy="958596"/>
          </a:xfrm>
          <a:prstGeom prst="rect">
            <a:avLst/>
          </a:prstGeom>
          <a:noFill/>
        </p:spPr>
        <p:txBody>
          <a:bodyPr wrap="square" rtlCol="0">
            <a:spAutoFit/>
          </a:bodyPr>
          <a:lstStyle/>
          <a:p>
            <a:pPr algn="ctr">
              <a:lnSpc>
                <a:spcPct val="150000"/>
              </a:lnSpc>
            </a:pPr>
            <a:r>
              <a:rPr lang="en-GB" altLang="ko-KR" sz="2000" dirty="0">
                <a:latin typeface="Arial" panose="020B0604020202020204" pitchFamily="34" charset="0"/>
                <a:cs typeface="Arial" panose="020B0604020202020204" pitchFamily="34" charset="0"/>
              </a:rPr>
              <a:t>False positive rate (FPR) = alpha</a:t>
            </a:r>
          </a:p>
        </p:txBody>
      </p:sp>
      <p:cxnSp>
        <p:nvCxnSpPr>
          <p:cNvPr id="10" name="Straight Arrow Connector 9">
            <a:extLst>
              <a:ext uri="{FF2B5EF4-FFF2-40B4-BE49-F238E27FC236}">
                <a16:creationId xmlns:a16="http://schemas.microsoft.com/office/drawing/2014/main" id="{6FC7B2BE-E5ED-6966-6452-9170B36C06B5}"/>
              </a:ext>
            </a:extLst>
          </p:cNvPr>
          <p:cNvCxnSpPr/>
          <p:nvPr/>
        </p:nvCxnSpPr>
        <p:spPr>
          <a:xfrm flipH="1" flipV="1">
            <a:off x="6281057" y="5562600"/>
            <a:ext cx="2286000" cy="4245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F986D9C-326F-7916-27AF-65EF65D3A023}"/>
              </a:ext>
            </a:extLst>
          </p:cNvPr>
          <p:cNvSpPr txBox="1"/>
          <p:nvPr/>
        </p:nvSpPr>
        <p:spPr>
          <a:xfrm>
            <a:off x="8302300" y="3429000"/>
            <a:ext cx="3810000" cy="1477328"/>
          </a:xfrm>
          <a:prstGeom prst="rect">
            <a:avLst/>
          </a:prstGeom>
          <a:noFill/>
          <a:ln>
            <a:solidFill>
              <a:schemeClr val="accent1"/>
            </a:solidFill>
          </a:ln>
        </p:spPr>
        <p:txBody>
          <a:bodyPr wrap="square">
            <a:spAutoFit/>
          </a:bodyPr>
          <a:lstStyle/>
          <a:p>
            <a:r>
              <a:rPr lang="en-GB" b="0" i="0" dirty="0">
                <a:solidFill>
                  <a:srgbClr val="222222"/>
                </a:solidFill>
                <a:effectLst/>
                <a:latin typeface="Source Sans Pro" panose="020B0503030403020204" pitchFamily="34" charset="0"/>
              </a:rPr>
              <a:t>It’s always possible to reduce one of the two error types at the cost of increasing the other one. The real challenge is to find an acceptable trade-off between both of them. </a:t>
            </a:r>
            <a:endParaRPr lang="en-DE" dirty="0"/>
          </a:p>
        </p:txBody>
      </p:sp>
    </p:spTree>
    <p:extLst>
      <p:ext uri="{BB962C8B-B14F-4D97-AF65-F5344CB8AC3E}">
        <p14:creationId xmlns:p14="http://schemas.microsoft.com/office/powerpoint/2010/main" val="3454544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5BAE8A-43C8-26D8-BDED-C7D0165BC371}"/>
              </a:ext>
            </a:extLst>
          </p:cNvPr>
          <p:cNvSpPr/>
          <p:nvPr/>
        </p:nvSpPr>
        <p:spPr>
          <a:xfrm>
            <a:off x="157840" y="215221"/>
            <a:ext cx="12034160" cy="461665"/>
          </a:xfrm>
          <a:prstGeom prst="rect">
            <a:avLst/>
          </a:prstGeom>
        </p:spPr>
        <p:txBody>
          <a:bodyPr wrap="square">
            <a:spAutoFit/>
          </a:bodyPr>
          <a:lstStyle/>
          <a:p>
            <a:r>
              <a:rPr lang="en-US" sz="2400" b="1" dirty="0">
                <a:solidFill>
                  <a:srgbClr val="000000"/>
                </a:solidFill>
                <a:latin typeface="Arial" panose="020B0604020202020204" pitchFamily="34" charset="0"/>
                <a:cs typeface="Arial" panose="020B0604020202020204" pitchFamily="34" charset="0"/>
              </a:rPr>
              <a:t>Types of Error in Testing</a:t>
            </a:r>
          </a:p>
        </p:txBody>
      </p:sp>
      <p:pic>
        <p:nvPicPr>
          <p:cNvPr id="4" name="Picture 3">
            <a:extLst>
              <a:ext uri="{FF2B5EF4-FFF2-40B4-BE49-F238E27FC236}">
                <a16:creationId xmlns:a16="http://schemas.microsoft.com/office/drawing/2014/main" id="{DEDFFA6B-780A-4E88-D434-EB2C1136A4AD}"/>
              </a:ext>
            </a:extLst>
          </p:cNvPr>
          <p:cNvPicPr>
            <a:picLocks noChangeAspect="1"/>
          </p:cNvPicPr>
          <p:nvPr/>
        </p:nvPicPr>
        <p:blipFill>
          <a:blip r:embed="rId2"/>
          <a:stretch>
            <a:fillRect/>
          </a:stretch>
        </p:blipFill>
        <p:spPr>
          <a:xfrm>
            <a:off x="2066692" y="1066800"/>
            <a:ext cx="7772400" cy="5163608"/>
          </a:xfrm>
          <a:prstGeom prst="rect">
            <a:avLst/>
          </a:prstGeom>
        </p:spPr>
      </p:pic>
      <p:sp>
        <p:nvSpPr>
          <p:cNvPr id="5" name="TextBox 4">
            <a:extLst>
              <a:ext uri="{FF2B5EF4-FFF2-40B4-BE49-F238E27FC236}">
                <a16:creationId xmlns:a16="http://schemas.microsoft.com/office/drawing/2014/main" id="{D492FBB2-7A4A-04F3-55D0-4C85D222A82B}"/>
              </a:ext>
            </a:extLst>
          </p:cNvPr>
          <p:cNvSpPr txBox="1"/>
          <p:nvPr/>
        </p:nvSpPr>
        <p:spPr>
          <a:xfrm>
            <a:off x="1297306" y="5466534"/>
            <a:ext cx="2578008" cy="958596"/>
          </a:xfrm>
          <a:prstGeom prst="rect">
            <a:avLst/>
          </a:prstGeom>
          <a:noFill/>
        </p:spPr>
        <p:txBody>
          <a:bodyPr wrap="square" rtlCol="0">
            <a:spAutoFit/>
          </a:bodyPr>
          <a:lstStyle/>
          <a:p>
            <a:pPr algn="ctr">
              <a:lnSpc>
                <a:spcPct val="150000"/>
              </a:lnSpc>
            </a:pPr>
            <a:r>
              <a:rPr lang="en-GB" altLang="ko-KR" sz="2000" dirty="0">
                <a:latin typeface="Arial" panose="020B0604020202020204" pitchFamily="34" charset="0"/>
                <a:cs typeface="Arial" panose="020B0604020202020204" pitchFamily="34" charset="0"/>
              </a:rPr>
              <a:t>False negative rate (FNR)</a:t>
            </a:r>
          </a:p>
        </p:txBody>
      </p:sp>
      <p:cxnSp>
        <p:nvCxnSpPr>
          <p:cNvPr id="7" name="Straight Arrow Connector 6">
            <a:extLst>
              <a:ext uri="{FF2B5EF4-FFF2-40B4-BE49-F238E27FC236}">
                <a16:creationId xmlns:a16="http://schemas.microsoft.com/office/drawing/2014/main" id="{F10F6126-2BA7-F493-6C64-65A26BB2A057}"/>
              </a:ext>
            </a:extLst>
          </p:cNvPr>
          <p:cNvCxnSpPr/>
          <p:nvPr/>
        </p:nvCxnSpPr>
        <p:spPr>
          <a:xfrm flipV="1">
            <a:off x="3570514" y="5464629"/>
            <a:ext cx="2382378" cy="5225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F525C80-5BFB-ED57-4223-D2ECF41050F0}"/>
              </a:ext>
            </a:extLst>
          </p:cNvPr>
          <p:cNvSpPr txBox="1"/>
          <p:nvPr/>
        </p:nvSpPr>
        <p:spPr>
          <a:xfrm>
            <a:off x="8302300" y="5466534"/>
            <a:ext cx="2302292" cy="958596"/>
          </a:xfrm>
          <a:prstGeom prst="rect">
            <a:avLst/>
          </a:prstGeom>
          <a:noFill/>
        </p:spPr>
        <p:txBody>
          <a:bodyPr wrap="square" rtlCol="0">
            <a:spAutoFit/>
          </a:bodyPr>
          <a:lstStyle/>
          <a:p>
            <a:pPr algn="ctr">
              <a:lnSpc>
                <a:spcPct val="150000"/>
              </a:lnSpc>
            </a:pPr>
            <a:r>
              <a:rPr lang="en-GB" altLang="ko-KR" sz="2000" dirty="0">
                <a:latin typeface="Arial" panose="020B0604020202020204" pitchFamily="34" charset="0"/>
                <a:cs typeface="Arial" panose="020B0604020202020204" pitchFamily="34" charset="0"/>
              </a:rPr>
              <a:t>False positive rate (FPR) = alpha</a:t>
            </a:r>
          </a:p>
        </p:txBody>
      </p:sp>
      <p:cxnSp>
        <p:nvCxnSpPr>
          <p:cNvPr id="10" name="Straight Arrow Connector 9">
            <a:extLst>
              <a:ext uri="{FF2B5EF4-FFF2-40B4-BE49-F238E27FC236}">
                <a16:creationId xmlns:a16="http://schemas.microsoft.com/office/drawing/2014/main" id="{6FC7B2BE-E5ED-6966-6452-9170B36C06B5}"/>
              </a:ext>
            </a:extLst>
          </p:cNvPr>
          <p:cNvCxnSpPr/>
          <p:nvPr/>
        </p:nvCxnSpPr>
        <p:spPr>
          <a:xfrm flipH="1" flipV="1">
            <a:off x="6281057" y="5562600"/>
            <a:ext cx="2286000" cy="4245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FC77E01-B39E-BC5C-0C95-351A1BD9DFF0}"/>
              </a:ext>
            </a:extLst>
          </p:cNvPr>
          <p:cNvCxnSpPr/>
          <p:nvPr/>
        </p:nvCxnSpPr>
        <p:spPr>
          <a:xfrm>
            <a:off x="6520543" y="3037114"/>
            <a:ext cx="0" cy="2667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F0E972F-6394-8EE7-2284-7D561BDA7548}"/>
              </a:ext>
            </a:extLst>
          </p:cNvPr>
          <p:cNvSpPr txBox="1"/>
          <p:nvPr/>
        </p:nvSpPr>
        <p:spPr>
          <a:xfrm>
            <a:off x="6281057" y="2647200"/>
            <a:ext cx="2302292" cy="496931"/>
          </a:xfrm>
          <a:prstGeom prst="rect">
            <a:avLst/>
          </a:prstGeom>
          <a:noFill/>
        </p:spPr>
        <p:txBody>
          <a:bodyPr wrap="square" rtlCol="0">
            <a:spAutoFit/>
          </a:bodyPr>
          <a:lstStyle/>
          <a:p>
            <a:pPr algn="ctr">
              <a:lnSpc>
                <a:spcPct val="150000"/>
              </a:lnSpc>
            </a:pPr>
            <a:r>
              <a:rPr lang="en-GB" altLang="ko-KR" sz="2000" dirty="0">
                <a:latin typeface="Arial" panose="020B0604020202020204" pitchFamily="34" charset="0"/>
                <a:cs typeface="Arial" panose="020B0604020202020204" pitchFamily="34" charset="0"/>
              </a:rPr>
              <a:t>Conservative!</a:t>
            </a:r>
          </a:p>
        </p:txBody>
      </p:sp>
      <p:cxnSp>
        <p:nvCxnSpPr>
          <p:cNvPr id="13" name="Straight Arrow Connector 12">
            <a:extLst>
              <a:ext uri="{FF2B5EF4-FFF2-40B4-BE49-F238E27FC236}">
                <a16:creationId xmlns:a16="http://schemas.microsoft.com/office/drawing/2014/main" id="{AA79F4FB-3059-E225-91D8-780DC8AF1FEB}"/>
              </a:ext>
            </a:extLst>
          </p:cNvPr>
          <p:cNvCxnSpPr/>
          <p:nvPr/>
        </p:nvCxnSpPr>
        <p:spPr>
          <a:xfrm>
            <a:off x="6096000" y="2895665"/>
            <a:ext cx="42454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6244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0CA8C-B63B-4148-1108-87048AA14227}"/>
              </a:ext>
            </a:extLst>
          </p:cNvPr>
          <p:cNvSpPr>
            <a:spLocks noGrp="1"/>
          </p:cNvSpPr>
          <p:nvPr>
            <p:ph type="ctrTitle"/>
          </p:nvPr>
        </p:nvSpPr>
        <p:spPr/>
        <p:txBody>
          <a:bodyPr/>
          <a:lstStyle/>
          <a:p>
            <a:r>
              <a:rPr lang="en-DE" dirty="0">
                <a:latin typeface="Arial" panose="020B0604020202020204" pitchFamily="34" charset="0"/>
                <a:cs typeface="Arial" panose="020B0604020202020204" pitchFamily="34" charset="0"/>
              </a:rPr>
              <a:t>Topic3. </a:t>
            </a:r>
            <a:r>
              <a:rPr lang="en-US" altLang="ko-KR" sz="6000" dirty="0">
                <a:solidFill>
                  <a:srgbClr val="000000"/>
                </a:solidFill>
                <a:latin typeface="Arial" panose="020B0604020202020204" pitchFamily="34" charset="0"/>
                <a:cs typeface="Arial" panose="020B0604020202020204" pitchFamily="34" charset="0"/>
              </a:rPr>
              <a:t>t-test</a:t>
            </a:r>
            <a:endParaRPr lang="en-DE" dirty="0">
              <a:latin typeface="Arial" panose="020B0604020202020204" pitchFamily="34" charset="0"/>
              <a:cs typeface="Arial" panose="020B0604020202020204" pitchFamily="34" charset="0"/>
            </a:endParaRPr>
          </a:p>
        </p:txBody>
      </p:sp>
      <p:sp>
        <p:nvSpPr>
          <p:cNvPr id="5" name="Subtitle 4">
            <a:extLst>
              <a:ext uri="{FF2B5EF4-FFF2-40B4-BE49-F238E27FC236}">
                <a16:creationId xmlns:a16="http://schemas.microsoft.com/office/drawing/2014/main" id="{D96106CF-A072-990E-9F95-67ACE5B2E095}"/>
              </a:ext>
            </a:extLst>
          </p:cNvPr>
          <p:cNvSpPr>
            <a:spLocks noGrp="1"/>
          </p:cNvSpPr>
          <p:nvPr>
            <p:ph type="subTitle" idx="1"/>
          </p:nvPr>
        </p:nvSpPr>
        <p:spPr/>
        <p:txBody>
          <a:bodyPr/>
          <a:lstStyle/>
          <a:p>
            <a:endParaRPr lang="en-DE" dirty="0"/>
          </a:p>
        </p:txBody>
      </p:sp>
    </p:spTree>
    <p:extLst>
      <p:ext uri="{BB962C8B-B14F-4D97-AF65-F5344CB8AC3E}">
        <p14:creationId xmlns:p14="http://schemas.microsoft.com/office/powerpoint/2010/main" val="23351898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7E0BE6-8A63-4F5B-C2F1-0ACBB8D5ED57}"/>
              </a:ext>
            </a:extLst>
          </p:cNvPr>
          <p:cNvSpPr/>
          <p:nvPr/>
        </p:nvSpPr>
        <p:spPr>
          <a:xfrm>
            <a:off x="157840" y="215221"/>
            <a:ext cx="12034160" cy="461665"/>
          </a:xfrm>
          <a:prstGeom prst="rect">
            <a:avLst/>
          </a:prstGeom>
        </p:spPr>
        <p:txBody>
          <a:bodyPr wrap="square">
            <a:spAutoFit/>
          </a:bodyPr>
          <a:lstStyle/>
          <a:p>
            <a:r>
              <a:rPr lang="en-US" sz="2400" b="1" dirty="0">
                <a:solidFill>
                  <a:srgbClr val="000000"/>
                </a:solidFill>
                <a:latin typeface="Arial" panose="020B0604020202020204" pitchFamily="34" charset="0"/>
                <a:cs typeface="Arial" panose="020B0604020202020204" pitchFamily="34" charset="0"/>
              </a:rPr>
              <a:t>The t-test</a:t>
            </a:r>
          </a:p>
        </p:txBody>
      </p:sp>
      <p:pic>
        <p:nvPicPr>
          <p:cNvPr id="4" name="Picture 3">
            <a:extLst>
              <a:ext uri="{FF2B5EF4-FFF2-40B4-BE49-F238E27FC236}">
                <a16:creationId xmlns:a16="http://schemas.microsoft.com/office/drawing/2014/main" id="{06AF3058-A76C-D6F2-91CE-2B016852D366}"/>
              </a:ext>
            </a:extLst>
          </p:cNvPr>
          <p:cNvPicPr>
            <a:picLocks noChangeAspect="1"/>
          </p:cNvPicPr>
          <p:nvPr/>
        </p:nvPicPr>
        <p:blipFill>
          <a:blip r:embed="rId2"/>
          <a:stretch>
            <a:fillRect/>
          </a:stretch>
        </p:blipFill>
        <p:spPr>
          <a:xfrm>
            <a:off x="1086334" y="864158"/>
            <a:ext cx="10019332" cy="5644135"/>
          </a:xfrm>
          <a:prstGeom prst="rect">
            <a:avLst/>
          </a:prstGeom>
        </p:spPr>
      </p:pic>
      <p:sp>
        <p:nvSpPr>
          <p:cNvPr id="6" name="TextBox 5">
            <a:extLst>
              <a:ext uri="{FF2B5EF4-FFF2-40B4-BE49-F238E27FC236}">
                <a16:creationId xmlns:a16="http://schemas.microsoft.com/office/drawing/2014/main" id="{C0A1A3B4-B64F-0D57-F872-527D8BA248E1}"/>
              </a:ext>
            </a:extLst>
          </p:cNvPr>
          <p:cNvSpPr txBox="1"/>
          <p:nvPr/>
        </p:nvSpPr>
        <p:spPr>
          <a:xfrm>
            <a:off x="6702250" y="349707"/>
            <a:ext cx="5000314" cy="923330"/>
          </a:xfrm>
          <a:prstGeom prst="rect">
            <a:avLst/>
          </a:prstGeom>
          <a:noFill/>
          <a:ln>
            <a:solidFill>
              <a:schemeClr val="accent1"/>
            </a:solidFill>
          </a:ln>
        </p:spPr>
        <p:txBody>
          <a:bodyPr wrap="square">
            <a:spAutoFit/>
          </a:bodyPr>
          <a:lstStyle/>
          <a:p>
            <a:r>
              <a:rPr lang="en-GB" b="0" i="0" dirty="0">
                <a:solidFill>
                  <a:srgbClr val="222222"/>
                </a:solidFill>
                <a:effectLst/>
                <a:latin typeface="Source Sans Pro" panose="020B0503030403020204" pitchFamily="34" charset="0"/>
              </a:rPr>
              <a:t>simplest comparison we can make is between two groups, say, cells treated with a substance compared to cells that are not</a:t>
            </a:r>
            <a:endParaRPr lang="en-DE" dirty="0"/>
          </a:p>
        </p:txBody>
      </p:sp>
    </p:spTree>
    <p:extLst>
      <p:ext uri="{BB962C8B-B14F-4D97-AF65-F5344CB8AC3E}">
        <p14:creationId xmlns:p14="http://schemas.microsoft.com/office/powerpoint/2010/main" val="560263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8CDE0D-BFF8-15CC-2781-4A3C0960BB9D}"/>
              </a:ext>
            </a:extLst>
          </p:cNvPr>
          <p:cNvPicPr>
            <a:picLocks noChangeAspect="1"/>
          </p:cNvPicPr>
          <p:nvPr/>
        </p:nvPicPr>
        <p:blipFill>
          <a:blip r:embed="rId2"/>
          <a:stretch>
            <a:fillRect/>
          </a:stretch>
        </p:blipFill>
        <p:spPr>
          <a:xfrm>
            <a:off x="347785" y="1477960"/>
            <a:ext cx="4766826" cy="4444743"/>
          </a:xfrm>
          <a:prstGeom prst="rect">
            <a:avLst/>
          </a:prstGeom>
        </p:spPr>
      </p:pic>
      <p:pic>
        <p:nvPicPr>
          <p:cNvPr id="5" name="Picture 4">
            <a:extLst>
              <a:ext uri="{FF2B5EF4-FFF2-40B4-BE49-F238E27FC236}">
                <a16:creationId xmlns:a16="http://schemas.microsoft.com/office/drawing/2014/main" id="{A2377232-10AF-FA5C-6A37-9B3F79768627}"/>
              </a:ext>
            </a:extLst>
          </p:cNvPr>
          <p:cNvPicPr>
            <a:picLocks noChangeAspect="1"/>
          </p:cNvPicPr>
          <p:nvPr/>
        </p:nvPicPr>
        <p:blipFill>
          <a:blip r:embed="rId3"/>
          <a:stretch>
            <a:fillRect/>
          </a:stretch>
        </p:blipFill>
        <p:spPr>
          <a:xfrm>
            <a:off x="5978769" y="1324708"/>
            <a:ext cx="5444906" cy="4517607"/>
          </a:xfrm>
          <a:prstGeom prst="rect">
            <a:avLst/>
          </a:prstGeom>
        </p:spPr>
      </p:pic>
      <p:sp>
        <p:nvSpPr>
          <p:cNvPr id="6" name="Rectangle 5">
            <a:extLst>
              <a:ext uri="{FF2B5EF4-FFF2-40B4-BE49-F238E27FC236}">
                <a16:creationId xmlns:a16="http://schemas.microsoft.com/office/drawing/2014/main" id="{E17C7BC7-49DB-BF45-0FFD-1FF32710F3B4}"/>
              </a:ext>
            </a:extLst>
          </p:cNvPr>
          <p:cNvSpPr/>
          <p:nvPr/>
        </p:nvSpPr>
        <p:spPr>
          <a:xfrm>
            <a:off x="157840" y="215221"/>
            <a:ext cx="12034160" cy="461665"/>
          </a:xfrm>
          <a:prstGeom prst="rect">
            <a:avLst/>
          </a:prstGeom>
        </p:spPr>
        <p:txBody>
          <a:bodyPr wrap="square">
            <a:spAutoFit/>
          </a:bodyPr>
          <a:lstStyle/>
          <a:p>
            <a:r>
              <a:rPr lang="en-US" sz="2400" b="1" dirty="0">
                <a:solidFill>
                  <a:srgbClr val="000000"/>
                </a:solidFill>
                <a:latin typeface="Arial" panose="020B0604020202020204" pitchFamily="34" charset="0"/>
                <a:cs typeface="Arial" panose="020B0604020202020204" pitchFamily="34" charset="0"/>
              </a:rPr>
              <a:t>The t-test applied to plant growth data</a:t>
            </a:r>
          </a:p>
        </p:txBody>
      </p:sp>
    </p:spTree>
    <p:extLst>
      <p:ext uri="{BB962C8B-B14F-4D97-AF65-F5344CB8AC3E}">
        <p14:creationId xmlns:p14="http://schemas.microsoft.com/office/powerpoint/2010/main" val="3123162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29F474-DADB-234E-4CFA-DFBC35263AF0}"/>
              </a:ext>
            </a:extLst>
          </p:cNvPr>
          <p:cNvSpPr/>
          <p:nvPr/>
        </p:nvSpPr>
        <p:spPr>
          <a:xfrm>
            <a:off x="157840" y="215221"/>
            <a:ext cx="12034160" cy="461665"/>
          </a:xfrm>
          <a:prstGeom prst="rect">
            <a:avLst/>
          </a:prstGeom>
        </p:spPr>
        <p:txBody>
          <a:bodyPr wrap="square">
            <a:spAutoFit/>
          </a:bodyPr>
          <a:lstStyle/>
          <a:p>
            <a:r>
              <a:rPr lang="en-US" sz="2400" b="1" dirty="0">
                <a:solidFill>
                  <a:srgbClr val="000000"/>
                </a:solidFill>
                <a:latin typeface="Arial" panose="020B0604020202020204" pitchFamily="34" charset="0"/>
                <a:cs typeface="Arial" panose="020B0604020202020204" pitchFamily="34" charset="0"/>
              </a:rPr>
              <a:t>Assumptions in the t-test and permutation test (these are two different tests)</a:t>
            </a:r>
          </a:p>
        </p:txBody>
      </p:sp>
      <p:sp>
        <p:nvSpPr>
          <p:cNvPr id="4" name="TextBox 3">
            <a:extLst>
              <a:ext uri="{FF2B5EF4-FFF2-40B4-BE49-F238E27FC236}">
                <a16:creationId xmlns:a16="http://schemas.microsoft.com/office/drawing/2014/main" id="{31FEDB11-E17A-2D43-3F86-20D89D7B45F2}"/>
              </a:ext>
            </a:extLst>
          </p:cNvPr>
          <p:cNvSpPr txBox="1"/>
          <p:nvPr/>
        </p:nvSpPr>
        <p:spPr>
          <a:xfrm>
            <a:off x="620110" y="911120"/>
            <a:ext cx="10783613" cy="1477328"/>
          </a:xfrm>
          <a:prstGeom prst="rect">
            <a:avLst/>
          </a:prstGeom>
          <a:noFill/>
        </p:spPr>
        <p:txBody>
          <a:bodyPr wrap="square">
            <a:spAutoFit/>
          </a:bodyPr>
          <a:lstStyle/>
          <a:p>
            <a:r>
              <a:rPr lang="en-GB" b="0" i="0" dirty="0">
                <a:solidFill>
                  <a:srgbClr val="212529"/>
                </a:solidFill>
                <a:effectLst/>
                <a:latin typeface="system-ui"/>
              </a:rPr>
              <a:t>To compute the p-value, the </a:t>
            </a:r>
            <a:r>
              <a:rPr lang="en-GB" dirty="0" err="1"/>
              <a:t>t.test</a:t>
            </a:r>
            <a:r>
              <a:rPr lang="en-GB" b="0" i="0" dirty="0">
                <a:solidFill>
                  <a:srgbClr val="212529"/>
                </a:solidFill>
                <a:effectLst/>
                <a:latin typeface="system-ui"/>
              </a:rPr>
              <a:t> function uses the asymptotic theory for the t-statistic </a:t>
            </a:r>
            <a:r>
              <a:rPr lang="en-GB" b="0" i="0" u="sng" dirty="0">
                <a:solidFill>
                  <a:srgbClr val="0D6EFD"/>
                </a:solidFill>
                <a:effectLst/>
                <a:latin typeface="system-ui"/>
                <a:hlinkClick r:id="rId2"/>
              </a:rPr>
              <a:t>Equation 6.4</a:t>
            </a:r>
            <a:r>
              <a:rPr lang="en-GB" b="0" i="0" dirty="0">
                <a:solidFill>
                  <a:srgbClr val="212529"/>
                </a:solidFill>
                <a:effectLst/>
                <a:latin typeface="system-ui"/>
              </a:rPr>
              <a:t>; this theory states that </a:t>
            </a:r>
            <a:r>
              <a:rPr lang="en-GB" b="0" i="0" dirty="0">
                <a:solidFill>
                  <a:srgbClr val="FF0000"/>
                </a:solidFill>
                <a:effectLst/>
                <a:latin typeface="system-ui"/>
              </a:rPr>
              <a:t>under the null hypothesis of equal means in both groups, the statistic follows a known, mathematical distribution, the so-called t-distribution with n1+n2−2 degrees of freedom</a:t>
            </a:r>
            <a:r>
              <a:rPr lang="en-GB" b="0" i="0" dirty="0">
                <a:solidFill>
                  <a:srgbClr val="212529"/>
                </a:solidFill>
                <a:effectLst/>
                <a:latin typeface="system-ui"/>
              </a:rPr>
              <a:t>. The theory uses additional technical assumptions, namely that </a:t>
            </a:r>
            <a:r>
              <a:rPr lang="en-GB" b="0" i="0" dirty="0">
                <a:solidFill>
                  <a:srgbClr val="FF0000"/>
                </a:solidFill>
                <a:effectLst/>
                <a:latin typeface="system-ui"/>
              </a:rPr>
              <a:t>the data are independent and come from a normal distribution with the same standard deviation</a:t>
            </a:r>
            <a:endParaRPr lang="en-DE" dirty="0">
              <a:solidFill>
                <a:srgbClr val="FF0000"/>
              </a:solidFill>
            </a:endParaRPr>
          </a:p>
        </p:txBody>
      </p:sp>
      <p:pic>
        <p:nvPicPr>
          <p:cNvPr id="6" name="Picture 5" descr="Chart, histogram&#10;&#10;Description automatically generated">
            <a:extLst>
              <a:ext uri="{FF2B5EF4-FFF2-40B4-BE49-F238E27FC236}">
                <a16:creationId xmlns:a16="http://schemas.microsoft.com/office/drawing/2014/main" id="{33C92916-5797-8778-D378-B97CEC5FEDC7}"/>
              </a:ext>
            </a:extLst>
          </p:cNvPr>
          <p:cNvPicPr>
            <a:picLocks noChangeAspect="1"/>
          </p:cNvPicPr>
          <p:nvPr/>
        </p:nvPicPr>
        <p:blipFill>
          <a:blip r:embed="rId3"/>
          <a:stretch>
            <a:fillRect/>
          </a:stretch>
        </p:blipFill>
        <p:spPr>
          <a:xfrm>
            <a:off x="8401957" y="2550182"/>
            <a:ext cx="2900868" cy="3838742"/>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8FCED9D4-4B91-BAE6-0B6B-EC4569035946}"/>
              </a:ext>
            </a:extLst>
          </p:cNvPr>
          <p:cNvPicPr>
            <a:picLocks noChangeAspect="1"/>
          </p:cNvPicPr>
          <p:nvPr/>
        </p:nvPicPr>
        <p:blipFill>
          <a:blip r:embed="rId4"/>
          <a:stretch>
            <a:fillRect/>
          </a:stretch>
        </p:blipFill>
        <p:spPr>
          <a:xfrm>
            <a:off x="1244600" y="2644453"/>
            <a:ext cx="6350000" cy="3416300"/>
          </a:xfrm>
          <a:prstGeom prst="rect">
            <a:avLst/>
          </a:prstGeom>
        </p:spPr>
      </p:pic>
    </p:spTree>
    <p:extLst>
      <p:ext uri="{BB962C8B-B14F-4D97-AF65-F5344CB8AC3E}">
        <p14:creationId xmlns:p14="http://schemas.microsoft.com/office/powerpoint/2010/main" val="3706504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CE99E4-883D-3AF9-B587-8FB212A93242}"/>
              </a:ext>
            </a:extLst>
          </p:cNvPr>
          <p:cNvSpPr/>
          <p:nvPr/>
        </p:nvSpPr>
        <p:spPr>
          <a:xfrm>
            <a:off x="157840" y="215221"/>
            <a:ext cx="12034160" cy="461665"/>
          </a:xfrm>
          <a:prstGeom prst="rect">
            <a:avLst/>
          </a:prstGeom>
        </p:spPr>
        <p:txBody>
          <a:bodyPr wrap="square">
            <a:spAutoFit/>
          </a:bodyPr>
          <a:lstStyle/>
          <a:p>
            <a:r>
              <a:rPr lang="en-US" sz="2400" b="1" dirty="0">
                <a:solidFill>
                  <a:srgbClr val="000000"/>
                </a:solidFill>
                <a:latin typeface="Arial" panose="020B0604020202020204" pitchFamily="34" charset="0"/>
                <a:cs typeface="Arial" panose="020B0604020202020204" pitchFamily="34" charset="0"/>
              </a:rPr>
              <a:t>The t-test comes in multiple flavors</a:t>
            </a:r>
          </a:p>
        </p:txBody>
      </p:sp>
      <p:pic>
        <p:nvPicPr>
          <p:cNvPr id="5122" name="Picture 2" descr="1,817 Many Flavors Stock Photos - Free &amp; Royalty-Free Stock Photos from  Dreamstime">
            <a:extLst>
              <a:ext uri="{FF2B5EF4-FFF2-40B4-BE49-F238E27FC236}">
                <a16:creationId xmlns:a16="http://schemas.microsoft.com/office/drawing/2014/main" id="{E8594880-EA04-F659-1288-3879DB5886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209"/>
          <a:stretch/>
        </p:blipFill>
        <p:spPr bwMode="auto">
          <a:xfrm>
            <a:off x="689209" y="1091758"/>
            <a:ext cx="6087922" cy="33445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EAD217C-F23F-7687-0793-722D0B39B115}"/>
              </a:ext>
            </a:extLst>
          </p:cNvPr>
          <p:cNvSpPr txBox="1"/>
          <p:nvPr/>
        </p:nvSpPr>
        <p:spPr>
          <a:xfrm>
            <a:off x="7050592" y="1203142"/>
            <a:ext cx="4213609" cy="171117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dirty="0">
                <a:solidFill>
                  <a:srgbClr val="222222"/>
                </a:solidFill>
                <a:effectLst/>
                <a:latin typeface="Source Sans Pro" panose="020B0503030403020204" pitchFamily="34" charset="0"/>
              </a:rPr>
              <a:t>Two-sided or One-sided</a:t>
            </a:r>
          </a:p>
          <a:p>
            <a:pPr marL="285750" indent="-285750">
              <a:lnSpc>
                <a:spcPct val="150000"/>
              </a:lnSpc>
              <a:buFont typeface="Arial" panose="020B0604020202020204" pitchFamily="34" charset="0"/>
              <a:buChar char="•"/>
            </a:pPr>
            <a:r>
              <a:rPr lang="en-GB" dirty="0">
                <a:solidFill>
                  <a:srgbClr val="222222"/>
                </a:solidFill>
                <a:latin typeface="Source Sans Pro" panose="020B0503030403020204" pitchFamily="34" charset="0"/>
              </a:rPr>
              <a:t>Two-sample or One-sample</a:t>
            </a:r>
          </a:p>
          <a:p>
            <a:pPr marL="285750" indent="-285750">
              <a:lnSpc>
                <a:spcPct val="150000"/>
              </a:lnSpc>
              <a:buFont typeface="Arial" panose="020B0604020202020204" pitchFamily="34" charset="0"/>
              <a:buChar char="•"/>
            </a:pPr>
            <a:r>
              <a:rPr lang="en-DE" dirty="0"/>
              <a:t>Unpaired or paired</a:t>
            </a:r>
          </a:p>
          <a:p>
            <a:pPr marL="285750" indent="-285750">
              <a:lnSpc>
                <a:spcPct val="150000"/>
              </a:lnSpc>
              <a:buFont typeface="Arial" panose="020B0604020202020204" pitchFamily="34" charset="0"/>
              <a:buChar char="•"/>
            </a:pPr>
            <a:r>
              <a:rPr lang="en-GB" dirty="0">
                <a:solidFill>
                  <a:srgbClr val="222222"/>
                </a:solidFill>
                <a:effectLst/>
                <a:latin typeface="Source Sans Pro" panose="020B0503030403020204" pitchFamily="34" charset="0"/>
              </a:rPr>
              <a:t>Equal variance or unequal variance</a:t>
            </a:r>
            <a:endParaRPr lang="en-DE" dirty="0"/>
          </a:p>
        </p:txBody>
      </p:sp>
      <p:pic>
        <p:nvPicPr>
          <p:cNvPr id="9" name="Picture 8">
            <a:extLst>
              <a:ext uri="{FF2B5EF4-FFF2-40B4-BE49-F238E27FC236}">
                <a16:creationId xmlns:a16="http://schemas.microsoft.com/office/drawing/2014/main" id="{06EBB95A-C6B7-F893-F340-9DC09387E8FF}"/>
              </a:ext>
            </a:extLst>
          </p:cNvPr>
          <p:cNvPicPr>
            <a:picLocks noChangeAspect="1"/>
          </p:cNvPicPr>
          <p:nvPr/>
        </p:nvPicPr>
        <p:blipFill>
          <a:blip r:embed="rId3"/>
          <a:stretch>
            <a:fillRect/>
          </a:stretch>
        </p:blipFill>
        <p:spPr>
          <a:xfrm>
            <a:off x="5074417" y="3201704"/>
            <a:ext cx="6918291" cy="3521799"/>
          </a:xfrm>
          <a:prstGeom prst="rect">
            <a:avLst/>
          </a:prstGeom>
        </p:spPr>
      </p:pic>
    </p:spTree>
    <p:extLst>
      <p:ext uri="{BB962C8B-B14F-4D97-AF65-F5344CB8AC3E}">
        <p14:creationId xmlns:p14="http://schemas.microsoft.com/office/powerpoint/2010/main" val="1127996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AC5A70-370E-355E-1251-DD20E1C07B09}"/>
              </a:ext>
            </a:extLst>
          </p:cNvPr>
          <p:cNvSpPr/>
          <p:nvPr/>
        </p:nvSpPr>
        <p:spPr>
          <a:xfrm>
            <a:off x="157840" y="215221"/>
            <a:ext cx="12034160" cy="461665"/>
          </a:xfrm>
          <a:prstGeom prst="rect">
            <a:avLst/>
          </a:prstGeom>
        </p:spPr>
        <p:txBody>
          <a:bodyPr wrap="square">
            <a:spAutoFit/>
          </a:bodyPr>
          <a:lstStyle/>
          <a:p>
            <a:r>
              <a:rPr lang="en-US" sz="2400" b="1" dirty="0">
                <a:solidFill>
                  <a:srgbClr val="000000"/>
                </a:solidFill>
                <a:latin typeface="Arial" panose="020B0604020202020204" pitchFamily="34" charset="0"/>
                <a:cs typeface="Arial" panose="020B0604020202020204" pitchFamily="34" charset="0"/>
              </a:rPr>
              <a:t>The independence assumption</a:t>
            </a:r>
          </a:p>
        </p:txBody>
      </p:sp>
      <p:sp>
        <p:nvSpPr>
          <p:cNvPr id="4" name="TextBox 3">
            <a:extLst>
              <a:ext uri="{FF2B5EF4-FFF2-40B4-BE49-F238E27FC236}">
                <a16:creationId xmlns:a16="http://schemas.microsoft.com/office/drawing/2014/main" id="{19CED7CD-FBFE-F802-D265-B4EE48C7D523}"/>
              </a:ext>
            </a:extLst>
          </p:cNvPr>
          <p:cNvSpPr txBox="1"/>
          <p:nvPr/>
        </p:nvSpPr>
        <p:spPr>
          <a:xfrm>
            <a:off x="3048000" y="1134381"/>
            <a:ext cx="6096000" cy="369332"/>
          </a:xfrm>
          <a:prstGeom prst="rect">
            <a:avLst/>
          </a:prstGeom>
          <a:noFill/>
        </p:spPr>
        <p:txBody>
          <a:bodyPr wrap="square">
            <a:spAutoFit/>
          </a:bodyPr>
          <a:lstStyle/>
          <a:p>
            <a:pPr algn="ctr"/>
            <a:r>
              <a:rPr lang="en-GB" b="0" i="0" dirty="0">
                <a:solidFill>
                  <a:srgbClr val="FF0000"/>
                </a:solidFill>
                <a:effectLst/>
                <a:latin typeface="system-ui"/>
              </a:rPr>
              <a:t>Now let’s try something peculiar: duplicate the data.</a:t>
            </a:r>
            <a:endParaRPr lang="en-DE" dirty="0">
              <a:solidFill>
                <a:srgbClr val="FF0000"/>
              </a:solidFill>
            </a:endParaRPr>
          </a:p>
        </p:txBody>
      </p:sp>
      <p:pic>
        <p:nvPicPr>
          <p:cNvPr id="6" name="Picture 5" descr="Graphical user interface, text, application, email&#10;&#10;Description automatically generated">
            <a:extLst>
              <a:ext uri="{FF2B5EF4-FFF2-40B4-BE49-F238E27FC236}">
                <a16:creationId xmlns:a16="http://schemas.microsoft.com/office/drawing/2014/main" id="{5A906C7A-5FEE-135C-CED2-887612219AD9}"/>
              </a:ext>
            </a:extLst>
          </p:cNvPr>
          <p:cNvPicPr>
            <a:picLocks noChangeAspect="1"/>
          </p:cNvPicPr>
          <p:nvPr/>
        </p:nvPicPr>
        <p:blipFill>
          <a:blip r:embed="rId2"/>
          <a:stretch>
            <a:fillRect/>
          </a:stretch>
        </p:blipFill>
        <p:spPr>
          <a:xfrm>
            <a:off x="333922" y="1995496"/>
            <a:ext cx="5033262" cy="3273972"/>
          </a:xfrm>
          <a:prstGeom prst="rect">
            <a:avLst/>
          </a:prstGeom>
        </p:spPr>
      </p:pic>
      <p:sp>
        <p:nvSpPr>
          <p:cNvPr id="7" name="TextBox 6">
            <a:extLst>
              <a:ext uri="{FF2B5EF4-FFF2-40B4-BE49-F238E27FC236}">
                <a16:creationId xmlns:a16="http://schemas.microsoft.com/office/drawing/2014/main" id="{C9B360D0-64F3-AE2E-6934-AE95F0ABB4DD}"/>
              </a:ext>
            </a:extLst>
          </p:cNvPr>
          <p:cNvSpPr txBox="1"/>
          <p:nvPr/>
        </p:nvSpPr>
        <p:spPr>
          <a:xfrm>
            <a:off x="5933089" y="2295775"/>
            <a:ext cx="6096000" cy="2031325"/>
          </a:xfrm>
          <a:prstGeom prst="rect">
            <a:avLst/>
          </a:prstGeom>
          <a:noFill/>
        </p:spPr>
        <p:txBody>
          <a:bodyPr wrap="square">
            <a:spAutoFit/>
          </a:bodyPr>
          <a:lstStyle/>
          <a:p>
            <a:pPr marL="285750" indent="-285750">
              <a:buFont typeface="Arial" panose="020B0604020202020204" pitchFamily="34" charset="0"/>
              <a:buChar char="•"/>
            </a:pPr>
            <a:r>
              <a:rPr lang="en-GB" b="0" i="0" dirty="0">
                <a:effectLst/>
                <a:latin typeface="system-ui"/>
              </a:rPr>
              <a:t>The power of the t-test depends on the sample size</a:t>
            </a:r>
          </a:p>
          <a:p>
            <a:pPr marL="285750" indent="-285750">
              <a:buFont typeface="Arial" panose="020B0604020202020204" pitchFamily="34" charset="0"/>
              <a:buChar char="•"/>
            </a:pPr>
            <a:endParaRPr lang="en-GB" dirty="0">
              <a:latin typeface="system-ui"/>
            </a:endParaRPr>
          </a:p>
          <a:p>
            <a:pPr marL="285750" indent="-285750">
              <a:buFont typeface="Arial" panose="020B0604020202020204" pitchFamily="34" charset="0"/>
              <a:buChar char="•"/>
            </a:pPr>
            <a:r>
              <a:rPr lang="en-GB" dirty="0">
                <a:latin typeface="system-ui"/>
              </a:rPr>
              <a:t>The assumption of independence between the measurements is really important (for instance, if you had data from 8 plants, but measured the same thing twice on each plant (technical replicates), then pretending that these are now 16 independent measurements is wrong.</a:t>
            </a:r>
            <a:endParaRPr lang="en-DE" dirty="0"/>
          </a:p>
        </p:txBody>
      </p:sp>
    </p:spTree>
    <p:extLst>
      <p:ext uri="{BB962C8B-B14F-4D97-AF65-F5344CB8AC3E}">
        <p14:creationId xmlns:p14="http://schemas.microsoft.com/office/powerpoint/2010/main" val="1635971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1230DF-5648-EE50-258E-AC7EE01BB03F}"/>
              </a:ext>
            </a:extLst>
          </p:cNvPr>
          <p:cNvSpPr/>
          <p:nvPr/>
        </p:nvSpPr>
        <p:spPr>
          <a:xfrm>
            <a:off x="157840" y="215221"/>
            <a:ext cx="12034160" cy="461665"/>
          </a:xfrm>
          <a:prstGeom prst="rect">
            <a:avLst/>
          </a:prstGeom>
        </p:spPr>
        <p:txBody>
          <a:bodyPr wrap="square">
            <a:spAutoFit/>
          </a:bodyPr>
          <a:lstStyle/>
          <a:p>
            <a:r>
              <a:rPr lang="ko-KR" altLang="en-US" sz="2400" b="1" dirty="0">
                <a:solidFill>
                  <a:srgbClr val="000000"/>
                </a:solidFill>
                <a:latin typeface="Arial" panose="020B0604020202020204" pitchFamily="34" charset="0"/>
                <a:cs typeface="Arial" panose="020B0604020202020204" pitchFamily="34" charset="0"/>
              </a:rPr>
              <a:t>현대 바이오 데이터 분석에서는 수천 수만개의 테스트를 통해 결론을 내리게 된다</a:t>
            </a:r>
            <a:r>
              <a:rPr lang="en-US" altLang="ko-KR" sz="2400" b="1" dirty="0">
                <a:solidFill>
                  <a:srgbClr val="000000"/>
                </a:solidFill>
                <a:latin typeface="Arial" panose="020B0604020202020204" pitchFamily="34" charset="0"/>
                <a:cs typeface="Arial" panose="020B0604020202020204" pitchFamily="34" charset="0"/>
              </a:rPr>
              <a:t>.</a:t>
            </a:r>
            <a:endParaRPr lang="en-US" sz="2400" b="1" dirty="0">
              <a:solidFill>
                <a:srgbClr val="00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02CDF6A-F98D-31ED-3444-7CA43EB75B87}"/>
              </a:ext>
            </a:extLst>
          </p:cNvPr>
          <p:cNvPicPr>
            <a:picLocks noChangeAspect="1"/>
          </p:cNvPicPr>
          <p:nvPr/>
        </p:nvPicPr>
        <p:blipFill>
          <a:blip r:embed="rId2"/>
          <a:stretch>
            <a:fillRect/>
          </a:stretch>
        </p:blipFill>
        <p:spPr>
          <a:xfrm>
            <a:off x="366485" y="1177454"/>
            <a:ext cx="5642429" cy="4503092"/>
          </a:xfrm>
          <a:prstGeom prst="rect">
            <a:avLst/>
          </a:prstGeom>
        </p:spPr>
      </p:pic>
      <p:sp>
        <p:nvSpPr>
          <p:cNvPr id="6" name="TextBox 5">
            <a:extLst>
              <a:ext uri="{FF2B5EF4-FFF2-40B4-BE49-F238E27FC236}">
                <a16:creationId xmlns:a16="http://schemas.microsoft.com/office/drawing/2014/main" id="{0EF0FA39-7E48-E9A5-886A-484B59AFCE6B}"/>
              </a:ext>
            </a:extLst>
          </p:cNvPr>
          <p:cNvSpPr txBox="1"/>
          <p:nvPr/>
        </p:nvSpPr>
        <p:spPr>
          <a:xfrm>
            <a:off x="6008914" y="1326607"/>
            <a:ext cx="6096000" cy="1200329"/>
          </a:xfrm>
          <a:prstGeom prst="rect">
            <a:avLst/>
          </a:prstGeom>
          <a:noFill/>
        </p:spPr>
        <p:txBody>
          <a:bodyPr wrap="square">
            <a:spAutoFit/>
          </a:bodyPr>
          <a:lstStyle/>
          <a:p>
            <a:r>
              <a:rPr lang="en-GB" b="0" i="0" dirty="0">
                <a:solidFill>
                  <a:srgbClr val="222222"/>
                </a:solidFill>
                <a:effectLst/>
                <a:latin typeface="Source Sans Pro" panose="020B0503030403020204" pitchFamily="34" charset="0"/>
              </a:rPr>
              <a:t>in whole genome sequencing, we scan every position in the genome for a difference between the DNA library at hand and a reference (or, another library): that’s on the order of three billion tests if we are looking at human data!</a:t>
            </a:r>
            <a:endParaRPr lang="en-DE" dirty="0"/>
          </a:p>
        </p:txBody>
      </p:sp>
      <p:sp>
        <p:nvSpPr>
          <p:cNvPr id="8" name="TextBox 7">
            <a:extLst>
              <a:ext uri="{FF2B5EF4-FFF2-40B4-BE49-F238E27FC236}">
                <a16:creationId xmlns:a16="http://schemas.microsoft.com/office/drawing/2014/main" id="{0BABF090-EF4D-ED88-5F82-071E3EE46F4A}"/>
              </a:ext>
            </a:extLst>
          </p:cNvPr>
          <p:cNvSpPr txBox="1"/>
          <p:nvPr/>
        </p:nvSpPr>
        <p:spPr>
          <a:xfrm>
            <a:off x="6008914" y="2814935"/>
            <a:ext cx="6096000" cy="923330"/>
          </a:xfrm>
          <a:prstGeom prst="rect">
            <a:avLst/>
          </a:prstGeom>
          <a:noFill/>
        </p:spPr>
        <p:txBody>
          <a:bodyPr wrap="square">
            <a:spAutoFit/>
          </a:bodyPr>
          <a:lstStyle/>
          <a:p>
            <a:r>
              <a:rPr lang="en-GB" b="0" i="0" dirty="0">
                <a:solidFill>
                  <a:srgbClr val="222222"/>
                </a:solidFill>
                <a:effectLst/>
                <a:latin typeface="Source Sans Pro" panose="020B0503030403020204" pitchFamily="34" charset="0"/>
              </a:rPr>
              <a:t>In genetic or chemical compound screening, we test each of the reagents for an effect in the assay, compared to a control: that’s again tens of thousands, if not millions of tests.</a:t>
            </a:r>
            <a:endParaRPr lang="en-DE" dirty="0"/>
          </a:p>
        </p:txBody>
      </p:sp>
      <p:sp>
        <p:nvSpPr>
          <p:cNvPr id="10" name="TextBox 9">
            <a:extLst>
              <a:ext uri="{FF2B5EF4-FFF2-40B4-BE49-F238E27FC236}">
                <a16:creationId xmlns:a16="http://schemas.microsoft.com/office/drawing/2014/main" id="{74AD9749-036B-EE38-A617-35486353295E}"/>
              </a:ext>
            </a:extLst>
          </p:cNvPr>
          <p:cNvSpPr txBox="1"/>
          <p:nvPr/>
        </p:nvSpPr>
        <p:spPr>
          <a:xfrm>
            <a:off x="6008914" y="4026264"/>
            <a:ext cx="6096000" cy="923330"/>
          </a:xfrm>
          <a:prstGeom prst="rect">
            <a:avLst/>
          </a:prstGeom>
          <a:noFill/>
        </p:spPr>
        <p:txBody>
          <a:bodyPr wrap="square">
            <a:spAutoFit/>
          </a:bodyPr>
          <a:lstStyle/>
          <a:p>
            <a:r>
              <a:rPr lang="en-GB" b="0" i="0" dirty="0">
                <a:solidFill>
                  <a:srgbClr val="222222"/>
                </a:solidFill>
                <a:effectLst/>
                <a:latin typeface="Source Sans Pro" panose="020B0503030403020204" pitchFamily="34" charset="0"/>
              </a:rPr>
              <a:t>In Chapter </a:t>
            </a:r>
            <a:r>
              <a:rPr lang="en-GB" b="0" i="0" u="none" strike="noStrike" dirty="0">
                <a:effectLst/>
                <a:latin typeface="Source Sans Pro" panose="020B0503030403020204" pitchFamily="34" charset="0"/>
                <a:hlinkClick r:id="rId3"/>
              </a:rPr>
              <a:t>8</a:t>
            </a:r>
            <a:r>
              <a:rPr lang="en-GB" b="0" i="0" dirty="0">
                <a:solidFill>
                  <a:srgbClr val="222222"/>
                </a:solidFill>
                <a:effectLst/>
                <a:latin typeface="Source Sans Pro" panose="020B0503030403020204" pitchFamily="34" charset="0"/>
              </a:rPr>
              <a:t>, we will analyse RNA-</a:t>
            </a:r>
            <a:r>
              <a:rPr lang="en-GB" b="0" i="0" dirty="0" err="1">
                <a:solidFill>
                  <a:srgbClr val="222222"/>
                </a:solidFill>
                <a:effectLst/>
                <a:latin typeface="Source Sans Pro" panose="020B0503030403020204" pitchFamily="34" charset="0"/>
              </a:rPr>
              <a:t>Seq</a:t>
            </a:r>
            <a:r>
              <a:rPr lang="en-GB" b="0" i="0" dirty="0">
                <a:solidFill>
                  <a:srgbClr val="222222"/>
                </a:solidFill>
                <a:effectLst/>
                <a:latin typeface="Source Sans Pro" panose="020B0503030403020204" pitchFamily="34" charset="0"/>
              </a:rPr>
              <a:t> data for differential expression by applying a hypothesis test to each of the thousands of genes assayed.</a:t>
            </a:r>
            <a:endParaRPr lang="en-DE" dirty="0"/>
          </a:p>
        </p:txBody>
      </p:sp>
    </p:spTree>
    <p:extLst>
      <p:ext uri="{BB962C8B-B14F-4D97-AF65-F5344CB8AC3E}">
        <p14:creationId xmlns:p14="http://schemas.microsoft.com/office/powerpoint/2010/main" val="4194486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45B330-9A64-A7A0-7FEF-2906D7263773}"/>
              </a:ext>
            </a:extLst>
          </p:cNvPr>
          <p:cNvSpPr/>
          <p:nvPr/>
        </p:nvSpPr>
        <p:spPr>
          <a:xfrm>
            <a:off x="157840" y="215221"/>
            <a:ext cx="12034160" cy="461665"/>
          </a:xfrm>
          <a:prstGeom prst="rect">
            <a:avLst/>
          </a:prstGeom>
        </p:spPr>
        <p:txBody>
          <a:bodyPr wrap="square">
            <a:spAutoFit/>
          </a:bodyPr>
          <a:lstStyle/>
          <a:p>
            <a:r>
              <a:rPr lang="en-US" sz="2400" b="1" dirty="0">
                <a:solidFill>
                  <a:srgbClr val="000000"/>
                </a:solidFill>
                <a:latin typeface="Arial" panose="020B0604020202020204" pitchFamily="34" charset="0"/>
                <a:cs typeface="Arial" panose="020B0604020202020204" pitchFamily="34" charset="0"/>
              </a:rPr>
              <a:t>Recap: Single hypothesis testing</a:t>
            </a:r>
          </a:p>
        </p:txBody>
      </p:sp>
      <p:sp>
        <p:nvSpPr>
          <p:cNvPr id="3" name="TextBox 2">
            <a:extLst>
              <a:ext uri="{FF2B5EF4-FFF2-40B4-BE49-F238E27FC236}">
                <a16:creationId xmlns:a16="http://schemas.microsoft.com/office/drawing/2014/main" id="{D23D9D07-57FD-67E0-719C-FFB0C5DD3168}"/>
              </a:ext>
            </a:extLst>
          </p:cNvPr>
          <p:cNvSpPr txBox="1"/>
          <p:nvPr/>
        </p:nvSpPr>
        <p:spPr>
          <a:xfrm>
            <a:off x="118882" y="877853"/>
            <a:ext cx="11954236" cy="5575244"/>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altLang="ko-KR" sz="2000" dirty="0">
                <a:latin typeface="Arial" panose="020B0604020202020204" pitchFamily="34" charset="0"/>
                <a:cs typeface="Arial" panose="020B0604020202020204" pitchFamily="34" charset="0"/>
              </a:rPr>
              <a:t>P-values are random variables: uniformly distributed if the null hypothesis is true – and should be close to zero if the alternative holds</a:t>
            </a:r>
          </a:p>
          <a:p>
            <a:pPr marL="342900" indent="-342900">
              <a:lnSpc>
                <a:spcPct val="150000"/>
              </a:lnSpc>
              <a:buFont typeface="Arial" panose="020B0604020202020204" pitchFamily="34" charset="0"/>
              <a:buChar char="•"/>
            </a:pPr>
            <a:endParaRPr lang="en-GB" altLang="ko-KR" sz="200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GB" altLang="ko-KR" sz="2000" dirty="0">
                <a:latin typeface="Arial" panose="020B0604020202020204" pitchFamily="34" charset="0"/>
                <a:cs typeface="Arial" panose="020B0604020202020204" pitchFamily="34" charset="0"/>
              </a:rPr>
              <a:t>We prove something by disproving (‘rejecting’) the opposite (the null hypothesis). Reject = Discover</a:t>
            </a:r>
          </a:p>
          <a:p>
            <a:pPr marL="342900" indent="-342900">
              <a:lnSpc>
                <a:spcPct val="150000"/>
              </a:lnSpc>
              <a:buFont typeface="Arial" panose="020B0604020202020204" pitchFamily="34" charset="0"/>
              <a:buChar char="•"/>
            </a:pPr>
            <a:endParaRPr lang="en-GB" altLang="ko-KR" sz="200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GB" altLang="ko-KR" sz="2000" dirty="0">
                <a:latin typeface="Arial" panose="020B0604020202020204" pitchFamily="34" charset="0"/>
                <a:cs typeface="Arial" panose="020B0604020202020204" pitchFamily="34" charset="0"/>
              </a:rPr>
              <a:t>Not rejecting does not prove the null hypothesis</a:t>
            </a:r>
          </a:p>
          <a:p>
            <a:pPr marL="342900" indent="-342900">
              <a:lnSpc>
                <a:spcPct val="150000"/>
              </a:lnSpc>
              <a:buFont typeface="Arial" panose="020B0604020202020204" pitchFamily="34" charset="0"/>
              <a:buChar char="•"/>
            </a:pPr>
            <a:endParaRPr lang="en-GB" altLang="ko-KR" sz="200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GB" altLang="ko-KR" sz="2000" dirty="0">
                <a:latin typeface="Arial" panose="020B0604020202020204" pitchFamily="34" charset="0"/>
                <a:cs typeface="Arial" panose="020B0604020202020204" pitchFamily="34" charset="0"/>
              </a:rPr>
              <a:t>Repeating the experiment (under the null): Around 5% of the times the p-value will be less than 0.05 by change</a:t>
            </a:r>
          </a:p>
          <a:p>
            <a:pPr marL="342900" indent="-342900">
              <a:lnSpc>
                <a:spcPct val="150000"/>
              </a:lnSpc>
              <a:buFont typeface="Arial" panose="020B0604020202020204" pitchFamily="34" charset="0"/>
              <a:buChar char="•"/>
            </a:pPr>
            <a:endParaRPr lang="en-GB" altLang="ko-KR" sz="200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GB" altLang="ko-KR" sz="2000" dirty="0">
                <a:latin typeface="Arial" panose="020B0604020202020204" pitchFamily="34" charset="0"/>
                <a:cs typeface="Arial" panose="020B0604020202020204" pitchFamily="34" charset="0"/>
              </a:rPr>
              <a:t>All this reasoning is probabilistic. Testing &amp; p-values are for rational decision making in uncertain contexts.</a:t>
            </a:r>
          </a:p>
        </p:txBody>
      </p:sp>
    </p:spTree>
    <p:extLst>
      <p:ext uri="{BB962C8B-B14F-4D97-AF65-F5344CB8AC3E}">
        <p14:creationId xmlns:p14="http://schemas.microsoft.com/office/powerpoint/2010/main" val="4993566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CD5024-EF57-EE44-3644-E9ABB9579F7D}"/>
              </a:ext>
            </a:extLst>
          </p:cNvPr>
          <p:cNvPicPr>
            <a:picLocks noChangeAspect="1"/>
          </p:cNvPicPr>
          <p:nvPr/>
        </p:nvPicPr>
        <p:blipFill>
          <a:blip r:embed="rId2"/>
          <a:stretch>
            <a:fillRect/>
          </a:stretch>
        </p:blipFill>
        <p:spPr>
          <a:xfrm>
            <a:off x="1366576" y="1326383"/>
            <a:ext cx="9894304" cy="4890670"/>
          </a:xfrm>
          <a:prstGeom prst="rect">
            <a:avLst/>
          </a:prstGeom>
        </p:spPr>
      </p:pic>
      <p:sp>
        <p:nvSpPr>
          <p:cNvPr id="4" name="Rectangle 3">
            <a:extLst>
              <a:ext uri="{FF2B5EF4-FFF2-40B4-BE49-F238E27FC236}">
                <a16:creationId xmlns:a16="http://schemas.microsoft.com/office/drawing/2014/main" id="{F9824830-8039-E437-1BAB-116A94C71233}"/>
              </a:ext>
            </a:extLst>
          </p:cNvPr>
          <p:cNvSpPr/>
          <p:nvPr/>
        </p:nvSpPr>
        <p:spPr>
          <a:xfrm>
            <a:off x="157840" y="215221"/>
            <a:ext cx="12034160" cy="461665"/>
          </a:xfrm>
          <a:prstGeom prst="rect">
            <a:avLst/>
          </a:prstGeom>
        </p:spPr>
        <p:txBody>
          <a:bodyPr wrap="square">
            <a:spAutoFit/>
          </a:bodyPr>
          <a:lstStyle/>
          <a:p>
            <a:r>
              <a:rPr lang="ko-KR" altLang="en-US" sz="2400" b="1" dirty="0">
                <a:solidFill>
                  <a:srgbClr val="000000"/>
                </a:solidFill>
                <a:latin typeface="Arial" panose="020B0604020202020204" pitchFamily="34" charset="0"/>
                <a:cs typeface="Arial" panose="020B0604020202020204" pitchFamily="34" charset="0"/>
              </a:rPr>
              <a:t>테스팅을 할 때 주의해야 하는 것들</a:t>
            </a:r>
            <a:endParaRPr lang="en-US" sz="24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06947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0CA8C-B63B-4148-1108-87048AA14227}"/>
              </a:ext>
            </a:extLst>
          </p:cNvPr>
          <p:cNvSpPr>
            <a:spLocks noGrp="1"/>
          </p:cNvSpPr>
          <p:nvPr>
            <p:ph type="ctrTitle"/>
          </p:nvPr>
        </p:nvSpPr>
        <p:spPr/>
        <p:txBody>
          <a:bodyPr/>
          <a:lstStyle/>
          <a:p>
            <a:r>
              <a:rPr lang="en-DE" dirty="0">
                <a:latin typeface="Arial" panose="020B0604020202020204" pitchFamily="34" charset="0"/>
                <a:cs typeface="Arial" panose="020B0604020202020204" pitchFamily="34" charset="0"/>
              </a:rPr>
              <a:t>Topic4. </a:t>
            </a:r>
            <a:r>
              <a:rPr lang="en-US" dirty="0">
                <a:solidFill>
                  <a:srgbClr val="000000"/>
                </a:solidFill>
                <a:latin typeface="Arial" panose="020B0604020202020204" pitchFamily="34" charset="0"/>
                <a:cs typeface="Arial" panose="020B0604020202020204" pitchFamily="34" charset="0"/>
              </a:rPr>
              <a:t>Multiple testing and false discovery rate</a:t>
            </a:r>
            <a:endParaRPr lang="en-DE" dirty="0">
              <a:latin typeface="Arial" panose="020B0604020202020204" pitchFamily="34" charset="0"/>
              <a:cs typeface="Arial" panose="020B0604020202020204" pitchFamily="34" charset="0"/>
            </a:endParaRPr>
          </a:p>
        </p:txBody>
      </p:sp>
      <p:sp>
        <p:nvSpPr>
          <p:cNvPr id="5" name="Subtitle 4">
            <a:extLst>
              <a:ext uri="{FF2B5EF4-FFF2-40B4-BE49-F238E27FC236}">
                <a16:creationId xmlns:a16="http://schemas.microsoft.com/office/drawing/2014/main" id="{D96106CF-A072-990E-9F95-67ACE5B2E095}"/>
              </a:ext>
            </a:extLst>
          </p:cNvPr>
          <p:cNvSpPr>
            <a:spLocks noGrp="1"/>
          </p:cNvSpPr>
          <p:nvPr>
            <p:ph type="subTitle" idx="1"/>
          </p:nvPr>
        </p:nvSpPr>
        <p:spPr/>
        <p:txBody>
          <a:bodyPr/>
          <a:lstStyle/>
          <a:p>
            <a:endParaRPr lang="en-DE" dirty="0"/>
          </a:p>
        </p:txBody>
      </p:sp>
    </p:spTree>
    <p:extLst>
      <p:ext uri="{BB962C8B-B14F-4D97-AF65-F5344CB8AC3E}">
        <p14:creationId xmlns:p14="http://schemas.microsoft.com/office/powerpoint/2010/main" val="3627094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68F28E-8B4F-2864-FFEF-5C2628816D28}"/>
              </a:ext>
            </a:extLst>
          </p:cNvPr>
          <p:cNvSpPr/>
          <p:nvPr/>
        </p:nvSpPr>
        <p:spPr>
          <a:xfrm>
            <a:off x="157840" y="215221"/>
            <a:ext cx="12034160" cy="461665"/>
          </a:xfrm>
          <a:prstGeom prst="rect">
            <a:avLst/>
          </a:prstGeom>
        </p:spPr>
        <p:txBody>
          <a:bodyPr wrap="square">
            <a:spAutoFit/>
          </a:bodyPr>
          <a:lstStyle/>
          <a:p>
            <a:r>
              <a:rPr lang="en-US" altLang="ko-KR" sz="2400" b="1" dirty="0">
                <a:solidFill>
                  <a:srgbClr val="000000"/>
                </a:solidFill>
                <a:latin typeface="Arial" panose="020B0604020202020204" pitchFamily="34" charset="0"/>
                <a:cs typeface="Arial" panose="020B0604020202020204" pitchFamily="34" charset="0"/>
              </a:rPr>
              <a:t>Multiple Testing</a:t>
            </a:r>
            <a:endParaRPr lang="en-US" sz="2400" b="1" dirty="0">
              <a:solidFill>
                <a:srgbClr val="00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D2B4555-89EB-4147-9DE1-500B6C79D9E6}"/>
              </a:ext>
            </a:extLst>
          </p:cNvPr>
          <p:cNvPicPr>
            <a:picLocks noChangeAspect="1"/>
          </p:cNvPicPr>
          <p:nvPr/>
        </p:nvPicPr>
        <p:blipFill>
          <a:blip r:embed="rId2"/>
          <a:stretch>
            <a:fillRect/>
          </a:stretch>
        </p:blipFill>
        <p:spPr>
          <a:xfrm>
            <a:off x="3108960" y="446053"/>
            <a:ext cx="6296660" cy="6056242"/>
          </a:xfrm>
          <a:prstGeom prst="rect">
            <a:avLst/>
          </a:prstGeom>
        </p:spPr>
      </p:pic>
    </p:spTree>
    <p:extLst>
      <p:ext uri="{BB962C8B-B14F-4D97-AF65-F5344CB8AC3E}">
        <p14:creationId xmlns:p14="http://schemas.microsoft.com/office/powerpoint/2010/main" val="14391474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97E3FB-ECE3-0053-EAC6-CAE061CFE2E1}"/>
              </a:ext>
            </a:extLst>
          </p:cNvPr>
          <p:cNvPicPr>
            <a:picLocks noChangeAspect="1"/>
          </p:cNvPicPr>
          <p:nvPr/>
        </p:nvPicPr>
        <p:blipFill>
          <a:blip r:embed="rId2"/>
          <a:stretch>
            <a:fillRect/>
          </a:stretch>
        </p:blipFill>
        <p:spPr>
          <a:xfrm>
            <a:off x="1940657" y="904351"/>
            <a:ext cx="3685539" cy="5400989"/>
          </a:xfrm>
          <a:prstGeom prst="rect">
            <a:avLst/>
          </a:prstGeom>
        </p:spPr>
      </p:pic>
      <p:pic>
        <p:nvPicPr>
          <p:cNvPr id="5" name="Picture 4">
            <a:extLst>
              <a:ext uri="{FF2B5EF4-FFF2-40B4-BE49-F238E27FC236}">
                <a16:creationId xmlns:a16="http://schemas.microsoft.com/office/drawing/2014/main" id="{E722FDF8-C5A2-C7EF-5CFD-53FE8993321B}"/>
              </a:ext>
            </a:extLst>
          </p:cNvPr>
          <p:cNvPicPr>
            <a:picLocks noChangeAspect="1"/>
          </p:cNvPicPr>
          <p:nvPr/>
        </p:nvPicPr>
        <p:blipFill>
          <a:blip r:embed="rId3"/>
          <a:stretch>
            <a:fillRect/>
          </a:stretch>
        </p:blipFill>
        <p:spPr>
          <a:xfrm>
            <a:off x="6181062" y="1105107"/>
            <a:ext cx="3949700" cy="4838700"/>
          </a:xfrm>
          <a:prstGeom prst="rect">
            <a:avLst/>
          </a:prstGeom>
        </p:spPr>
      </p:pic>
      <p:sp>
        <p:nvSpPr>
          <p:cNvPr id="6" name="Rectangle 5">
            <a:extLst>
              <a:ext uri="{FF2B5EF4-FFF2-40B4-BE49-F238E27FC236}">
                <a16:creationId xmlns:a16="http://schemas.microsoft.com/office/drawing/2014/main" id="{3AF05EF8-A3B9-890B-82B5-3528E7304BF2}"/>
              </a:ext>
            </a:extLst>
          </p:cNvPr>
          <p:cNvSpPr/>
          <p:nvPr/>
        </p:nvSpPr>
        <p:spPr>
          <a:xfrm>
            <a:off x="157840" y="215221"/>
            <a:ext cx="12034160" cy="461665"/>
          </a:xfrm>
          <a:prstGeom prst="rect">
            <a:avLst/>
          </a:prstGeom>
        </p:spPr>
        <p:txBody>
          <a:bodyPr wrap="square">
            <a:spAutoFit/>
          </a:bodyPr>
          <a:lstStyle/>
          <a:p>
            <a:r>
              <a:rPr lang="en-US" altLang="ko-KR" sz="2400" b="1" dirty="0">
                <a:solidFill>
                  <a:srgbClr val="000000"/>
                </a:solidFill>
                <a:latin typeface="Arial" panose="020B0604020202020204" pitchFamily="34" charset="0"/>
                <a:cs typeface="Arial" panose="020B0604020202020204" pitchFamily="34" charset="0"/>
              </a:rPr>
              <a:t>Why didn’t the newspaper report the results for the other colors?</a:t>
            </a:r>
            <a:endParaRPr lang="en-US" sz="24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21561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059206-1EDC-C26D-F7BC-B8351286F588}"/>
              </a:ext>
            </a:extLst>
          </p:cNvPr>
          <p:cNvSpPr/>
          <p:nvPr/>
        </p:nvSpPr>
        <p:spPr>
          <a:xfrm>
            <a:off x="157840" y="215221"/>
            <a:ext cx="12034160" cy="461665"/>
          </a:xfrm>
          <a:prstGeom prst="rect">
            <a:avLst/>
          </a:prstGeom>
        </p:spPr>
        <p:txBody>
          <a:bodyPr wrap="square">
            <a:spAutoFit/>
          </a:bodyPr>
          <a:lstStyle/>
          <a:p>
            <a:r>
              <a:rPr lang="ko-KR" altLang="en-US" sz="2400" b="1" dirty="0">
                <a:solidFill>
                  <a:srgbClr val="000000"/>
                </a:solidFill>
                <a:latin typeface="Arial" panose="020B0604020202020204" pitchFamily="34" charset="0"/>
                <a:cs typeface="Arial" panose="020B0604020202020204" pitchFamily="34" charset="0"/>
              </a:rPr>
              <a:t>바이오 데이터에서 </a:t>
            </a:r>
            <a:r>
              <a:rPr lang="en-US" altLang="ko-KR" sz="2400" b="1" dirty="0">
                <a:solidFill>
                  <a:srgbClr val="000000"/>
                </a:solidFill>
                <a:latin typeface="Arial" panose="020B0604020202020204" pitchFamily="34" charset="0"/>
                <a:cs typeface="Arial" panose="020B0604020202020204" pitchFamily="34" charset="0"/>
              </a:rPr>
              <a:t>Multiple testing</a:t>
            </a:r>
            <a:r>
              <a:rPr lang="ko-KR" altLang="en-US" sz="2400" b="1" dirty="0">
                <a:solidFill>
                  <a:srgbClr val="000000"/>
                </a:solidFill>
                <a:latin typeface="Arial" panose="020B0604020202020204" pitchFamily="34" charset="0"/>
                <a:cs typeface="Arial" panose="020B0604020202020204" pitchFamily="34" charset="0"/>
              </a:rPr>
              <a:t>이 일어나는 예시</a:t>
            </a:r>
            <a:endParaRPr lang="en-US" sz="2400" b="1" dirty="0">
              <a:solidFill>
                <a:srgbClr val="00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44AFB25-C073-7A10-CD81-228B38DAC73E}"/>
              </a:ext>
            </a:extLst>
          </p:cNvPr>
          <p:cNvPicPr>
            <a:picLocks noChangeAspect="1"/>
          </p:cNvPicPr>
          <p:nvPr/>
        </p:nvPicPr>
        <p:blipFill>
          <a:blip r:embed="rId2"/>
          <a:stretch>
            <a:fillRect/>
          </a:stretch>
        </p:blipFill>
        <p:spPr>
          <a:xfrm>
            <a:off x="1245190" y="914400"/>
            <a:ext cx="9627125" cy="5486888"/>
          </a:xfrm>
          <a:prstGeom prst="rect">
            <a:avLst/>
          </a:prstGeom>
        </p:spPr>
      </p:pic>
    </p:spTree>
    <p:extLst>
      <p:ext uri="{BB962C8B-B14F-4D97-AF65-F5344CB8AC3E}">
        <p14:creationId xmlns:p14="http://schemas.microsoft.com/office/powerpoint/2010/main" val="39435520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56A1ED-1FFF-D0E6-12A7-069322DE9316}"/>
              </a:ext>
            </a:extLst>
          </p:cNvPr>
          <p:cNvSpPr/>
          <p:nvPr/>
        </p:nvSpPr>
        <p:spPr>
          <a:xfrm>
            <a:off x="157840" y="215221"/>
            <a:ext cx="12034160" cy="461665"/>
          </a:xfrm>
          <a:prstGeom prst="rect">
            <a:avLst/>
          </a:prstGeom>
        </p:spPr>
        <p:txBody>
          <a:bodyPr wrap="square">
            <a:spAutoFit/>
          </a:bodyPr>
          <a:lstStyle/>
          <a:p>
            <a:r>
              <a:rPr lang="en-US" altLang="ko-KR" sz="2400" b="1" dirty="0">
                <a:solidFill>
                  <a:srgbClr val="000000"/>
                </a:solidFill>
                <a:latin typeface="Arial" panose="020B0604020202020204" pitchFamily="34" charset="0"/>
                <a:cs typeface="Arial" panose="020B0604020202020204" pitchFamily="34" charset="0"/>
              </a:rPr>
              <a:t>False positive rate and false discovery rate</a:t>
            </a:r>
            <a:endParaRPr lang="en-US" sz="2400" b="1" dirty="0">
              <a:solidFill>
                <a:srgbClr val="00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B215CEE-6666-80AE-099E-E91CB6985EEB}"/>
              </a:ext>
            </a:extLst>
          </p:cNvPr>
          <p:cNvPicPr>
            <a:picLocks noChangeAspect="1"/>
          </p:cNvPicPr>
          <p:nvPr/>
        </p:nvPicPr>
        <p:blipFill>
          <a:blip r:embed="rId2"/>
          <a:stretch>
            <a:fillRect/>
          </a:stretch>
        </p:blipFill>
        <p:spPr>
          <a:xfrm>
            <a:off x="758858" y="836894"/>
            <a:ext cx="10832123" cy="5805885"/>
          </a:xfrm>
          <a:prstGeom prst="rect">
            <a:avLst/>
          </a:prstGeom>
        </p:spPr>
      </p:pic>
    </p:spTree>
    <p:extLst>
      <p:ext uri="{BB962C8B-B14F-4D97-AF65-F5344CB8AC3E}">
        <p14:creationId xmlns:p14="http://schemas.microsoft.com/office/powerpoint/2010/main" val="34517610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C40189-AA08-47C4-1043-22A833946D9C}"/>
              </a:ext>
            </a:extLst>
          </p:cNvPr>
          <p:cNvSpPr/>
          <p:nvPr/>
        </p:nvSpPr>
        <p:spPr>
          <a:xfrm>
            <a:off x="157840" y="215221"/>
            <a:ext cx="12034160" cy="461665"/>
          </a:xfrm>
          <a:prstGeom prst="rect">
            <a:avLst/>
          </a:prstGeom>
        </p:spPr>
        <p:txBody>
          <a:bodyPr wrap="square">
            <a:spAutoFit/>
          </a:bodyPr>
          <a:lstStyle/>
          <a:p>
            <a:r>
              <a:rPr lang="en-US" altLang="ko-KR" sz="2400" b="1" dirty="0">
                <a:solidFill>
                  <a:srgbClr val="000000"/>
                </a:solidFill>
                <a:latin typeface="Arial" panose="020B0604020202020204" pitchFamily="34" charset="0"/>
                <a:cs typeface="Arial" panose="020B0604020202020204" pitchFamily="34" charset="0"/>
              </a:rPr>
              <a:t>Types of errors in multiple testing</a:t>
            </a:r>
            <a:endParaRPr lang="en-US" sz="2400" b="1" dirty="0">
              <a:solidFill>
                <a:srgbClr val="00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3649694-32AD-9E68-2916-FEC8CF336FC1}"/>
              </a:ext>
            </a:extLst>
          </p:cNvPr>
          <p:cNvPicPr>
            <a:picLocks noChangeAspect="1"/>
          </p:cNvPicPr>
          <p:nvPr/>
        </p:nvPicPr>
        <p:blipFill>
          <a:blip r:embed="rId2"/>
          <a:stretch>
            <a:fillRect/>
          </a:stretch>
        </p:blipFill>
        <p:spPr>
          <a:xfrm>
            <a:off x="2751851" y="1164707"/>
            <a:ext cx="6846137" cy="5179775"/>
          </a:xfrm>
          <a:prstGeom prst="rect">
            <a:avLst/>
          </a:prstGeom>
        </p:spPr>
      </p:pic>
    </p:spTree>
    <p:extLst>
      <p:ext uri="{BB962C8B-B14F-4D97-AF65-F5344CB8AC3E}">
        <p14:creationId xmlns:p14="http://schemas.microsoft.com/office/powerpoint/2010/main" val="15591691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E057DA-9675-3291-0642-F4BC01260974}"/>
              </a:ext>
            </a:extLst>
          </p:cNvPr>
          <p:cNvSpPr/>
          <p:nvPr/>
        </p:nvSpPr>
        <p:spPr>
          <a:xfrm>
            <a:off x="157840" y="215221"/>
            <a:ext cx="12034160" cy="461665"/>
          </a:xfrm>
          <a:prstGeom prst="rect">
            <a:avLst/>
          </a:prstGeom>
        </p:spPr>
        <p:txBody>
          <a:bodyPr wrap="square">
            <a:spAutoFit/>
          </a:bodyPr>
          <a:lstStyle/>
          <a:p>
            <a:r>
              <a:rPr lang="en-US" altLang="ko-KR" sz="2400" b="1" dirty="0">
                <a:solidFill>
                  <a:srgbClr val="000000"/>
                </a:solidFill>
                <a:latin typeface="Arial" panose="020B0604020202020204" pitchFamily="34" charset="0"/>
                <a:cs typeface="Arial" panose="020B0604020202020204" pitchFamily="34" charset="0"/>
              </a:rPr>
              <a:t>The family wise error rate (FWER) and Bonferroni correction</a:t>
            </a:r>
            <a:endParaRPr lang="en-US" sz="2400" b="1" dirty="0">
              <a:solidFill>
                <a:srgbClr val="00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969AAE9-52F4-CA06-F2A9-6E6FDA8CE2EB}"/>
              </a:ext>
            </a:extLst>
          </p:cNvPr>
          <p:cNvSpPr txBox="1"/>
          <p:nvPr/>
        </p:nvSpPr>
        <p:spPr>
          <a:xfrm>
            <a:off x="1087141" y="1160056"/>
            <a:ext cx="10175557" cy="646331"/>
          </a:xfrm>
          <a:prstGeom prst="rect">
            <a:avLst/>
          </a:prstGeom>
          <a:noFill/>
        </p:spPr>
        <p:txBody>
          <a:bodyPr wrap="square">
            <a:spAutoFit/>
          </a:bodyPr>
          <a:lstStyle/>
          <a:p>
            <a:r>
              <a:rPr lang="en-GB" b="0" i="0" dirty="0">
                <a:solidFill>
                  <a:srgbClr val="FF0000"/>
                </a:solidFill>
                <a:effectLst/>
                <a:latin typeface="Source Sans Pro" panose="020B0503030403020204" pitchFamily="34" charset="0"/>
              </a:rPr>
              <a:t>The </a:t>
            </a:r>
            <a:r>
              <a:rPr lang="en-GB" b="1" i="0" dirty="0">
                <a:solidFill>
                  <a:srgbClr val="FF0000"/>
                </a:solidFill>
                <a:effectLst/>
                <a:latin typeface="Source Sans Pro" panose="020B0503030403020204" pitchFamily="34" charset="0"/>
              </a:rPr>
              <a:t>family wise error rate</a:t>
            </a:r>
            <a:r>
              <a:rPr lang="en-GB" b="0" i="0" dirty="0">
                <a:solidFill>
                  <a:srgbClr val="FF0000"/>
                </a:solidFill>
                <a:effectLst/>
                <a:latin typeface="Source Sans Pro" panose="020B0503030403020204" pitchFamily="34" charset="0"/>
              </a:rPr>
              <a:t> (FWER) is the probability that </a:t>
            </a:r>
            <a:r>
              <a:rPr lang="en-GB" b="0" i="0" dirty="0">
                <a:solidFill>
                  <a:srgbClr val="FF0000"/>
                </a:solidFill>
                <a:effectLst/>
                <a:latin typeface="MJXc-TeX-math-I"/>
              </a:rPr>
              <a:t>V</a:t>
            </a:r>
            <a:r>
              <a:rPr lang="en-GB" b="0" i="0" dirty="0">
                <a:solidFill>
                  <a:srgbClr val="FF0000"/>
                </a:solidFill>
                <a:effectLst/>
                <a:latin typeface="MJXc-TeX-main-R"/>
              </a:rPr>
              <a:t>&gt;0</a:t>
            </a:r>
            <a:r>
              <a:rPr lang="en-GB" b="0" i="0" dirty="0">
                <a:solidFill>
                  <a:srgbClr val="FF0000"/>
                </a:solidFill>
                <a:effectLst/>
                <a:latin typeface="Source Sans Pro" panose="020B0503030403020204" pitchFamily="34" charset="0"/>
              </a:rPr>
              <a:t>, i.e., that we make one or more false positive errors. We can compute it as the complement of making no false positive errors at all</a:t>
            </a:r>
            <a:endParaRPr lang="en-DE" dirty="0">
              <a:solidFill>
                <a:srgbClr val="FF0000"/>
              </a:solidFill>
            </a:endParaRPr>
          </a:p>
        </p:txBody>
      </p:sp>
      <p:pic>
        <p:nvPicPr>
          <p:cNvPr id="8" name="Picture 7">
            <a:extLst>
              <a:ext uri="{FF2B5EF4-FFF2-40B4-BE49-F238E27FC236}">
                <a16:creationId xmlns:a16="http://schemas.microsoft.com/office/drawing/2014/main" id="{65FAF7A5-1287-53FC-316E-078E849D94DE}"/>
              </a:ext>
            </a:extLst>
          </p:cNvPr>
          <p:cNvPicPr>
            <a:picLocks noChangeAspect="1"/>
          </p:cNvPicPr>
          <p:nvPr/>
        </p:nvPicPr>
        <p:blipFill>
          <a:blip r:embed="rId2"/>
          <a:stretch>
            <a:fillRect/>
          </a:stretch>
        </p:blipFill>
        <p:spPr>
          <a:xfrm>
            <a:off x="929302" y="2289557"/>
            <a:ext cx="5400357" cy="4229100"/>
          </a:xfrm>
          <a:prstGeom prst="rect">
            <a:avLst/>
          </a:prstGeom>
        </p:spPr>
      </p:pic>
      <p:pic>
        <p:nvPicPr>
          <p:cNvPr id="10" name="Picture 9">
            <a:extLst>
              <a:ext uri="{FF2B5EF4-FFF2-40B4-BE49-F238E27FC236}">
                <a16:creationId xmlns:a16="http://schemas.microsoft.com/office/drawing/2014/main" id="{1881D09A-D114-EDB5-F2F8-4A1F0C7F67DF}"/>
              </a:ext>
            </a:extLst>
          </p:cNvPr>
          <p:cNvPicPr>
            <a:picLocks noChangeAspect="1"/>
          </p:cNvPicPr>
          <p:nvPr/>
        </p:nvPicPr>
        <p:blipFill>
          <a:blip r:embed="rId3"/>
          <a:stretch>
            <a:fillRect/>
          </a:stretch>
        </p:blipFill>
        <p:spPr>
          <a:xfrm>
            <a:off x="6997700" y="2454910"/>
            <a:ext cx="3911600" cy="3479800"/>
          </a:xfrm>
          <a:prstGeom prst="rect">
            <a:avLst/>
          </a:prstGeom>
        </p:spPr>
      </p:pic>
      <p:sp>
        <p:nvSpPr>
          <p:cNvPr id="12" name="TextBox 11">
            <a:extLst>
              <a:ext uri="{FF2B5EF4-FFF2-40B4-BE49-F238E27FC236}">
                <a16:creationId xmlns:a16="http://schemas.microsoft.com/office/drawing/2014/main" id="{AF085F5E-0AF6-F24F-C169-9DC07F301369}"/>
              </a:ext>
            </a:extLst>
          </p:cNvPr>
          <p:cNvSpPr txBox="1"/>
          <p:nvPr/>
        </p:nvSpPr>
        <p:spPr>
          <a:xfrm>
            <a:off x="6649403" y="6111925"/>
            <a:ext cx="5542597" cy="646331"/>
          </a:xfrm>
          <a:prstGeom prst="rect">
            <a:avLst/>
          </a:prstGeom>
          <a:noFill/>
        </p:spPr>
        <p:txBody>
          <a:bodyPr wrap="square">
            <a:spAutoFit/>
          </a:bodyPr>
          <a:lstStyle/>
          <a:p>
            <a:r>
              <a:rPr lang="en-GB" b="0" i="0" dirty="0">
                <a:solidFill>
                  <a:srgbClr val="FF0000"/>
                </a:solidFill>
                <a:effectLst/>
                <a:latin typeface="Source Sans Pro" panose="020B0503030403020204" pitchFamily="34" charset="0"/>
              </a:rPr>
              <a:t>A potential drawback of this method, however, is that if m0 is large, the rejection threshold is very small</a:t>
            </a:r>
            <a:endParaRPr lang="en-DE" dirty="0">
              <a:solidFill>
                <a:srgbClr val="FF0000"/>
              </a:solidFill>
            </a:endParaRPr>
          </a:p>
        </p:txBody>
      </p:sp>
    </p:spTree>
    <p:extLst>
      <p:ext uri="{BB962C8B-B14F-4D97-AF65-F5344CB8AC3E}">
        <p14:creationId xmlns:p14="http://schemas.microsoft.com/office/powerpoint/2010/main" val="14039155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8BCBE7-5D0D-F3D3-002B-92575B855498}"/>
              </a:ext>
            </a:extLst>
          </p:cNvPr>
          <p:cNvPicPr>
            <a:picLocks noChangeAspect="1"/>
          </p:cNvPicPr>
          <p:nvPr/>
        </p:nvPicPr>
        <p:blipFill>
          <a:blip r:embed="rId2"/>
          <a:stretch>
            <a:fillRect/>
          </a:stretch>
        </p:blipFill>
        <p:spPr>
          <a:xfrm>
            <a:off x="1848359" y="1085850"/>
            <a:ext cx="7772400" cy="5517269"/>
          </a:xfrm>
          <a:prstGeom prst="rect">
            <a:avLst/>
          </a:prstGeom>
        </p:spPr>
      </p:pic>
      <p:sp>
        <p:nvSpPr>
          <p:cNvPr id="4" name="Rectangle 3">
            <a:extLst>
              <a:ext uri="{FF2B5EF4-FFF2-40B4-BE49-F238E27FC236}">
                <a16:creationId xmlns:a16="http://schemas.microsoft.com/office/drawing/2014/main" id="{74E9AD53-3A0D-4C6D-66AF-847A2A89066C}"/>
              </a:ext>
            </a:extLst>
          </p:cNvPr>
          <p:cNvSpPr/>
          <p:nvPr/>
        </p:nvSpPr>
        <p:spPr>
          <a:xfrm>
            <a:off x="157840" y="215221"/>
            <a:ext cx="12034160" cy="461665"/>
          </a:xfrm>
          <a:prstGeom prst="rect">
            <a:avLst/>
          </a:prstGeom>
        </p:spPr>
        <p:txBody>
          <a:bodyPr wrap="square">
            <a:spAutoFit/>
          </a:bodyPr>
          <a:lstStyle/>
          <a:p>
            <a:r>
              <a:rPr lang="en-US" altLang="ko-KR" sz="2400" b="1" dirty="0">
                <a:solidFill>
                  <a:srgbClr val="000000"/>
                </a:solidFill>
                <a:latin typeface="Arial" panose="020B0604020202020204" pitchFamily="34" charset="0"/>
                <a:cs typeface="Arial" panose="020B0604020202020204" pitchFamily="34" charset="0"/>
              </a:rPr>
              <a:t>The False Discovery Rate (FDR) and </a:t>
            </a:r>
            <a:r>
              <a:rPr lang="en-US" altLang="ko-KR" sz="2400" b="1" dirty="0" err="1">
                <a:solidFill>
                  <a:srgbClr val="000000"/>
                </a:solidFill>
                <a:latin typeface="Arial" panose="020B0604020202020204" pitchFamily="34" charset="0"/>
                <a:cs typeface="Arial" panose="020B0604020202020204" pitchFamily="34" charset="0"/>
              </a:rPr>
              <a:t>Benjamini</a:t>
            </a:r>
            <a:r>
              <a:rPr lang="en-US" altLang="ko-KR" sz="2400" b="1" dirty="0">
                <a:solidFill>
                  <a:srgbClr val="000000"/>
                </a:solidFill>
                <a:latin typeface="Arial" panose="020B0604020202020204" pitchFamily="34" charset="0"/>
                <a:cs typeface="Arial" panose="020B0604020202020204" pitchFamily="34" charset="0"/>
              </a:rPr>
              <a:t>-Hochberg algorithm</a:t>
            </a:r>
            <a:endParaRPr lang="en-US" sz="24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9593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54ABDA-4DBB-D911-1EDD-40D3001F7E45}"/>
              </a:ext>
            </a:extLst>
          </p:cNvPr>
          <p:cNvSpPr/>
          <p:nvPr/>
        </p:nvSpPr>
        <p:spPr>
          <a:xfrm>
            <a:off x="157840" y="215221"/>
            <a:ext cx="12034160" cy="461665"/>
          </a:xfrm>
          <a:prstGeom prst="rect">
            <a:avLst/>
          </a:prstGeom>
        </p:spPr>
        <p:txBody>
          <a:bodyPr wrap="square">
            <a:spAutoFit/>
          </a:bodyPr>
          <a:lstStyle/>
          <a:p>
            <a:r>
              <a:rPr lang="ko-KR" altLang="en-US" sz="2400" b="1" dirty="0">
                <a:solidFill>
                  <a:srgbClr val="000000"/>
                </a:solidFill>
                <a:latin typeface="Arial" panose="020B0604020202020204" pitchFamily="34" charset="0"/>
                <a:cs typeface="Arial" panose="020B0604020202020204" pitchFamily="34" charset="0"/>
              </a:rPr>
              <a:t>이번 챕터에서 다룰 내용들</a:t>
            </a:r>
            <a:endParaRPr lang="en-US" sz="2400" b="1" dirty="0">
              <a:solidFill>
                <a:srgbClr val="00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66B19F7-D9CD-85D5-F3E2-DC1263556D28}"/>
              </a:ext>
            </a:extLst>
          </p:cNvPr>
          <p:cNvSpPr txBox="1"/>
          <p:nvPr/>
        </p:nvSpPr>
        <p:spPr>
          <a:xfrm>
            <a:off x="562245" y="1021835"/>
            <a:ext cx="11067510" cy="4199611"/>
          </a:xfrm>
          <a:prstGeom prst="rect">
            <a:avLst/>
          </a:prstGeom>
          <a:noFill/>
        </p:spPr>
        <p:txBody>
          <a:bodyPr wrap="square" rtlCol="0">
            <a:spAutoFit/>
          </a:bodyPr>
          <a:lstStyle/>
          <a:p>
            <a:pPr>
              <a:lnSpc>
                <a:spcPct val="150000"/>
              </a:lnSpc>
            </a:pPr>
            <a:r>
              <a:rPr lang="en-GB" altLang="ko-KR" sz="2000" dirty="0">
                <a:latin typeface="Arial" panose="020B0604020202020204" pitchFamily="34" charset="0"/>
                <a:cs typeface="Arial" panose="020B0604020202020204" pitchFamily="34" charset="0"/>
              </a:rPr>
              <a:t>Understand the basic principles of decision making by hypothesis testing, pitfalls, strengths, use cases and limitations</a:t>
            </a:r>
          </a:p>
          <a:p>
            <a:pPr marL="285750" indent="-285750">
              <a:lnSpc>
                <a:spcPct val="150000"/>
              </a:lnSpc>
              <a:buFont typeface="Arial" panose="020B0604020202020204" pitchFamily="34" charset="0"/>
              <a:buChar char="•"/>
            </a:pPr>
            <a:endParaRPr lang="en-GB" altLang="ko-KR" sz="2000" dirty="0">
              <a:latin typeface="Arial" panose="020B0604020202020204" pitchFamily="34" charset="0"/>
              <a:cs typeface="Arial" panose="020B0604020202020204" pitchFamily="34" charset="0"/>
            </a:endParaRPr>
          </a:p>
          <a:p>
            <a:pPr>
              <a:lnSpc>
                <a:spcPct val="150000"/>
              </a:lnSpc>
            </a:pPr>
            <a:r>
              <a:rPr lang="en-GB" altLang="ko-KR" sz="2000" dirty="0">
                <a:latin typeface="Arial" panose="020B0604020202020204" pitchFamily="34" charset="0"/>
                <a:cs typeface="Arial" panose="020B0604020202020204" pitchFamily="34" charset="0"/>
              </a:rPr>
              <a:t>What changes when we go from single to multiple testing?</a:t>
            </a:r>
          </a:p>
          <a:p>
            <a:pPr marL="285750" indent="-285750">
              <a:lnSpc>
                <a:spcPct val="150000"/>
              </a:lnSpc>
              <a:buFont typeface="Arial" panose="020B0604020202020204" pitchFamily="34" charset="0"/>
              <a:buChar char="•"/>
            </a:pPr>
            <a:endParaRPr lang="en-GB" altLang="ko-KR" sz="20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altLang="ko-KR" sz="2000" dirty="0">
                <a:latin typeface="Arial" panose="020B0604020202020204" pitchFamily="34" charset="0"/>
                <a:cs typeface="Arial" panose="020B0604020202020204" pitchFamily="34" charset="0"/>
              </a:rPr>
              <a:t>False discovery rates</a:t>
            </a:r>
          </a:p>
          <a:p>
            <a:pPr marL="285750" indent="-285750">
              <a:lnSpc>
                <a:spcPct val="150000"/>
              </a:lnSpc>
              <a:buFont typeface="Arial" panose="020B0604020202020204" pitchFamily="34" charset="0"/>
              <a:buChar char="•"/>
            </a:pPr>
            <a:r>
              <a:rPr lang="en-GB" altLang="ko-KR" sz="2000" dirty="0">
                <a:latin typeface="Arial" panose="020B0604020202020204" pitchFamily="34" charset="0"/>
                <a:cs typeface="Arial" panose="020B0604020202020204" pitchFamily="34" charset="0"/>
              </a:rPr>
              <a:t>P-values</a:t>
            </a:r>
          </a:p>
          <a:p>
            <a:pPr marL="285750" indent="-285750">
              <a:lnSpc>
                <a:spcPct val="150000"/>
              </a:lnSpc>
              <a:buFont typeface="Arial" panose="020B0604020202020204" pitchFamily="34" charset="0"/>
              <a:buChar char="•"/>
            </a:pPr>
            <a:r>
              <a:rPr lang="en-GB" altLang="ko-KR" sz="2000" dirty="0">
                <a:latin typeface="Arial" panose="020B0604020202020204" pitchFamily="34" charset="0"/>
                <a:cs typeface="Arial" panose="020B0604020202020204" pitchFamily="34" charset="0"/>
              </a:rPr>
              <a:t>Multiple testing ‘adjustments’</a:t>
            </a:r>
          </a:p>
          <a:p>
            <a:pPr marL="285750" indent="-285750">
              <a:lnSpc>
                <a:spcPct val="150000"/>
              </a:lnSpc>
              <a:buFont typeface="Arial" panose="020B0604020202020204" pitchFamily="34" charset="0"/>
              <a:buChar char="•"/>
            </a:pPr>
            <a:r>
              <a:rPr lang="en-GB" altLang="ko-KR" sz="2000" dirty="0">
                <a:latin typeface="Arial" panose="020B0604020202020204" pitchFamily="34" charset="0"/>
                <a:cs typeface="Arial" panose="020B0604020202020204" pitchFamily="34" charset="0"/>
              </a:rPr>
              <a:t>Hypothesis filtering and weighting</a:t>
            </a:r>
          </a:p>
        </p:txBody>
      </p:sp>
    </p:spTree>
    <p:extLst>
      <p:ext uri="{BB962C8B-B14F-4D97-AF65-F5344CB8AC3E}">
        <p14:creationId xmlns:p14="http://schemas.microsoft.com/office/powerpoint/2010/main" val="1245294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18BF70-B9EC-5275-9A8D-07D882A73C9D}"/>
              </a:ext>
            </a:extLst>
          </p:cNvPr>
          <p:cNvSpPr/>
          <p:nvPr/>
        </p:nvSpPr>
        <p:spPr>
          <a:xfrm>
            <a:off x="157840" y="215221"/>
            <a:ext cx="12034160" cy="461665"/>
          </a:xfrm>
          <a:prstGeom prst="rect">
            <a:avLst/>
          </a:prstGeom>
        </p:spPr>
        <p:txBody>
          <a:bodyPr wrap="square">
            <a:spAutoFit/>
          </a:bodyPr>
          <a:lstStyle/>
          <a:p>
            <a:r>
              <a:rPr lang="en-US" altLang="ko-KR" sz="2400" b="1" dirty="0">
                <a:solidFill>
                  <a:srgbClr val="000000"/>
                </a:solidFill>
                <a:latin typeface="Arial" panose="020B0604020202020204" pitchFamily="34" charset="0"/>
                <a:cs typeface="Arial" panose="020B0604020202020204" pitchFamily="34" charset="0"/>
              </a:rPr>
              <a:t>The False Discovery Rate (FDR) and </a:t>
            </a:r>
            <a:r>
              <a:rPr lang="en-US" altLang="ko-KR" sz="2400" b="1" dirty="0" err="1">
                <a:solidFill>
                  <a:srgbClr val="000000"/>
                </a:solidFill>
                <a:latin typeface="Arial" panose="020B0604020202020204" pitchFamily="34" charset="0"/>
                <a:cs typeface="Arial" panose="020B0604020202020204" pitchFamily="34" charset="0"/>
              </a:rPr>
              <a:t>Benjamini</a:t>
            </a:r>
            <a:r>
              <a:rPr lang="en-US" altLang="ko-KR" sz="2400" b="1" dirty="0">
                <a:solidFill>
                  <a:srgbClr val="000000"/>
                </a:solidFill>
                <a:latin typeface="Arial" panose="020B0604020202020204" pitchFamily="34" charset="0"/>
                <a:cs typeface="Arial" panose="020B0604020202020204" pitchFamily="34" charset="0"/>
              </a:rPr>
              <a:t>-Hochberg algorithm</a:t>
            </a:r>
            <a:endParaRPr lang="en-US" sz="2400" b="1" dirty="0">
              <a:solidFill>
                <a:srgbClr val="00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F7705D9-CE60-E0A0-6D06-03C4751435C8}"/>
              </a:ext>
            </a:extLst>
          </p:cNvPr>
          <p:cNvPicPr>
            <a:picLocks noChangeAspect="1"/>
          </p:cNvPicPr>
          <p:nvPr/>
        </p:nvPicPr>
        <p:blipFill>
          <a:blip r:embed="rId2"/>
          <a:stretch>
            <a:fillRect/>
          </a:stretch>
        </p:blipFill>
        <p:spPr>
          <a:xfrm>
            <a:off x="372287" y="1376065"/>
            <a:ext cx="7285814" cy="4992993"/>
          </a:xfrm>
          <a:prstGeom prst="rect">
            <a:avLst/>
          </a:prstGeom>
        </p:spPr>
      </p:pic>
      <p:sp>
        <p:nvSpPr>
          <p:cNvPr id="5" name="Right Arrow 4">
            <a:extLst>
              <a:ext uri="{FF2B5EF4-FFF2-40B4-BE49-F238E27FC236}">
                <a16:creationId xmlns:a16="http://schemas.microsoft.com/office/drawing/2014/main" id="{243A03F2-4E94-1C64-1BF8-E4506F6D01B2}"/>
              </a:ext>
            </a:extLst>
          </p:cNvPr>
          <p:cNvSpPr/>
          <p:nvPr/>
        </p:nvSpPr>
        <p:spPr>
          <a:xfrm>
            <a:off x="7658101" y="3429000"/>
            <a:ext cx="491489" cy="3886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 name="TextBox 5">
            <a:extLst>
              <a:ext uri="{FF2B5EF4-FFF2-40B4-BE49-F238E27FC236}">
                <a16:creationId xmlns:a16="http://schemas.microsoft.com/office/drawing/2014/main" id="{D195EBE9-5361-FAB5-F178-A6B58DF55F20}"/>
              </a:ext>
            </a:extLst>
          </p:cNvPr>
          <p:cNvSpPr txBox="1"/>
          <p:nvPr/>
        </p:nvSpPr>
        <p:spPr>
          <a:xfrm>
            <a:off x="8913636" y="1286867"/>
            <a:ext cx="2906077" cy="878126"/>
          </a:xfrm>
          <a:prstGeom prst="rect">
            <a:avLst/>
          </a:prstGeom>
          <a:noFill/>
        </p:spPr>
        <p:txBody>
          <a:bodyPr wrap="square">
            <a:spAutoFit/>
          </a:bodyPr>
          <a:lstStyle/>
          <a:p>
            <a:pPr>
              <a:lnSpc>
                <a:spcPct val="150000"/>
              </a:lnSpc>
            </a:pPr>
            <a:r>
              <a:rPr lang="ko-KR" altLang="en-US" b="0" i="0" dirty="0">
                <a:effectLst/>
                <a:latin typeface="Source Sans Pro" panose="020B0503030403020204" pitchFamily="34" charset="0"/>
              </a:rPr>
              <a:t>각 유전자마다 </a:t>
            </a:r>
            <a:r>
              <a:rPr lang="en-US" altLang="ko-KR" b="0" i="0" dirty="0">
                <a:effectLst/>
                <a:latin typeface="Source Sans Pro" panose="020B0503030403020204" pitchFamily="34" charset="0"/>
              </a:rPr>
              <a:t>testing</a:t>
            </a:r>
            <a:r>
              <a:rPr lang="ko-KR" altLang="en-US" b="0" i="0" dirty="0">
                <a:effectLst/>
                <a:latin typeface="Source Sans Pro" panose="020B0503030403020204" pitchFamily="34" charset="0"/>
              </a:rPr>
              <a:t>의 결과로</a:t>
            </a:r>
            <a:r>
              <a:rPr lang="en-US" altLang="ko-KR" b="0" i="0" dirty="0">
                <a:effectLst/>
                <a:latin typeface="Source Sans Pro" panose="020B0503030403020204" pitchFamily="34" charset="0"/>
              </a:rPr>
              <a:t> p-value</a:t>
            </a:r>
            <a:r>
              <a:rPr lang="ko-KR" altLang="en-US" b="0" i="0" dirty="0">
                <a:effectLst/>
                <a:latin typeface="Source Sans Pro" panose="020B0503030403020204" pitchFamily="34" charset="0"/>
              </a:rPr>
              <a:t>가 생성된다</a:t>
            </a:r>
            <a:r>
              <a:rPr lang="en-US" altLang="ko-KR" b="0" i="0" dirty="0">
                <a:effectLst/>
                <a:latin typeface="Source Sans Pro" panose="020B0503030403020204" pitchFamily="34" charset="0"/>
              </a:rPr>
              <a:t>.</a:t>
            </a:r>
            <a:endParaRPr lang="en-DE" dirty="0"/>
          </a:p>
        </p:txBody>
      </p:sp>
      <p:pic>
        <p:nvPicPr>
          <p:cNvPr id="8" name="Picture 7">
            <a:extLst>
              <a:ext uri="{FF2B5EF4-FFF2-40B4-BE49-F238E27FC236}">
                <a16:creationId xmlns:a16="http://schemas.microsoft.com/office/drawing/2014/main" id="{E6AA6E22-6D1D-2486-669D-0288314CD385}"/>
              </a:ext>
            </a:extLst>
          </p:cNvPr>
          <p:cNvPicPr>
            <a:picLocks noChangeAspect="1"/>
          </p:cNvPicPr>
          <p:nvPr/>
        </p:nvPicPr>
        <p:blipFill>
          <a:blip r:embed="rId3"/>
          <a:stretch>
            <a:fillRect/>
          </a:stretch>
        </p:blipFill>
        <p:spPr>
          <a:xfrm>
            <a:off x="8538210" y="3053828"/>
            <a:ext cx="3460750" cy="3068842"/>
          </a:xfrm>
          <a:prstGeom prst="rect">
            <a:avLst/>
          </a:prstGeom>
        </p:spPr>
      </p:pic>
    </p:spTree>
    <p:extLst>
      <p:ext uri="{BB962C8B-B14F-4D97-AF65-F5344CB8AC3E}">
        <p14:creationId xmlns:p14="http://schemas.microsoft.com/office/powerpoint/2010/main" val="8971818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CB26A0-13DA-622D-62BF-08A398C32188}"/>
              </a:ext>
            </a:extLst>
          </p:cNvPr>
          <p:cNvSpPr/>
          <p:nvPr/>
        </p:nvSpPr>
        <p:spPr>
          <a:xfrm>
            <a:off x="157840" y="215221"/>
            <a:ext cx="12034160" cy="461665"/>
          </a:xfrm>
          <a:prstGeom prst="rect">
            <a:avLst/>
          </a:prstGeom>
        </p:spPr>
        <p:txBody>
          <a:bodyPr wrap="square">
            <a:spAutoFit/>
          </a:bodyPr>
          <a:lstStyle/>
          <a:p>
            <a:r>
              <a:rPr lang="en-US" altLang="ko-KR" sz="2400" b="1" dirty="0">
                <a:solidFill>
                  <a:srgbClr val="000000"/>
                </a:solidFill>
                <a:latin typeface="Arial" panose="020B0604020202020204" pitchFamily="34" charset="0"/>
                <a:cs typeface="Arial" panose="020B0604020202020204" pitchFamily="34" charset="0"/>
              </a:rPr>
              <a:t>The p-value histogram</a:t>
            </a:r>
            <a:endParaRPr lang="en-US" sz="2400" b="1" dirty="0">
              <a:solidFill>
                <a:srgbClr val="00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9B89B1F-9341-6959-33B2-0D96DC8D9E14}"/>
              </a:ext>
            </a:extLst>
          </p:cNvPr>
          <p:cNvPicPr>
            <a:picLocks noChangeAspect="1"/>
          </p:cNvPicPr>
          <p:nvPr/>
        </p:nvPicPr>
        <p:blipFill>
          <a:blip r:embed="rId2"/>
          <a:stretch>
            <a:fillRect/>
          </a:stretch>
        </p:blipFill>
        <p:spPr>
          <a:xfrm>
            <a:off x="1372870" y="2378319"/>
            <a:ext cx="4432300" cy="4406900"/>
          </a:xfrm>
          <a:prstGeom prst="rect">
            <a:avLst/>
          </a:prstGeom>
        </p:spPr>
      </p:pic>
      <p:pic>
        <p:nvPicPr>
          <p:cNvPr id="6" name="Picture 5">
            <a:extLst>
              <a:ext uri="{FF2B5EF4-FFF2-40B4-BE49-F238E27FC236}">
                <a16:creationId xmlns:a16="http://schemas.microsoft.com/office/drawing/2014/main" id="{78ADE545-E3E0-7D7E-C258-CBD0DACAD584}"/>
              </a:ext>
            </a:extLst>
          </p:cNvPr>
          <p:cNvPicPr>
            <a:picLocks noChangeAspect="1"/>
          </p:cNvPicPr>
          <p:nvPr/>
        </p:nvPicPr>
        <p:blipFill>
          <a:blip r:embed="rId3"/>
          <a:stretch>
            <a:fillRect/>
          </a:stretch>
        </p:blipFill>
        <p:spPr>
          <a:xfrm>
            <a:off x="6451123" y="2378319"/>
            <a:ext cx="4165600" cy="4140200"/>
          </a:xfrm>
          <a:prstGeom prst="rect">
            <a:avLst/>
          </a:prstGeom>
        </p:spPr>
      </p:pic>
      <p:sp>
        <p:nvSpPr>
          <p:cNvPr id="8" name="TextBox 7">
            <a:extLst>
              <a:ext uri="{FF2B5EF4-FFF2-40B4-BE49-F238E27FC236}">
                <a16:creationId xmlns:a16="http://schemas.microsoft.com/office/drawing/2014/main" id="{DEBCFEAC-5366-71A7-FB90-1008FC93B77D}"/>
              </a:ext>
            </a:extLst>
          </p:cNvPr>
          <p:cNvSpPr txBox="1"/>
          <p:nvPr/>
        </p:nvSpPr>
        <p:spPr>
          <a:xfrm>
            <a:off x="1138396" y="927438"/>
            <a:ext cx="9478327" cy="1200329"/>
          </a:xfrm>
          <a:prstGeom prst="rect">
            <a:avLst/>
          </a:prstGeom>
          <a:noFill/>
        </p:spPr>
        <p:txBody>
          <a:bodyPr wrap="square">
            <a:spAutoFit/>
          </a:bodyPr>
          <a:lstStyle/>
          <a:p>
            <a:pPr algn="l" fontAlgn="base"/>
            <a:r>
              <a:rPr lang="en-GB" b="0" i="0" dirty="0">
                <a:solidFill>
                  <a:srgbClr val="222222"/>
                </a:solidFill>
                <a:effectLst/>
                <a:latin typeface="Source Sans Pro" panose="020B0503030403020204" pitchFamily="34" charset="0"/>
              </a:rPr>
              <a:t>The </a:t>
            </a:r>
            <a:r>
              <a:rPr lang="en-GB" b="1" i="0" dirty="0">
                <a:solidFill>
                  <a:srgbClr val="222222"/>
                </a:solidFill>
                <a:effectLst/>
                <a:latin typeface="Source Sans Pro" panose="020B0503030403020204" pitchFamily="34" charset="0"/>
              </a:rPr>
              <a:t>p-value histogram</a:t>
            </a:r>
            <a:r>
              <a:rPr lang="en-GB" b="0" i="0" dirty="0">
                <a:solidFill>
                  <a:srgbClr val="222222"/>
                </a:solidFill>
                <a:effectLst/>
                <a:latin typeface="Source Sans Pro" panose="020B0503030403020204" pitchFamily="34" charset="0"/>
              </a:rPr>
              <a:t> is an important sanity check for any analysis that involves multiple tests. It is a mixture composed of two components:</a:t>
            </a:r>
          </a:p>
          <a:p>
            <a:pPr algn="l" fontAlgn="base">
              <a:buFont typeface="Arial" panose="020B0604020202020204" pitchFamily="34" charset="0"/>
              <a:buChar char="•"/>
            </a:pPr>
            <a:r>
              <a:rPr lang="en-GB" b="0" i="0" dirty="0">
                <a:solidFill>
                  <a:srgbClr val="222222"/>
                </a:solidFill>
                <a:effectLst/>
                <a:latin typeface="Source Sans Pro" panose="020B0503030403020204" pitchFamily="34" charset="0"/>
              </a:rPr>
              <a:t>the p-values resulting from the tests for which the null hypothesis is true.</a:t>
            </a:r>
          </a:p>
          <a:p>
            <a:pPr algn="l" fontAlgn="base">
              <a:buFont typeface="Arial" panose="020B0604020202020204" pitchFamily="34" charset="0"/>
              <a:buChar char="•"/>
            </a:pPr>
            <a:r>
              <a:rPr lang="en-GB" b="0" i="0" dirty="0">
                <a:solidFill>
                  <a:srgbClr val="222222"/>
                </a:solidFill>
                <a:effectLst/>
                <a:latin typeface="Source Sans Pro" panose="020B0503030403020204" pitchFamily="34" charset="0"/>
              </a:rPr>
              <a:t>the p-values resulting from the tests for which the null hypothesis is not true.</a:t>
            </a:r>
          </a:p>
        </p:txBody>
      </p:sp>
    </p:spTree>
    <p:extLst>
      <p:ext uri="{BB962C8B-B14F-4D97-AF65-F5344CB8AC3E}">
        <p14:creationId xmlns:p14="http://schemas.microsoft.com/office/powerpoint/2010/main" val="35302519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EE5421-DBC1-85A5-7914-69612DB231A1}"/>
              </a:ext>
            </a:extLst>
          </p:cNvPr>
          <p:cNvSpPr/>
          <p:nvPr/>
        </p:nvSpPr>
        <p:spPr>
          <a:xfrm>
            <a:off x="157840" y="215221"/>
            <a:ext cx="12034160" cy="461665"/>
          </a:xfrm>
          <a:prstGeom prst="rect">
            <a:avLst/>
          </a:prstGeom>
        </p:spPr>
        <p:txBody>
          <a:bodyPr wrap="square">
            <a:spAutoFit/>
          </a:bodyPr>
          <a:lstStyle/>
          <a:p>
            <a:r>
              <a:rPr lang="en-US" altLang="ko-KR" sz="2400" b="1" dirty="0">
                <a:solidFill>
                  <a:srgbClr val="000000"/>
                </a:solidFill>
                <a:latin typeface="Arial" panose="020B0604020202020204" pitchFamily="34" charset="0"/>
                <a:cs typeface="Arial" panose="020B0604020202020204" pitchFamily="34" charset="0"/>
              </a:rPr>
              <a:t>Calculate false discovery rate from the histogram</a:t>
            </a:r>
            <a:endParaRPr lang="en-US" sz="2400" b="1" dirty="0">
              <a:solidFill>
                <a:srgbClr val="000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86218D0-FEC3-369D-8036-2AE7E790DBEB}"/>
              </a:ext>
            </a:extLst>
          </p:cNvPr>
          <p:cNvPicPr>
            <a:picLocks noChangeAspect="1"/>
          </p:cNvPicPr>
          <p:nvPr/>
        </p:nvPicPr>
        <p:blipFill>
          <a:blip r:embed="rId2"/>
          <a:stretch>
            <a:fillRect/>
          </a:stretch>
        </p:blipFill>
        <p:spPr>
          <a:xfrm>
            <a:off x="269163" y="1251085"/>
            <a:ext cx="4165600" cy="4140200"/>
          </a:xfrm>
          <a:prstGeom prst="rect">
            <a:avLst/>
          </a:prstGeom>
        </p:spPr>
      </p:pic>
      <p:pic>
        <p:nvPicPr>
          <p:cNvPr id="5" name="Picture 4" descr="Diagram&#10;&#10;Description automatically generated">
            <a:extLst>
              <a:ext uri="{FF2B5EF4-FFF2-40B4-BE49-F238E27FC236}">
                <a16:creationId xmlns:a16="http://schemas.microsoft.com/office/drawing/2014/main" id="{E9000A13-722F-AE18-A9C5-EB797CA66C32}"/>
              </a:ext>
            </a:extLst>
          </p:cNvPr>
          <p:cNvPicPr>
            <a:picLocks noChangeAspect="1"/>
          </p:cNvPicPr>
          <p:nvPr/>
        </p:nvPicPr>
        <p:blipFill>
          <a:blip r:embed="rId3"/>
          <a:stretch>
            <a:fillRect/>
          </a:stretch>
        </p:blipFill>
        <p:spPr>
          <a:xfrm>
            <a:off x="4781550" y="4727259"/>
            <a:ext cx="2628900" cy="1079500"/>
          </a:xfrm>
          <a:prstGeom prst="rect">
            <a:avLst/>
          </a:prstGeom>
        </p:spPr>
      </p:pic>
      <p:pic>
        <p:nvPicPr>
          <p:cNvPr id="7" name="Picture 6" descr="Application&#10;&#10;Description automatically generated with low confidence">
            <a:extLst>
              <a:ext uri="{FF2B5EF4-FFF2-40B4-BE49-F238E27FC236}">
                <a16:creationId xmlns:a16="http://schemas.microsoft.com/office/drawing/2014/main" id="{980A7132-2FC7-1F38-AF2C-E26688FB5F05}"/>
              </a:ext>
            </a:extLst>
          </p:cNvPr>
          <p:cNvPicPr>
            <a:picLocks noChangeAspect="1"/>
          </p:cNvPicPr>
          <p:nvPr/>
        </p:nvPicPr>
        <p:blipFill>
          <a:blip r:embed="rId4"/>
          <a:stretch>
            <a:fillRect/>
          </a:stretch>
        </p:blipFill>
        <p:spPr>
          <a:xfrm>
            <a:off x="4622800" y="3429001"/>
            <a:ext cx="4267200" cy="1168400"/>
          </a:xfrm>
          <a:prstGeom prst="rect">
            <a:avLst/>
          </a:prstGeom>
        </p:spPr>
      </p:pic>
      <p:pic>
        <p:nvPicPr>
          <p:cNvPr id="9" name="Picture 8" descr="Text&#10;&#10;Description automatically generated">
            <a:extLst>
              <a:ext uri="{FF2B5EF4-FFF2-40B4-BE49-F238E27FC236}">
                <a16:creationId xmlns:a16="http://schemas.microsoft.com/office/drawing/2014/main" id="{74D673A7-A846-896A-96F6-EE075E8A199B}"/>
              </a:ext>
            </a:extLst>
          </p:cNvPr>
          <p:cNvPicPr>
            <a:picLocks noChangeAspect="1"/>
          </p:cNvPicPr>
          <p:nvPr/>
        </p:nvPicPr>
        <p:blipFill>
          <a:blip r:embed="rId5"/>
          <a:stretch>
            <a:fillRect/>
          </a:stretch>
        </p:blipFill>
        <p:spPr>
          <a:xfrm>
            <a:off x="4622800" y="1371600"/>
            <a:ext cx="7010400" cy="1854200"/>
          </a:xfrm>
          <a:prstGeom prst="rect">
            <a:avLst/>
          </a:prstGeom>
        </p:spPr>
      </p:pic>
    </p:spTree>
    <p:extLst>
      <p:ext uri="{BB962C8B-B14F-4D97-AF65-F5344CB8AC3E}">
        <p14:creationId xmlns:p14="http://schemas.microsoft.com/office/powerpoint/2010/main" val="28352453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405575-7F57-1574-74B4-C6E538671E5C}"/>
              </a:ext>
            </a:extLst>
          </p:cNvPr>
          <p:cNvSpPr/>
          <p:nvPr/>
        </p:nvSpPr>
        <p:spPr>
          <a:xfrm>
            <a:off x="157840" y="215221"/>
            <a:ext cx="12034160" cy="461665"/>
          </a:xfrm>
          <a:prstGeom prst="rect">
            <a:avLst/>
          </a:prstGeom>
        </p:spPr>
        <p:txBody>
          <a:bodyPr wrap="square">
            <a:spAutoFit/>
          </a:bodyPr>
          <a:lstStyle/>
          <a:p>
            <a:r>
              <a:rPr lang="en-US" altLang="ko-KR" sz="2400" b="1" dirty="0">
                <a:solidFill>
                  <a:srgbClr val="000000"/>
                </a:solidFill>
                <a:latin typeface="Arial" panose="020B0604020202020204" pitchFamily="34" charset="0"/>
                <a:cs typeface="Arial" panose="020B0604020202020204" pitchFamily="34" charset="0"/>
              </a:rPr>
              <a:t>Method of </a:t>
            </a:r>
            <a:r>
              <a:rPr lang="en-US" altLang="ko-KR" sz="2400" b="1" dirty="0" err="1">
                <a:solidFill>
                  <a:srgbClr val="000000"/>
                </a:solidFill>
                <a:latin typeface="Arial" panose="020B0604020202020204" pitchFamily="34" charset="0"/>
                <a:cs typeface="Arial" panose="020B0604020202020204" pitchFamily="34" charset="0"/>
              </a:rPr>
              <a:t>Benjamini</a:t>
            </a:r>
            <a:r>
              <a:rPr lang="en-US" altLang="ko-KR" sz="2400" b="1" dirty="0">
                <a:solidFill>
                  <a:srgbClr val="000000"/>
                </a:solidFill>
                <a:latin typeface="Arial" panose="020B0604020202020204" pitchFamily="34" charset="0"/>
                <a:cs typeface="Arial" panose="020B0604020202020204" pitchFamily="34" charset="0"/>
              </a:rPr>
              <a:t>-Hochberg algorithm</a:t>
            </a:r>
            <a:endParaRPr lang="en-US" sz="2400" b="1" dirty="0">
              <a:solidFill>
                <a:srgbClr val="00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159B576-F6EF-DFD4-7864-CDC6FDB94DD9}"/>
              </a:ext>
            </a:extLst>
          </p:cNvPr>
          <p:cNvPicPr>
            <a:picLocks noChangeAspect="1"/>
          </p:cNvPicPr>
          <p:nvPr/>
        </p:nvPicPr>
        <p:blipFill>
          <a:blip r:embed="rId2"/>
          <a:stretch>
            <a:fillRect/>
          </a:stretch>
        </p:blipFill>
        <p:spPr>
          <a:xfrm>
            <a:off x="401910" y="1491498"/>
            <a:ext cx="5872378" cy="4609756"/>
          </a:xfrm>
          <a:prstGeom prst="rect">
            <a:avLst/>
          </a:prstGeom>
        </p:spPr>
      </p:pic>
      <p:pic>
        <p:nvPicPr>
          <p:cNvPr id="6" name="Picture 5">
            <a:extLst>
              <a:ext uri="{FF2B5EF4-FFF2-40B4-BE49-F238E27FC236}">
                <a16:creationId xmlns:a16="http://schemas.microsoft.com/office/drawing/2014/main" id="{D9EB2AF6-DE0C-DA47-D0A8-7E444D281AC4}"/>
              </a:ext>
            </a:extLst>
          </p:cNvPr>
          <p:cNvPicPr>
            <a:picLocks noChangeAspect="1"/>
          </p:cNvPicPr>
          <p:nvPr/>
        </p:nvPicPr>
        <p:blipFill>
          <a:blip r:embed="rId3"/>
          <a:stretch>
            <a:fillRect/>
          </a:stretch>
        </p:blipFill>
        <p:spPr>
          <a:xfrm>
            <a:off x="6728936" y="3660629"/>
            <a:ext cx="5383530" cy="1897572"/>
          </a:xfrm>
          <a:prstGeom prst="rect">
            <a:avLst/>
          </a:prstGeom>
        </p:spPr>
      </p:pic>
      <p:sp>
        <p:nvSpPr>
          <p:cNvPr id="7" name="TextBox 6">
            <a:extLst>
              <a:ext uri="{FF2B5EF4-FFF2-40B4-BE49-F238E27FC236}">
                <a16:creationId xmlns:a16="http://schemas.microsoft.com/office/drawing/2014/main" id="{1DCD6CF6-1FD3-5474-8658-C4E0A78598AC}"/>
              </a:ext>
            </a:extLst>
          </p:cNvPr>
          <p:cNvSpPr txBox="1"/>
          <p:nvPr/>
        </p:nvSpPr>
        <p:spPr>
          <a:xfrm>
            <a:off x="6649403" y="5837605"/>
            <a:ext cx="5542597" cy="923330"/>
          </a:xfrm>
          <a:prstGeom prst="rect">
            <a:avLst/>
          </a:prstGeom>
          <a:noFill/>
        </p:spPr>
        <p:txBody>
          <a:bodyPr wrap="square">
            <a:spAutoFit/>
          </a:bodyPr>
          <a:lstStyle/>
          <a:p>
            <a:r>
              <a:rPr lang="en-GB" b="0" i="0" dirty="0">
                <a:solidFill>
                  <a:srgbClr val="FF0000"/>
                </a:solidFill>
                <a:effectLst/>
                <a:latin typeface="Source Sans Pro" panose="020B0503030403020204" pitchFamily="34" charset="0"/>
              </a:rPr>
              <a:t>Takes a list of p-values as input and returns a matched list of ‘adjusted’ p-values </a:t>
            </a:r>
            <a:r>
              <a:rPr lang="en-GB" b="0" i="0" dirty="0">
                <a:solidFill>
                  <a:srgbClr val="FF0000"/>
                </a:solidFill>
                <a:effectLst/>
                <a:latin typeface="Source Sans Pro" panose="020B0503030403020204" pitchFamily="34" charset="0"/>
                <a:sym typeface="Wingdings" pitchFamily="2" charset="2"/>
              </a:rPr>
              <a:t> </a:t>
            </a:r>
            <a:r>
              <a:rPr lang="en-GB" b="0" i="0" dirty="0" err="1">
                <a:solidFill>
                  <a:srgbClr val="FF0000"/>
                </a:solidFill>
                <a:effectLst/>
                <a:latin typeface="Source Sans Pro" panose="020B0503030403020204" pitchFamily="34" charset="0"/>
                <a:sym typeface="Wingdings" pitchFamily="2" charset="2"/>
              </a:rPr>
              <a:t>p.adjust</a:t>
            </a:r>
            <a:r>
              <a:rPr lang="en-GB" b="0" i="0" dirty="0">
                <a:solidFill>
                  <a:srgbClr val="FF0000"/>
                </a:solidFill>
                <a:effectLst/>
                <a:latin typeface="Source Sans Pro" panose="020B0503030403020204" pitchFamily="34" charset="0"/>
                <a:sym typeface="Wingdings" pitchFamily="2" charset="2"/>
              </a:rPr>
              <a:t> function in R (method=“BH”)</a:t>
            </a:r>
            <a:endParaRPr lang="en-DE" dirty="0">
              <a:solidFill>
                <a:srgbClr val="FF0000"/>
              </a:solidFill>
            </a:endParaRPr>
          </a:p>
        </p:txBody>
      </p:sp>
      <p:pic>
        <p:nvPicPr>
          <p:cNvPr id="9" name="Picture 8">
            <a:extLst>
              <a:ext uri="{FF2B5EF4-FFF2-40B4-BE49-F238E27FC236}">
                <a16:creationId xmlns:a16="http://schemas.microsoft.com/office/drawing/2014/main" id="{F2C0DB79-1B56-B46D-3411-F2C794883FBA}"/>
              </a:ext>
            </a:extLst>
          </p:cNvPr>
          <p:cNvPicPr>
            <a:picLocks noChangeAspect="1"/>
          </p:cNvPicPr>
          <p:nvPr/>
        </p:nvPicPr>
        <p:blipFill>
          <a:blip r:embed="rId4"/>
          <a:stretch>
            <a:fillRect/>
          </a:stretch>
        </p:blipFill>
        <p:spPr>
          <a:xfrm>
            <a:off x="6649402" y="1002350"/>
            <a:ext cx="5009197" cy="2254895"/>
          </a:xfrm>
          <a:prstGeom prst="rect">
            <a:avLst/>
          </a:prstGeom>
        </p:spPr>
      </p:pic>
    </p:spTree>
    <p:extLst>
      <p:ext uri="{BB962C8B-B14F-4D97-AF65-F5344CB8AC3E}">
        <p14:creationId xmlns:p14="http://schemas.microsoft.com/office/powerpoint/2010/main" val="5190854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0CA8C-B63B-4148-1108-87048AA14227}"/>
              </a:ext>
            </a:extLst>
          </p:cNvPr>
          <p:cNvSpPr>
            <a:spLocks noGrp="1"/>
          </p:cNvSpPr>
          <p:nvPr>
            <p:ph type="ctrTitle"/>
          </p:nvPr>
        </p:nvSpPr>
        <p:spPr/>
        <p:txBody>
          <a:bodyPr>
            <a:normAutofit fontScale="90000"/>
          </a:bodyPr>
          <a:lstStyle/>
          <a:p>
            <a:r>
              <a:rPr lang="en-DE" dirty="0">
                <a:latin typeface="Arial" panose="020B0604020202020204" pitchFamily="34" charset="0"/>
                <a:cs typeface="Arial" panose="020B0604020202020204" pitchFamily="34" charset="0"/>
              </a:rPr>
              <a:t>Topic5. </a:t>
            </a:r>
            <a:r>
              <a:rPr lang="en-US" dirty="0">
                <a:solidFill>
                  <a:srgbClr val="000000"/>
                </a:solidFill>
                <a:latin typeface="Arial" panose="020B0604020202020204" pitchFamily="34" charset="0"/>
                <a:cs typeface="Arial" panose="020B0604020202020204" pitchFamily="34" charset="0"/>
              </a:rPr>
              <a:t>Independent filtering and hypothesis weighting</a:t>
            </a:r>
            <a:endParaRPr lang="en-DE" dirty="0">
              <a:latin typeface="Arial" panose="020B0604020202020204" pitchFamily="34" charset="0"/>
              <a:cs typeface="Arial" panose="020B0604020202020204" pitchFamily="34" charset="0"/>
            </a:endParaRPr>
          </a:p>
        </p:txBody>
      </p:sp>
      <p:sp>
        <p:nvSpPr>
          <p:cNvPr id="5" name="Subtitle 4">
            <a:extLst>
              <a:ext uri="{FF2B5EF4-FFF2-40B4-BE49-F238E27FC236}">
                <a16:creationId xmlns:a16="http://schemas.microsoft.com/office/drawing/2014/main" id="{D96106CF-A072-990E-9F95-67ACE5B2E095}"/>
              </a:ext>
            </a:extLst>
          </p:cNvPr>
          <p:cNvSpPr>
            <a:spLocks noGrp="1"/>
          </p:cNvSpPr>
          <p:nvPr>
            <p:ph type="subTitle" idx="1"/>
          </p:nvPr>
        </p:nvSpPr>
        <p:spPr/>
        <p:txBody>
          <a:bodyPr/>
          <a:lstStyle/>
          <a:p>
            <a:endParaRPr lang="en-DE" dirty="0"/>
          </a:p>
        </p:txBody>
      </p:sp>
    </p:spTree>
    <p:extLst>
      <p:ext uri="{BB962C8B-B14F-4D97-AF65-F5344CB8AC3E}">
        <p14:creationId xmlns:p14="http://schemas.microsoft.com/office/powerpoint/2010/main" val="25017948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9E80B6-3BD8-4CD4-C238-FDB1598D6723}"/>
              </a:ext>
            </a:extLst>
          </p:cNvPr>
          <p:cNvSpPr/>
          <p:nvPr/>
        </p:nvSpPr>
        <p:spPr>
          <a:xfrm>
            <a:off x="157840" y="215221"/>
            <a:ext cx="12034160" cy="461665"/>
          </a:xfrm>
          <a:prstGeom prst="rect">
            <a:avLst/>
          </a:prstGeom>
        </p:spPr>
        <p:txBody>
          <a:bodyPr wrap="square">
            <a:spAutoFit/>
          </a:bodyPr>
          <a:lstStyle/>
          <a:p>
            <a:r>
              <a:rPr lang="en-US" altLang="ko-KR" sz="2400" b="1" dirty="0">
                <a:solidFill>
                  <a:srgbClr val="000000"/>
                </a:solidFill>
                <a:latin typeface="Arial" panose="020B0604020202020204" pitchFamily="34" charset="0"/>
                <a:cs typeface="Arial" panose="020B0604020202020204" pitchFamily="34" charset="0"/>
              </a:rPr>
              <a:t>Not all hypothesis tests are created equal</a:t>
            </a:r>
            <a:endParaRPr lang="en-US" sz="2400" b="1" dirty="0">
              <a:solidFill>
                <a:srgbClr val="00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2FC83A4-51CB-2DBC-4E31-3DEE1B7B106B}"/>
              </a:ext>
            </a:extLst>
          </p:cNvPr>
          <p:cNvSpPr txBox="1"/>
          <p:nvPr/>
        </p:nvSpPr>
        <p:spPr>
          <a:xfrm>
            <a:off x="4645573" y="1951672"/>
            <a:ext cx="7015654" cy="1477328"/>
          </a:xfrm>
          <a:prstGeom prst="rect">
            <a:avLst/>
          </a:prstGeom>
          <a:solidFill>
            <a:schemeClr val="accent6">
              <a:lumMod val="20000"/>
              <a:lumOff val="80000"/>
            </a:schemeClr>
          </a:solidFill>
        </p:spPr>
        <p:txBody>
          <a:bodyPr wrap="square">
            <a:spAutoFit/>
          </a:bodyPr>
          <a:lstStyle/>
          <a:p>
            <a:r>
              <a:rPr lang="en-GB" b="0" i="0" dirty="0">
                <a:solidFill>
                  <a:srgbClr val="212529"/>
                </a:solidFill>
                <a:effectLst/>
                <a:latin typeface="system-ui"/>
              </a:rPr>
              <a:t>The </a:t>
            </a:r>
            <a:r>
              <a:rPr lang="en-GB" b="0" i="0" dirty="0" err="1">
                <a:solidFill>
                  <a:srgbClr val="212529"/>
                </a:solidFill>
                <a:effectLst/>
                <a:latin typeface="system-ui"/>
              </a:rPr>
              <a:t>Benjamini</a:t>
            </a:r>
            <a:r>
              <a:rPr lang="en-GB" b="0" i="0" dirty="0">
                <a:solidFill>
                  <a:srgbClr val="212529"/>
                </a:solidFill>
                <a:effectLst/>
                <a:latin typeface="system-ui"/>
              </a:rPr>
              <a:t>-Hochberg method and the two-groups model, as we have seen them so far, implicitly assume </a:t>
            </a:r>
            <a:r>
              <a:rPr lang="en-GB" b="0" i="1" dirty="0">
                <a:solidFill>
                  <a:srgbClr val="212529"/>
                </a:solidFill>
                <a:effectLst/>
                <a:latin typeface="system-ui"/>
              </a:rPr>
              <a:t>exchangeability</a:t>
            </a:r>
            <a:r>
              <a:rPr lang="en-GB" b="0" i="0" dirty="0">
                <a:solidFill>
                  <a:srgbClr val="212529"/>
                </a:solidFill>
                <a:effectLst/>
                <a:latin typeface="system-ui"/>
              </a:rPr>
              <a:t> of the hypotheses: all we use are the p-values. Beyond these, we do not take into account any additional information. This is not always optimal, and here we’ll study ways of how to improve on this.</a:t>
            </a:r>
            <a:endParaRPr lang="en-DE" dirty="0"/>
          </a:p>
        </p:txBody>
      </p:sp>
      <p:sp>
        <p:nvSpPr>
          <p:cNvPr id="5" name="TextBox 4">
            <a:extLst>
              <a:ext uri="{FF2B5EF4-FFF2-40B4-BE49-F238E27FC236}">
                <a16:creationId xmlns:a16="http://schemas.microsoft.com/office/drawing/2014/main" id="{49F582E0-C0EA-7D89-F379-73579D2904D2}"/>
              </a:ext>
            </a:extLst>
          </p:cNvPr>
          <p:cNvSpPr txBox="1"/>
          <p:nvPr/>
        </p:nvSpPr>
        <p:spPr>
          <a:xfrm>
            <a:off x="4642945" y="4103621"/>
            <a:ext cx="7015654" cy="923330"/>
          </a:xfrm>
          <a:prstGeom prst="rect">
            <a:avLst/>
          </a:prstGeom>
          <a:solidFill>
            <a:schemeClr val="accent6">
              <a:lumMod val="20000"/>
              <a:lumOff val="80000"/>
            </a:schemeClr>
          </a:solidFill>
        </p:spPr>
        <p:txBody>
          <a:bodyPr wrap="square">
            <a:spAutoFit/>
          </a:bodyPr>
          <a:lstStyle/>
          <a:p>
            <a:r>
              <a:rPr lang="en-GB" b="0" i="0" dirty="0">
                <a:solidFill>
                  <a:srgbClr val="212529"/>
                </a:solidFill>
                <a:effectLst/>
                <a:latin typeface="system-ui"/>
              </a:rPr>
              <a:t>Intuitively, the signal-to-noise ratio for genes with larger numbers of reads mapped to them should be better than for genes with few reads, and that should affect the power of our tests.</a:t>
            </a:r>
            <a:endParaRPr lang="en-DE" dirty="0"/>
          </a:p>
        </p:txBody>
      </p:sp>
      <p:pic>
        <p:nvPicPr>
          <p:cNvPr id="9" name="Picture 8" descr="Chart, scatter chart&#10;&#10;Description automatically generated">
            <a:extLst>
              <a:ext uri="{FF2B5EF4-FFF2-40B4-BE49-F238E27FC236}">
                <a16:creationId xmlns:a16="http://schemas.microsoft.com/office/drawing/2014/main" id="{24497CD6-3E97-5E0E-2933-C43A74F9003B}"/>
              </a:ext>
            </a:extLst>
          </p:cNvPr>
          <p:cNvPicPr>
            <a:picLocks noChangeAspect="1"/>
          </p:cNvPicPr>
          <p:nvPr/>
        </p:nvPicPr>
        <p:blipFill>
          <a:blip r:embed="rId2"/>
          <a:stretch>
            <a:fillRect/>
          </a:stretch>
        </p:blipFill>
        <p:spPr>
          <a:xfrm>
            <a:off x="530773" y="1611756"/>
            <a:ext cx="3276600" cy="4610100"/>
          </a:xfrm>
          <a:prstGeom prst="rect">
            <a:avLst/>
          </a:prstGeom>
        </p:spPr>
      </p:pic>
    </p:spTree>
    <p:extLst>
      <p:ext uri="{BB962C8B-B14F-4D97-AF65-F5344CB8AC3E}">
        <p14:creationId xmlns:p14="http://schemas.microsoft.com/office/powerpoint/2010/main" val="5686734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317099-041C-3364-710D-520C82620725}"/>
              </a:ext>
            </a:extLst>
          </p:cNvPr>
          <p:cNvSpPr/>
          <p:nvPr/>
        </p:nvSpPr>
        <p:spPr>
          <a:xfrm>
            <a:off x="157840" y="215221"/>
            <a:ext cx="12034160" cy="461665"/>
          </a:xfrm>
          <a:prstGeom prst="rect">
            <a:avLst/>
          </a:prstGeom>
        </p:spPr>
        <p:txBody>
          <a:bodyPr wrap="square">
            <a:spAutoFit/>
          </a:bodyPr>
          <a:lstStyle/>
          <a:p>
            <a:r>
              <a:rPr lang="en-US" altLang="ko-KR" sz="2400" b="1" dirty="0">
                <a:solidFill>
                  <a:srgbClr val="000000"/>
                </a:solidFill>
                <a:latin typeface="Arial" panose="020B0604020202020204" pitchFamily="34" charset="0"/>
                <a:cs typeface="Arial" panose="020B0604020202020204" pitchFamily="34" charset="0"/>
              </a:rPr>
              <a:t>Covariates - examples</a:t>
            </a:r>
            <a:endParaRPr lang="en-US" sz="2400" b="1" dirty="0">
              <a:solidFill>
                <a:srgbClr val="00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6959CB4-BB6E-3DAF-5DAB-69A2F9801B3B}"/>
              </a:ext>
            </a:extLst>
          </p:cNvPr>
          <p:cNvPicPr>
            <a:picLocks noChangeAspect="1"/>
          </p:cNvPicPr>
          <p:nvPr/>
        </p:nvPicPr>
        <p:blipFill>
          <a:blip r:embed="rId2"/>
          <a:stretch>
            <a:fillRect/>
          </a:stretch>
        </p:blipFill>
        <p:spPr>
          <a:xfrm>
            <a:off x="2209800" y="1120140"/>
            <a:ext cx="7772400" cy="5226390"/>
          </a:xfrm>
          <a:prstGeom prst="rect">
            <a:avLst/>
          </a:prstGeom>
        </p:spPr>
      </p:pic>
    </p:spTree>
    <p:extLst>
      <p:ext uri="{BB962C8B-B14F-4D97-AF65-F5344CB8AC3E}">
        <p14:creationId xmlns:p14="http://schemas.microsoft.com/office/powerpoint/2010/main" val="19738626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FD2009-6804-2C29-78F9-DD50839F2303}"/>
              </a:ext>
            </a:extLst>
          </p:cNvPr>
          <p:cNvSpPr/>
          <p:nvPr/>
        </p:nvSpPr>
        <p:spPr>
          <a:xfrm>
            <a:off x="157840" y="215221"/>
            <a:ext cx="12034160" cy="461665"/>
          </a:xfrm>
          <a:prstGeom prst="rect">
            <a:avLst/>
          </a:prstGeom>
        </p:spPr>
        <p:txBody>
          <a:bodyPr wrap="square">
            <a:spAutoFit/>
          </a:bodyPr>
          <a:lstStyle/>
          <a:p>
            <a:r>
              <a:rPr lang="en-US" altLang="ko-KR" sz="2400" b="1" dirty="0">
                <a:solidFill>
                  <a:srgbClr val="000000"/>
                </a:solidFill>
                <a:latin typeface="Arial" panose="020B0604020202020204" pitchFamily="34" charset="0"/>
                <a:cs typeface="Arial" panose="020B0604020202020204" pitchFamily="34" charset="0"/>
              </a:rPr>
              <a:t>Independent filtering</a:t>
            </a:r>
            <a:endParaRPr lang="en-US" sz="2400" b="1" dirty="0">
              <a:solidFill>
                <a:srgbClr val="00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468C6B7-FEBD-225D-9D18-95A26FFB6AED}"/>
              </a:ext>
            </a:extLst>
          </p:cNvPr>
          <p:cNvPicPr>
            <a:picLocks noChangeAspect="1"/>
          </p:cNvPicPr>
          <p:nvPr/>
        </p:nvPicPr>
        <p:blipFill>
          <a:blip r:embed="rId2"/>
          <a:stretch>
            <a:fillRect/>
          </a:stretch>
        </p:blipFill>
        <p:spPr>
          <a:xfrm>
            <a:off x="1428750" y="1245105"/>
            <a:ext cx="9155430" cy="4875721"/>
          </a:xfrm>
          <a:prstGeom prst="rect">
            <a:avLst/>
          </a:prstGeom>
        </p:spPr>
      </p:pic>
    </p:spTree>
    <p:extLst>
      <p:ext uri="{BB962C8B-B14F-4D97-AF65-F5344CB8AC3E}">
        <p14:creationId xmlns:p14="http://schemas.microsoft.com/office/powerpoint/2010/main" val="29829033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807B97-8680-12F5-EEE2-FEA227FA2C49}"/>
              </a:ext>
            </a:extLst>
          </p:cNvPr>
          <p:cNvPicPr>
            <a:picLocks noChangeAspect="1"/>
          </p:cNvPicPr>
          <p:nvPr/>
        </p:nvPicPr>
        <p:blipFill rotWithShape="1">
          <a:blip r:embed="rId2"/>
          <a:srcRect t="14744"/>
          <a:stretch/>
        </p:blipFill>
        <p:spPr>
          <a:xfrm>
            <a:off x="1310790" y="1092606"/>
            <a:ext cx="9193379" cy="5550173"/>
          </a:xfrm>
          <a:prstGeom prst="rect">
            <a:avLst/>
          </a:prstGeom>
        </p:spPr>
      </p:pic>
      <p:sp>
        <p:nvSpPr>
          <p:cNvPr id="4" name="Rectangle 3">
            <a:extLst>
              <a:ext uri="{FF2B5EF4-FFF2-40B4-BE49-F238E27FC236}">
                <a16:creationId xmlns:a16="http://schemas.microsoft.com/office/drawing/2014/main" id="{A8AA6075-6AFC-B6E0-E639-E0DA1C538E91}"/>
              </a:ext>
            </a:extLst>
          </p:cNvPr>
          <p:cNvSpPr/>
          <p:nvPr/>
        </p:nvSpPr>
        <p:spPr>
          <a:xfrm>
            <a:off x="157840" y="215221"/>
            <a:ext cx="12034160" cy="461665"/>
          </a:xfrm>
          <a:prstGeom prst="rect">
            <a:avLst/>
          </a:prstGeom>
        </p:spPr>
        <p:txBody>
          <a:bodyPr wrap="square">
            <a:spAutoFit/>
          </a:bodyPr>
          <a:lstStyle/>
          <a:p>
            <a:r>
              <a:rPr lang="en-US" altLang="ko-KR" sz="2400" b="1" dirty="0">
                <a:solidFill>
                  <a:srgbClr val="000000"/>
                </a:solidFill>
                <a:latin typeface="Arial" panose="020B0604020202020204" pitchFamily="34" charset="0"/>
                <a:cs typeface="Arial" panose="020B0604020202020204" pitchFamily="34" charset="0"/>
              </a:rPr>
              <a:t>RNA-Seq p-value histogram stratified by average read count</a:t>
            </a:r>
            <a:endParaRPr lang="en-US" sz="24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21727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72F3E9-7B97-1904-ECD3-62FE9B806BA7}"/>
              </a:ext>
            </a:extLst>
          </p:cNvPr>
          <p:cNvSpPr/>
          <p:nvPr/>
        </p:nvSpPr>
        <p:spPr>
          <a:xfrm>
            <a:off x="157840" y="215221"/>
            <a:ext cx="12034160" cy="461665"/>
          </a:xfrm>
          <a:prstGeom prst="rect">
            <a:avLst/>
          </a:prstGeom>
        </p:spPr>
        <p:txBody>
          <a:bodyPr wrap="square">
            <a:spAutoFit/>
          </a:bodyPr>
          <a:lstStyle/>
          <a:p>
            <a:r>
              <a:rPr lang="en-US" altLang="ko-KR" sz="2400" b="1" dirty="0">
                <a:solidFill>
                  <a:srgbClr val="000000"/>
                </a:solidFill>
                <a:latin typeface="Arial" panose="020B0604020202020204" pitchFamily="34" charset="0"/>
                <a:cs typeface="Arial" panose="020B0604020202020204" pitchFamily="34" charset="0"/>
              </a:rPr>
              <a:t>Independent hypothesis weighting (IHW)</a:t>
            </a:r>
            <a:endParaRPr lang="en-US" sz="2400" b="1" dirty="0">
              <a:solidFill>
                <a:srgbClr val="00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52BD796-C485-680D-074B-65C4BEC2BF6D}"/>
              </a:ext>
            </a:extLst>
          </p:cNvPr>
          <p:cNvPicPr>
            <a:picLocks noChangeAspect="1"/>
          </p:cNvPicPr>
          <p:nvPr/>
        </p:nvPicPr>
        <p:blipFill>
          <a:blip r:embed="rId2"/>
          <a:stretch>
            <a:fillRect/>
          </a:stretch>
        </p:blipFill>
        <p:spPr>
          <a:xfrm>
            <a:off x="2209800" y="1153510"/>
            <a:ext cx="7772400" cy="4964778"/>
          </a:xfrm>
          <a:prstGeom prst="rect">
            <a:avLst/>
          </a:prstGeom>
        </p:spPr>
      </p:pic>
    </p:spTree>
    <p:extLst>
      <p:ext uri="{BB962C8B-B14F-4D97-AF65-F5344CB8AC3E}">
        <p14:creationId xmlns:p14="http://schemas.microsoft.com/office/powerpoint/2010/main" val="3551902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31C310-88ED-5BD3-13C9-316DD038DD7A}"/>
              </a:ext>
            </a:extLst>
          </p:cNvPr>
          <p:cNvSpPr/>
          <p:nvPr/>
        </p:nvSpPr>
        <p:spPr>
          <a:xfrm>
            <a:off x="157840" y="215221"/>
            <a:ext cx="12034160" cy="461665"/>
          </a:xfrm>
          <a:prstGeom prst="rect">
            <a:avLst/>
          </a:prstGeom>
        </p:spPr>
        <p:txBody>
          <a:bodyPr wrap="square">
            <a:spAutoFit/>
          </a:bodyPr>
          <a:lstStyle/>
          <a:p>
            <a:r>
              <a:rPr lang="en-US" altLang="ko-KR" sz="2400" b="1" dirty="0">
                <a:solidFill>
                  <a:srgbClr val="000000"/>
                </a:solidFill>
                <a:latin typeface="Arial" panose="020B0604020202020204" pitchFamily="34" charset="0"/>
                <a:cs typeface="Arial" panose="020B0604020202020204" pitchFamily="34" charset="0"/>
              </a:rPr>
              <a:t>Testing versus classification</a:t>
            </a:r>
            <a:endParaRPr lang="en-US" sz="2400" b="1" dirty="0">
              <a:solidFill>
                <a:srgbClr val="00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EAED54C-C351-D222-FF7F-5139A7F21279}"/>
              </a:ext>
            </a:extLst>
          </p:cNvPr>
          <p:cNvPicPr>
            <a:picLocks noChangeAspect="1"/>
          </p:cNvPicPr>
          <p:nvPr/>
        </p:nvPicPr>
        <p:blipFill>
          <a:blip r:embed="rId3"/>
          <a:stretch>
            <a:fillRect/>
          </a:stretch>
        </p:blipFill>
        <p:spPr>
          <a:xfrm>
            <a:off x="2288720" y="1230086"/>
            <a:ext cx="7772400" cy="5204055"/>
          </a:xfrm>
          <a:prstGeom prst="rect">
            <a:avLst/>
          </a:prstGeom>
        </p:spPr>
      </p:pic>
    </p:spTree>
    <p:extLst>
      <p:ext uri="{BB962C8B-B14F-4D97-AF65-F5344CB8AC3E}">
        <p14:creationId xmlns:p14="http://schemas.microsoft.com/office/powerpoint/2010/main" val="22141604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able&#10;&#10;Description automatically generated">
            <a:extLst>
              <a:ext uri="{FF2B5EF4-FFF2-40B4-BE49-F238E27FC236}">
                <a16:creationId xmlns:a16="http://schemas.microsoft.com/office/drawing/2014/main" id="{08A670A0-5422-2731-390D-3ED3E34FE9F2}"/>
              </a:ext>
            </a:extLst>
          </p:cNvPr>
          <p:cNvPicPr>
            <a:picLocks noChangeAspect="1"/>
          </p:cNvPicPr>
          <p:nvPr/>
        </p:nvPicPr>
        <p:blipFill>
          <a:blip r:embed="rId2"/>
          <a:stretch>
            <a:fillRect/>
          </a:stretch>
        </p:blipFill>
        <p:spPr>
          <a:xfrm>
            <a:off x="3079835" y="4003309"/>
            <a:ext cx="6068773" cy="1624606"/>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4C1BEFC7-40A4-512E-5F6B-18DCCF7EBA74}"/>
              </a:ext>
            </a:extLst>
          </p:cNvPr>
          <p:cNvPicPr>
            <a:picLocks noChangeAspect="1"/>
          </p:cNvPicPr>
          <p:nvPr/>
        </p:nvPicPr>
        <p:blipFill>
          <a:blip r:embed="rId3"/>
          <a:stretch>
            <a:fillRect/>
          </a:stretch>
        </p:blipFill>
        <p:spPr>
          <a:xfrm>
            <a:off x="2967627" y="1706422"/>
            <a:ext cx="6256745" cy="1866282"/>
          </a:xfrm>
          <a:prstGeom prst="rect">
            <a:avLst/>
          </a:prstGeom>
        </p:spPr>
      </p:pic>
      <p:sp>
        <p:nvSpPr>
          <p:cNvPr id="4" name="Rectangle 3">
            <a:extLst>
              <a:ext uri="{FF2B5EF4-FFF2-40B4-BE49-F238E27FC236}">
                <a16:creationId xmlns:a16="http://schemas.microsoft.com/office/drawing/2014/main" id="{58D5EFE5-1CEE-022C-4CB4-FE29CBF3251D}"/>
              </a:ext>
            </a:extLst>
          </p:cNvPr>
          <p:cNvSpPr/>
          <p:nvPr/>
        </p:nvSpPr>
        <p:spPr>
          <a:xfrm>
            <a:off x="157840" y="215221"/>
            <a:ext cx="12034160" cy="461665"/>
          </a:xfrm>
          <a:prstGeom prst="rect">
            <a:avLst/>
          </a:prstGeom>
        </p:spPr>
        <p:txBody>
          <a:bodyPr wrap="square">
            <a:spAutoFit/>
          </a:bodyPr>
          <a:lstStyle/>
          <a:p>
            <a:r>
              <a:rPr lang="en-US" altLang="ko-KR" sz="2400" b="1" dirty="0">
                <a:solidFill>
                  <a:srgbClr val="000000"/>
                </a:solidFill>
                <a:latin typeface="Arial" panose="020B0604020202020204" pitchFamily="34" charset="0"/>
                <a:cs typeface="Arial" panose="020B0604020202020204" pitchFamily="34" charset="0"/>
              </a:rPr>
              <a:t>Independent hypothesis weighting (IHW) using R script</a:t>
            </a:r>
            <a:endParaRPr lang="en-US" sz="24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0764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EA9174-7BF7-1CD0-A0B4-4B450CF4F2BE}"/>
              </a:ext>
            </a:extLst>
          </p:cNvPr>
          <p:cNvPicPr>
            <a:picLocks noChangeAspect="1"/>
          </p:cNvPicPr>
          <p:nvPr/>
        </p:nvPicPr>
        <p:blipFill>
          <a:blip r:embed="rId2"/>
          <a:stretch>
            <a:fillRect/>
          </a:stretch>
        </p:blipFill>
        <p:spPr>
          <a:xfrm>
            <a:off x="7484110" y="1817370"/>
            <a:ext cx="4445000" cy="4000500"/>
          </a:xfrm>
          <a:prstGeom prst="rect">
            <a:avLst/>
          </a:prstGeom>
        </p:spPr>
      </p:pic>
      <p:pic>
        <p:nvPicPr>
          <p:cNvPr id="5" name="Picture 4">
            <a:extLst>
              <a:ext uri="{FF2B5EF4-FFF2-40B4-BE49-F238E27FC236}">
                <a16:creationId xmlns:a16="http://schemas.microsoft.com/office/drawing/2014/main" id="{15D6A934-C137-AA18-AE0B-A5068EF0E164}"/>
              </a:ext>
            </a:extLst>
          </p:cNvPr>
          <p:cNvPicPr>
            <a:picLocks noChangeAspect="1"/>
          </p:cNvPicPr>
          <p:nvPr/>
        </p:nvPicPr>
        <p:blipFill>
          <a:blip r:embed="rId3"/>
          <a:stretch>
            <a:fillRect/>
          </a:stretch>
        </p:blipFill>
        <p:spPr>
          <a:xfrm>
            <a:off x="262890" y="1422586"/>
            <a:ext cx="6902239" cy="4623884"/>
          </a:xfrm>
          <a:prstGeom prst="rect">
            <a:avLst/>
          </a:prstGeom>
        </p:spPr>
      </p:pic>
      <p:sp>
        <p:nvSpPr>
          <p:cNvPr id="6" name="Rectangle 5">
            <a:extLst>
              <a:ext uri="{FF2B5EF4-FFF2-40B4-BE49-F238E27FC236}">
                <a16:creationId xmlns:a16="http://schemas.microsoft.com/office/drawing/2014/main" id="{FC84C58D-D4D1-A06E-87CD-B9070FA16AA4}"/>
              </a:ext>
            </a:extLst>
          </p:cNvPr>
          <p:cNvSpPr/>
          <p:nvPr/>
        </p:nvSpPr>
        <p:spPr>
          <a:xfrm>
            <a:off x="157840" y="215221"/>
            <a:ext cx="12034160" cy="461665"/>
          </a:xfrm>
          <a:prstGeom prst="rect">
            <a:avLst/>
          </a:prstGeom>
        </p:spPr>
        <p:txBody>
          <a:bodyPr wrap="square">
            <a:spAutoFit/>
          </a:bodyPr>
          <a:lstStyle/>
          <a:p>
            <a:r>
              <a:rPr lang="en-US" altLang="ko-KR" sz="2400" b="1" dirty="0">
                <a:solidFill>
                  <a:srgbClr val="000000"/>
                </a:solidFill>
                <a:latin typeface="Arial" panose="020B0604020202020204" pitchFamily="34" charset="0"/>
                <a:cs typeface="Arial" panose="020B0604020202020204" pitchFamily="34" charset="0"/>
              </a:rPr>
              <a:t>IHW</a:t>
            </a:r>
            <a:r>
              <a:rPr lang="ko-KR" altLang="en-US" sz="2400" b="1" dirty="0" err="1">
                <a:solidFill>
                  <a:srgbClr val="000000"/>
                </a:solidFill>
                <a:latin typeface="Arial" panose="020B0604020202020204" pitchFamily="34" charset="0"/>
                <a:cs typeface="Arial" panose="020B0604020202020204" pitchFamily="34" charset="0"/>
              </a:rPr>
              <a:t>를</a:t>
            </a:r>
            <a:r>
              <a:rPr lang="ko-KR" altLang="en-US" sz="2400" b="1" dirty="0">
                <a:solidFill>
                  <a:srgbClr val="000000"/>
                </a:solidFill>
                <a:latin typeface="Arial" panose="020B0604020202020204" pitchFamily="34" charset="0"/>
                <a:cs typeface="Arial" panose="020B0604020202020204" pitchFamily="34" charset="0"/>
              </a:rPr>
              <a:t> 실제 바이오 데이터에 적용한 예시</a:t>
            </a:r>
            <a:endParaRPr lang="en-US" sz="24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24594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84DE8-4A98-8E56-3E6D-99FE44594E5C}"/>
              </a:ext>
            </a:extLst>
          </p:cNvPr>
          <p:cNvSpPr>
            <a:spLocks noGrp="1"/>
          </p:cNvSpPr>
          <p:nvPr>
            <p:ph type="ctrTitle"/>
          </p:nvPr>
        </p:nvSpPr>
        <p:spPr/>
        <p:txBody>
          <a:bodyPr>
            <a:normAutofit/>
          </a:bodyPr>
          <a:lstStyle/>
          <a:p>
            <a:r>
              <a:rPr lang="en-DE" sz="5400" dirty="0">
                <a:latin typeface="Arial" panose="020B0604020202020204" pitchFamily="34" charset="0"/>
                <a:cs typeface="Arial" panose="020B0604020202020204" pitchFamily="34" charset="0"/>
              </a:rPr>
              <a:t>Thank you for your attention!</a:t>
            </a:r>
          </a:p>
        </p:txBody>
      </p:sp>
      <p:sp>
        <p:nvSpPr>
          <p:cNvPr id="3" name="Subtitle 2">
            <a:extLst>
              <a:ext uri="{FF2B5EF4-FFF2-40B4-BE49-F238E27FC236}">
                <a16:creationId xmlns:a16="http://schemas.microsoft.com/office/drawing/2014/main" id="{CD214051-7F95-77E6-EEA2-02B5D8ED1427}"/>
              </a:ext>
            </a:extLst>
          </p:cNvPr>
          <p:cNvSpPr>
            <a:spLocks noGrp="1"/>
          </p:cNvSpPr>
          <p:nvPr>
            <p:ph type="subTitle" idx="1"/>
          </p:nvPr>
        </p:nvSpPr>
        <p:spPr/>
        <p:txBody>
          <a:bodyPr/>
          <a:lstStyle/>
          <a:p>
            <a:endParaRPr lang="en-DE"/>
          </a:p>
        </p:txBody>
      </p:sp>
    </p:spTree>
    <p:extLst>
      <p:ext uri="{BB962C8B-B14F-4D97-AF65-F5344CB8AC3E}">
        <p14:creationId xmlns:p14="http://schemas.microsoft.com/office/powerpoint/2010/main" val="494215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31C310-88ED-5BD3-13C9-316DD038DD7A}"/>
              </a:ext>
            </a:extLst>
          </p:cNvPr>
          <p:cNvSpPr/>
          <p:nvPr/>
        </p:nvSpPr>
        <p:spPr>
          <a:xfrm>
            <a:off x="157840" y="215221"/>
            <a:ext cx="12034160" cy="461665"/>
          </a:xfrm>
          <a:prstGeom prst="rect">
            <a:avLst/>
          </a:prstGeom>
        </p:spPr>
        <p:txBody>
          <a:bodyPr wrap="square">
            <a:spAutoFit/>
          </a:bodyPr>
          <a:lstStyle/>
          <a:p>
            <a:r>
              <a:rPr lang="en-US" altLang="ko-KR" sz="2400" b="1">
                <a:solidFill>
                  <a:srgbClr val="000000"/>
                </a:solidFill>
                <a:latin typeface="Arial" panose="020B0604020202020204" pitchFamily="34" charset="0"/>
                <a:cs typeface="Arial" panose="020B0604020202020204" pitchFamily="34" charset="0"/>
              </a:rPr>
              <a:t>False discovery rate versus p-value</a:t>
            </a:r>
            <a:endParaRPr lang="en-US" sz="2400" b="1" dirty="0">
              <a:solidFill>
                <a:srgbClr val="000000"/>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499FB772-84F4-65CD-8092-B51A23F95F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316" y="1656238"/>
            <a:ext cx="5286519" cy="28318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1822360-F03E-1576-F329-885892CB59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1622" y="1656238"/>
            <a:ext cx="5286519" cy="28318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10;&#10;Description automatically generated">
            <a:extLst>
              <a:ext uri="{FF2B5EF4-FFF2-40B4-BE49-F238E27FC236}">
                <a16:creationId xmlns:a16="http://schemas.microsoft.com/office/drawing/2014/main" id="{152D4E41-0890-3131-45DA-503931C01EA2}"/>
              </a:ext>
            </a:extLst>
          </p:cNvPr>
          <p:cNvPicPr>
            <a:picLocks noChangeAspect="1"/>
          </p:cNvPicPr>
          <p:nvPr/>
        </p:nvPicPr>
        <p:blipFill>
          <a:blip r:embed="rId5"/>
          <a:stretch>
            <a:fillRect/>
          </a:stretch>
        </p:blipFill>
        <p:spPr>
          <a:xfrm>
            <a:off x="7880788" y="4876518"/>
            <a:ext cx="2826656" cy="590939"/>
          </a:xfrm>
          <a:prstGeom prst="rect">
            <a:avLst/>
          </a:prstGeom>
        </p:spPr>
      </p:pic>
      <p:pic>
        <p:nvPicPr>
          <p:cNvPr id="7" name="Picture 6">
            <a:extLst>
              <a:ext uri="{FF2B5EF4-FFF2-40B4-BE49-F238E27FC236}">
                <a16:creationId xmlns:a16="http://schemas.microsoft.com/office/drawing/2014/main" id="{3B10CBAC-3C6B-A87F-D4AE-C4FF5D62A5B0}"/>
              </a:ext>
            </a:extLst>
          </p:cNvPr>
          <p:cNvPicPr>
            <a:picLocks noChangeAspect="1"/>
          </p:cNvPicPr>
          <p:nvPr/>
        </p:nvPicPr>
        <p:blipFill>
          <a:blip r:embed="rId6"/>
          <a:stretch>
            <a:fillRect/>
          </a:stretch>
        </p:blipFill>
        <p:spPr>
          <a:xfrm>
            <a:off x="353315" y="4876518"/>
            <a:ext cx="5574520" cy="590939"/>
          </a:xfrm>
          <a:prstGeom prst="rect">
            <a:avLst/>
          </a:prstGeom>
        </p:spPr>
      </p:pic>
    </p:spTree>
    <p:extLst>
      <p:ext uri="{BB962C8B-B14F-4D97-AF65-F5344CB8AC3E}">
        <p14:creationId xmlns:p14="http://schemas.microsoft.com/office/powerpoint/2010/main" val="1366565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7E1826-147F-1D7E-B951-F1D28EA952CF}"/>
              </a:ext>
            </a:extLst>
          </p:cNvPr>
          <p:cNvPicPr>
            <a:picLocks noChangeAspect="1"/>
          </p:cNvPicPr>
          <p:nvPr/>
        </p:nvPicPr>
        <p:blipFill>
          <a:blip r:embed="rId2"/>
          <a:stretch>
            <a:fillRect/>
          </a:stretch>
        </p:blipFill>
        <p:spPr>
          <a:xfrm>
            <a:off x="1781851" y="1240972"/>
            <a:ext cx="7772400" cy="4696422"/>
          </a:xfrm>
          <a:prstGeom prst="rect">
            <a:avLst/>
          </a:prstGeom>
        </p:spPr>
      </p:pic>
      <p:sp>
        <p:nvSpPr>
          <p:cNvPr id="4" name="Rectangle 3">
            <a:extLst>
              <a:ext uri="{FF2B5EF4-FFF2-40B4-BE49-F238E27FC236}">
                <a16:creationId xmlns:a16="http://schemas.microsoft.com/office/drawing/2014/main" id="{0DD8BCD5-BC3B-F62D-D5CD-AAE3FF8BF6B6}"/>
              </a:ext>
            </a:extLst>
          </p:cNvPr>
          <p:cNvSpPr/>
          <p:nvPr/>
        </p:nvSpPr>
        <p:spPr>
          <a:xfrm>
            <a:off x="157840" y="215221"/>
            <a:ext cx="12034160" cy="461665"/>
          </a:xfrm>
          <a:prstGeom prst="rect">
            <a:avLst/>
          </a:prstGeom>
        </p:spPr>
        <p:txBody>
          <a:bodyPr wrap="square">
            <a:spAutoFit/>
          </a:bodyPr>
          <a:lstStyle/>
          <a:p>
            <a:r>
              <a:rPr lang="en-US" altLang="ko-KR" sz="2400" b="1" dirty="0">
                <a:solidFill>
                  <a:srgbClr val="000000"/>
                </a:solidFill>
                <a:latin typeface="Arial" panose="020B0604020202020204" pitchFamily="34" charset="0"/>
                <a:cs typeface="Arial" panose="020B0604020202020204" pitchFamily="34" charset="0"/>
              </a:rPr>
              <a:t>Hypothesis testing</a:t>
            </a:r>
            <a:r>
              <a:rPr lang="ko-KR" altLang="en-US" sz="2400" b="1" dirty="0">
                <a:solidFill>
                  <a:srgbClr val="000000"/>
                </a:solidFill>
                <a:latin typeface="Arial" panose="020B0604020202020204" pitchFamily="34" charset="0"/>
                <a:cs typeface="Arial" panose="020B0604020202020204" pitchFamily="34" charset="0"/>
              </a:rPr>
              <a:t>에 필요한 용어 정리</a:t>
            </a:r>
            <a:endParaRPr lang="en-US" sz="24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4834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6EA808-A559-EDAB-11A4-E5DBF37B3C84}"/>
              </a:ext>
            </a:extLst>
          </p:cNvPr>
          <p:cNvSpPr/>
          <p:nvPr/>
        </p:nvSpPr>
        <p:spPr>
          <a:xfrm>
            <a:off x="157840" y="215221"/>
            <a:ext cx="12034160" cy="461665"/>
          </a:xfrm>
          <a:prstGeom prst="rect">
            <a:avLst/>
          </a:prstGeom>
        </p:spPr>
        <p:txBody>
          <a:bodyPr wrap="square">
            <a:spAutoFit/>
          </a:bodyPr>
          <a:lstStyle/>
          <a:p>
            <a:r>
              <a:rPr lang="en-US" altLang="ko-KR" sz="2400" b="1" dirty="0">
                <a:solidFill>
                  <a:srgbClr val="000000"/>
                </a:solidFill>
                <a:latin typeface="Arial" panose="020B0604020202020204" pitchFamily="34" charset="0"/>
                <a:cs typeface="Arial" panose="020B0604020202020204" pitchFamily="34" charset="0"/>
              </a:rPr>
              <a:t>How to make rational decisions based on noisy, finite data</a:t>
            </a:r>
            <a:endParaRPr lang="en-US" sz="2400" b="1" dirty="0">
              <a:solidFill>
                <a:srgbClr val="00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C51C825-A31C-40DA-387A-8653AC13BFEB}"/>
              </a:ext>
            </a:extLst>
          </p:cNvPr>
          <p:cNvPicPr>
            <a:picLocks noChangeAspect="1"/>
          </p:cNvPicPr>
          <p:nvPr/>
        </p:nvPicPr>
        <p:blipFill>
          <a:blip r:embed="rId2"/>
          <a:stretch>
            <a:fillRect/>
          </a:stretch>
        </p:blipFill>
        <p:spPr>
          <a:xfrm>
            <a:off x="859973" y="1029401"/>
            <a:ext cx="10628146" cy="4799198"/>
          </a:xfrm>
          <a:prstGeom prst="rect">
            <a:avLst/>
          </a:prstGeom>
        </p:spPr>
      </p:pic>
    </p:spTree>
    <p:extLst>
      <p:ext uri="{BB962C8B-B14F-4D97-AF65-F5344CB8AC3E}">
        <p14:creationId xmlns:p14="http://schemas.microsoft.com/office/powerpoint/2010/main" val="3419638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0CA8C-B63B-4148-1108-87048AA14227}"/>
              </a:ext>
            </a:extLst>
          </p:cNvPr>
          <p:cNvSpPr>
            <a:spLocks noGrp="1"/>
          </p:cNvSpPr>
          <p:nvPr>
            <p:ph type="ctrTitle"/>
          </p:nvPr>
        </p:nvSpPr>
        <p:spPr/>
        <p:txBody>
          <a:bodyPr/>
          <a:lstStyle/>
          <a:p>
            <a:r>
              <a:rPr lang="en-DE" dirty="0">
                <a:latin typeface="Arial" panose="020B0604020202020204" pitchFamily="34" charset="0"/>
                <a:cs typeface="Arial" panose="020B0604020202020204" pitchFamily="34" charset="0"/>
              </a:rPr>
              <a:t>Topic1. </a:t>
            </a:r>
            <a:r>
              <a:rPr lang="ko-KR" altLang="en-US" dirty="0">
                <a:latin typeface="Arial" panose="020B0604020202020204" pitchFamily="34" charset="0"/>
                <a:cs typeface="Arial" panose="020B0604020202020204" pitchFamily="34" charset="0"/>
              </a:rPr>
              <a:t>동전 던지기와 </a:t>
            </a:r>
            <a:r>
              <a:rPr lang="en-US" altLang="ko-KR" dirty="0">
                <a:latin typeface="Arial" panose="020B0604020202020204" pitchFamily="34" charset="0"/>
                <a:cs typeface="Arial" panose="020B0604020202020204" pitchFamily="34" charset="0"/>
              </a:rPr>
              <a:t>binomial test</a:t>
            </a:r>
            <a:endParaRPr lang="en-DE" dirty="0">
              <a:latin typeface="Arial" panose="020B0604020202020204" pitchFamily="34" charset="0"/>
              <a:cs typeface="Arial" panose="020B0604020202020204" pitchFamily="34" charset="0"/>
            </a:endParaRPr>
          </a:p>
        </p:txBody>
      </p:sp>
      <p:sp>
        <p:nvSpPr>
          <p:cNvPr id="5" name="Subtitle 4">
            <a:extLst>
              <a:ext uri="{FF2B5EF4-FFF2-40B4-BE49-F238E27FC236}">
                <a16:creationId xmlns:a16="http://schemas.microsoft.com/office/drawing/2014/main" id="{D96106CF-A072-990E-9F95-67ACE5B2E095}"/>
              </a:ext>
            </a:extLst>
          </p:cNvPr>
          <p:cNvSpPr>
            <a:spLocks noGrp="1"/>
          </p:cNvSpPr>
          <p:nvPr>
            <p:ph type="subTitle" idx="1"/>
          </p:nvPr>
        </p:nvSpPr>
        <p:spPr/>
        <p:txBody>
          <a:bodyPr/>
          <a:lstStyle/>
          <a:p>
            <a:endParaRPr lang="en-DE" dirty="0"/>
          </a:p>
        </p:txBody>
      </p:sp>
    </p:spTree>
    <p:extLst>
      <p:ext uri="{BB962C8B-B14F-4D97-AF65-F5344CB8AC3E}">
        <p14:creationId xmlns:p14="http://schemas.microsoft.com/office/powerpoint/2010/main" val="19128591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1127</TotalTime>
  <Words>1464</Words>
  <Application>Microsoft Macintosh PowerPoint</Application>
  <PresentationFormat>Widescreen</PresentationFormat>
  <Paragraphs>120</Paragraphs>
  <Slides>52</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MJXc-TeX-main-R</vt:lpstr>
      <vt:lpstr>MJXc-TeX-math-I</vt:lpstr>
      <vt:lpstr>system-ui</vt:lpstr>
      <vt:lpstr>Arial</vt:lpstr>
      <vt:lpstr>Arial</vt:lpstr>
      <vt:lpstr>Calibri</vt:lpstr>
      <vt:lpstr>Calibri Light</vt:lpstr>
      <vt:lpstr>Source Sans Pro</vt:lpstr>
      <vt:lpstr>Office Theme</vt:lpstr>
      <vt:lpstr>Chapter6.  Hypothesis testing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Topic1. 동전 던지기와 binomial test</vt:lpstr>
      <vt:lpstr>PowerPoint Presentation</vt:lpstr>
      <vt:lpstr>PowerPoint Presentation</vt:lpstr>
      <vt:lpstr>PowerPoint Presentation</vt:lpstr>
      <vt:lpstr>PowerPoint Presentation</vt:lpstr>
      <vt:lpstr>PowerPoint Presentation</vt:lpstr>
      <vt:lpstr>Topic2. Hypothesis Testing의 순서</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Topic3. t-test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Topic4. Multiple testing and false discovery rate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Topic5. Independent filtering and hypothesis weighting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Hyobin Jeong</dc:creator>
  <cp:lastModifiedBy>Hyobin Jeong</cp:lastModifiedBy>
  <cp:revision>146</cp:revision>
  <dcterms:created xsi:type="dcterms:W3CDTF">2022-10-02T02:47:25Z</dcterms:created>
  <dcterms:modified xsi:type="dcterms:W3CDTF">2023-07-28T13:30:49Z</dcterms:modified>
</cp:coreProperties>
</file>