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8" r:id="rId4"/>
    <p:sldId id="267" r:id="rId5"/>
    <p:sldId id="259" r:id="rId6"/>
    <p:sldId id="269" r:id="rId7"/>
    <p:sldId id="270" r:id="rId8"/>
    <p:sldId id="271" r:id="rId9"/>
    <p:sldId id="260" r:id="rId10"/>
    <p:sldId id="272" r:id="rId11"/>
    <p:sldId id="261" r:id="rId12"/>
    <p:sldId id="273" r:id="rId13"/>
    <p:sldId id="274" r:id="rId14"/>
    <p:sldId id="275" r:id="rId15"/>
    <p:sldId id="280" r:id="rId16"/>
    <p:sldId id="277" r:id="rId17"/>
    <p:sldId id="278" r:id="rId18"/>
    <p:sldId id="279" r:id="rId19"/>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B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30" autoAdjust="0"/>
    <p:restoredTop sz="94660"/>
  </p:normalViewPr>
  <p:slideViewPr>
    <p:cSldViewPr snapToGrid="0" showGuides="1">
      <p:cViewPr varScale="1">
        <p:scale>
          <a:sx n="164" d="100"/>
          <a:sy n="164" d="100"/>
        </p:scale>
        <p:origin x="1872" y="1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ltLang="ko-KR"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ko-KR" smtClean="0"/>
              <a:t>Click to edit Master subtitle style</a:t>
            </a:r>
            <a:endParaRPr lang="en-US" dirty="0"/>
          </a:p>
        </p:txBody>
      </p:sp>
      <p:sp>
        <p:nvSpPr>
          <p:cNvPr id="4" name="Date Placeholder 3"/>
          <p:cNvSpPr>
            <a:spLocks noGrp="1"/>
          </p:cNvSpPr>
          <p:nvPr>
            <p:ph type="dt" sz="half" idx="10"/>
          </p:nvPr>
        </p:nvSpPr>
        <p:spPr/>
        <p:txBody>
          <a:bodyPr/>
          <a:lstStyle/>
          <a:p>
            <a:fld id="{6D04162B-9A9C-418D-8CA1-90124C650C71}" type="datetimeFigureOut">
              <a:rPr lang="ko-KR" altLang="en-US" smtClean="0"/>
              <a:t>2023-08-08</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6DC0F742-DB44-4621-B19D-4235DDF39753}" type="slidenum">
              <a:rPr lang="ko-KR" altLang="en-US" smtClean="0"/>
              <a:t>‹#›</a:t>
            </a:fld>
            <a:endParaRPr lang="ko-KR" altLang="en-US"/>
          </a:p>
        </p:txBody>
      </p:sp>
    </p:spTree>
    <p:extLst>
      <p:ext uri="{BB962C8B-B14F-4D97-AF65-F5344CB8AC3E}">
        <p14:creationId xmlns:p14="http://schemas.microsoft.com/office/powerpoint/2010/main" val="4837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ko-KR" smtClean="0"/>
              <a:t>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4" name="Date Placeholder 3"/>
          <p:cNvSpPr>
            <a:spLocks noGrp="1"/>
          </p:cNvSpPr>
          <p:nvPr>
            <p:ph type="dt" sz="half" idx="10"/>
          </p:nvPr>
        </p:nvSpPr>
        <p:spPr/>
        <p:txBody>
          <a:bodyPr/>
          <a:lstStyle/>
          <a:p>
            <a:fld id="{6D04162B-9A9C-418D-8CA1-90124C650C71}" type="datetimeFigureOut">
              <a:rPr lang="ko-KR" altLang="en-US" smtClean="0"/>
              <a:t>2023-08-08</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6DC0F742-DB44-4621-B19D-4235DDF39753}" type="slidenum">
              <a:rPr lang="ko-KR" altLang="en-US" smtClean="0"/>
              <a:t>‹#›</a:t>
            </a:fld>
            <a:endParaRPr lang="ko-KR" altLang="en-US"/>
          </a:p>
        </p:txBody>
      </p:sp>
    </p:spTree>
    <p:extLst>
      <p:ext uri="{BB962C8B-B14F-4D97-AF65-F5344CB8AC3E}">
        <p14:creationId xmlns:p14="http://schemas.microsoft.com/office/powerpoint/2010/main" val="717543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ltLang="ko-KR"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ltLang="ko-KR" smtClean="0"/>
              <a:t>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4" name="Date Placeholder 3"/>
          <p:cNvSpPr>
            <a:spLocks noGrp="1"/>
          </p:cNvSpPr>
          <p:nvPr>
            <p:ph type="dt" sz="half" idx="10"/>
          </p:nvPr>
        </p:nvSpPr>
        <p:spPr/>
        <p:txBody>
          <a:bodyPr/>
          <a:lstStyle/>
          <a:p>
            <a:fld id="{6D04162B-9A9C-418D-8CA1-90124C650C71}" type="datetimeFigureOut">
              <a:rPr lang="ko-KR" altLang="en-US" smtClean="0"/>
              <a:t>2023-08-08</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6DC0F742-DB44-4621-B19D-4235DDF39753}" type="slidenum">
              <a:rPr lang="ko-KR" altLang="en-US" smtClean="0"/>
              <a:t>‹#›</a:t>
            </a:fld>
            <a:endParaRPr lang="ko-KR" altLang="en-US"/>
          </a:p>
        </p:txBody>
      </p:sp>
    </p:spTree>
    <p:extLst>
      <p:ext uri="{BB962C8B-B14F-4D97-AF65-F5344CB8AC3E}">
        <p14:creationId xmlns:p14="http://schemas.microsoft.com/office/powerpoint/2010/main" val="315842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en-US" dirty="0"/>
          </a:p>
        </p:txBody>
      </p:sp>
      <p:sp>
        <p:nvSpPr>
          <p:cNvPr id="3" name="Content Placeholder 2"/>
          <p:cNvSpPr>
            <a:spLocks noGrp="1"/>
          </p:cNvSpPr>
          <p:nvPr>
            <p:ph idx="1"/>
          </p:nvPr>
        </p:nvSpPr>
        <p:spPr/>
        <p:txBody>
          <a:bodyPr/>
          <a:lstStyle/>
          <a:p>
            <a:pPr lvl="0"/>
            <a:r>
              <a:rPr lang="en-US" altLang="ko-KR" smtClean="0"/>
              <a:t>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4" name="Date Placeholder 3"/>
          <p:cNvSpPr>
            <a:spLocks noGrp="1"/>
          </p:cNvSpPr>
          <p:nvPr>
            <p:ph type="dt" sz="half" idx="10"/>
          </p:nvPr>
        </p:nvSpPr>
        <p:spPr/>
        <p:txBody>
          <a:bodyPr/>
          <a:lstStyle/>
          <a:p>
            <a:fld id="{6D04162B-9A9C-418D-8CA1-90124C650C71}" type="datetimeFigureOut">
              <a:rPr lang="ko-KR" altLang="en-US" smtClean="0"/>
              <a:t>2023-08-08</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6DC0F742-DB44-4621-B19D-4235DDF39753}" type="slidenum">
              <a:rPr lang="ko-KR" altLang="en-US" smtClean="0"/>
              <a:t>‹#›</a:t>
            </a:fld>
            <a:endParaRPr lang="ko-KR" altLang="en-US"/>
          </a:p>
        </p:txBody>
      </p:sp>
    </p:spTree>
    <p:extLst>
      <p:ext uri="{BB962C8B-B14F-4D97-AF65-F5344CB8AC3E}">
        <p14:creationId xmlns:p14="http://schemas.microsoft.com/office/powerpoint/2010/main" val="463950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ltLang="ko-KR"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ko-KR" smtClean="0"/>
              <a:t>Edit Master text styles</a:t>
            </a:r>
          </a:p>
        </p:txBody>
      </p:sp>
      <p:sp>
        <p:nvSpPr>
          <p:cNvPr id="4" name="Date Placeholder 3"/>
          <p:cNvSpPr>
            <a:spLocks noGrp="1"/>
          </p:cNvSpPr>
          <p:nvPr>
            <p:ph type="dt" sz="half" idx="10"/>
          </p:nvPr>
        </p:nvSpPr>
        <p:spPr/>
        <p:txBody>
          <a:bodyPr/>
          <a:lstStyle/>
          <a:p>
            <a:fld id="{6D04162B-9A9C-418D-8CA1-90124C650C71}" type="datetimeFigureOut">
              <a:rPr lang="ko-KR" altLang="en-US" smtClean="0"/>
              <a:t>2023-08-08</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6DC0F742-DB44-4621-B19D-4235DDF39753}" type="slidenum">
              <a:rPr lang="ko-KR" altLang="en-US" smtClean="0"/>
              <a:t>‹#›</a:t>
            </a:fld>
            <a:endParaRPr lang="ko-KR" altLang="en-US"/>
          </a:p>
        </p:txBody>
      </p:sp>
    </p:spTree>
    <p:extLst>
      <p:ext uri="{BB962C8B-B14F-4D97-AF65-F5344CB8AC3E}">
        <p14:creationId xmlns:p14="http://schemas.microsoft.com/office/powerpoint/2010/main" val="228864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ltLang="ko-KR" smtClean="0"/>
              <a:t>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ltLang="ko-KR" smtClean="0"/>
              <a:t>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5" name="Date Placeholder 4"/>
          <p:cNvSpPr>
            <a:spLocks noGrp="1"/>
          </p:cNvSpPr>
          <p:nvPr>
            <p:ph type="dt" sz="half" idx="10"/>
          </p:nvPr>
        </p:nvSpPr>
        <p:spPr/>
        <p:txBody>
          <a:bodyPr/>
          <a:lstStyle/>
          <a:p>
            <a:fld id="{6D04162B-9A9C-418D-8CA1-90124C650C71}" type="datetimeFigureOut">
              <a:rPr lang="ko-KR" altLang="en-US" smtClean="0"/>
              <a:t>2023-08-08</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6DC0F742-DB44-4621-B19D-4235DDF39753}" type="slidenum">
              <a:rPr lang="ko-KR" altLang="en-US" smtClean="0"/>
              <a:t>‹#›</a:t>
            </a:fld>
            <a:endParaRPr lang="ko-KR" altLang="en-US"/>
          </a:p>
        </p:txBody>
      </p:sp>
    </p:spTree>
    <p:extLst>
      <p:ext uri="{BB962C8B-B14F-4D97-AF65-F5344CB8AC3E}">
        <p14:creationId xmlns:p14="http://schemas.microsoft.com/office/powerpoint/2010/main" val="384884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ltLang="ko-KR"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ltLang="ko-KR" smtClean="0"/>
              <a:t>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ltLang="ko-KR" smtClean="0"/>
              <a:t>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7" name="Date Placeholder 6"/>
          <p:cNvSpPr>
            <a:spLocks noGrp="1"/>
          </p:cNvSpPr>
          <p:nvPr>
            <p:ph type="dt" sz="half" idx="10"/>
          </p:nvPr>
        </p:nvSpPr>
        <p:spPr/>
        <p:txBody>
          <a:bodyPr/>
          <a:lstStyle/>
          <a:p>
            <a:fld id="{6D04162B-9A9C-418D-8CA1-90124C650C71}" type="datetimeFigureOut">
              <a:rPr lang="ko-KR" altLang="en-US" smtClean="0"/>
              <a:t>2023-08-08</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6DC0F742-DB44-4621-B19D-4235DDF39753}" type="slidenum">
              <a:rPr lang="ko-KR" altLang="en-US" smtClean="0"/>
              <a:t>‹#›</a:t>
            </a:fld>
            <a:endParaRPr lang="ko-KR" altLang="en-US"/>
          </a:p>
        </p:txBody>
      </p:sp>
    </p:spTree>
    <p:extLst>
      <p:ext uri="{BB962C8B-B14F-4D97-AF65-F5344CB8AC3E}">
        <p14:creationId xmlns:p14="http://schemas.microsoft.com/office/powerpoint/2010/main" val="3416062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en-US" dirty="0"/>
          </a:p>
        </p:txBody>
      </p:sp>
      <p:sp>
        <p:nvSpPr>
          <p:cNvPr id="3" name="Date Placeholder 2"/>
          <p:cNvSpPr>
            <a:spLocks noGrp="1"/>
          </p:cNvSpPr>
          <p:nvPr>
            <p:ph type="dt" sz="half" idx="10"/>
          </p:nvPr>
        </p:nvSpPr>
        <p:spPr/>
        <p:txBody>
          <a:bodyPr/>
          <a:lstStyle/>
          <a:p>
            <a:fld id="{6D04162B-9A9C-418D-8CA1-90124C650C71}" type="datetimeFigureOut">
              <a:rPr lang="ko-KR" altLang="en-US" smtClean="0"/>
              <a:t>2023-08-08</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6DC0F742-DB44-4621-B19D-4235DDF39753}" type="slidenum">
              <a:rPr lang="ko-KR" altLang="en-US" smtClean="0"/>
              <a:t>‹#›</a:t>
            </a:fld>
            <a:endParaRPr lang="ko-KR" altLang="en-US"/>
          </a:p>
        </p:txBody>
      </p:sp>
    </p:spTree>
    <p:extLst>
      <p:ext uri="{BB962C8B-B14F-4D97-AF65-F5344CB8AC3E}">
        <p14:creationId xmlns:p14="http://schemas.microsoft.com/office/powerpoint/2010/main" val="1319102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04162B-9A9C-418D-8CA1-90124C650C71}" type="datetimeFigureOut">
              <a:rPr lang="ko-KR" altLang="en-US" smtClean="0"/>
              <a:t>2023-08-08</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6DC0F742-DB44-4621-B19D-4235DDF39753}" type="slidenum">
              <a:rPr lang="ko-KR" altLang="en-US" smtClean="0"/>
              <a:t>‹#›</a:t>
            </a:fld>
            <a:endParaRPr lang="ko-KR" altLang="en-US"/>
          </a:p>
        </p:txBody>
      </p:sp>
    </p:spTree>
    <p:extLst>
      <p:ext uri="{BB962C8B-B14F-4D97-AF65-F5344CB8AC3E}">
        <p14:creationId xmlns:p14="http://schemas.microsoft.com/office/powerpoint/2010/main" val="325064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ltLang="ko-KR"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ko-KR" smtClean="0"/>
              <a:t>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ko-KR" smtClean="0"/>
              <a:t>Edit Master text styles</a:t>
            </a:r>
          </a:p>
        </p:txBody>
      </p:sp>
      <p:sp>
        <p:nvSpPr>
          <p:cNvPr id="5" name="Date Placeholder 4"/>
          <p:cNvSpPr>
            <a:spLocks noGrp="1"/>
          </p:cNvSpPr>
          <p:nvPr>
            <p:ph type="dt" sz="half" idx="10"/>
          </p:nvPr>
        </p:nvSpPr>
        <p:spPr/>
        <p:txBody>
          <a:bodyPr/>
          <a:lstStyle/>
          <a:p>
            <a:fld id="{6D04162B-9A9C-418D-8CA1-90124C650C71}" type="datetimeFigureOut">
              <a:rPr lang="ko-KR" altLang="en-US" smtClean="0"/>
              <a:t>2023-08-08</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6DC0F742-DB44-4621-B19D-4235DDF39753}" type="slidenum">
              <a:rPr lang="ko-KR" altLang="en-US" smtClean="0"/>
              <a:t>‹#›</a:t>
            </a:fld>
            <a:endParaRPr lang="ko-KR" altLang="en-US"/>
          </a:p>
        </p:txBody>
      </p:sp>
    </p:spTree>
    <p:extLst>
      <p:ext uri="{BB962C8B-B14F-4D97-AF65-F5344CB8AC3E}">
        <p14:creationId xmlns:p14="http://schemas.microsoft.com/office/powerpoint/2010/main" val="1796210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ltLang="ko-KR"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ko-KR" smtClean="0"/>
              <a:t>Edit Master text styles</a:t>
            </a:r>
          </a:p>
        </p:txBody>
      </p:sp>
      <p:sp>
        <p:nvSpPr>
          <p:cNvPr id="5" name="Date Placeholder 4"/>
          <p:cNvSpPr>
            <a:spLocks noGrp="1"/>
          </p:cNvSpPr>
          <p:nvPr>
            <p:ph type="dt" sz="half" idx="10"/>
          </p:nvPr>
        </p:nvSpPr>
        <p:spPr/>
        <p:txBody>
          <a:bodyPr/>
          <a:lstStyle/>
          <a:p>
            <a:fld id="{6D04162B-9A9C-418D-8CA1-90124C650C71}" type="datetimeFigureOut">
              <a:rPr lang="ko-KR" altLang="en-US" smtClean="0"/>
              <a:t>2023-08-08</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6DC0F742-DB44-4621-B19D-4235DDF39753}" type="slidenum">
              <a:rPr lang="ko-KR" altLang="en-US" smtClean="0"/>
              <a:t>‹#›</a:t>
            </a:fld>
            <a:endParaRPr lang="ko-KR" altLang="en-US"/>
          </a:p>
        </p:txBody>
      </p:sp>
    </p:spTree>
    <p:extLst>
      <p:ext uri="{BB962C8B-B14F-4D97-AF65-F5344CB8AC3E}">
        <p14:creationId xmlns:p14="http://schemas.microsoft.com/office/powerpoint/2010/main" val="2342794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ko-KR"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ko-KR" smtClean="0"/>
              <a:t>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04162B-9A9C-418D-8CA1-90124C650C71}" type="datetimeFigureOut">
              <a:rPr lang="ko-KR" altLang="en-US" smtClean="0"/>
              <a:t>2023-08-08</a:t>
            </a:fld>
            <a:endParaRPr lang="ko-KR"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0F742-DB44-4621-B19D-4235DDF39753}" type="slidenum">
              <a:rPr lang="ko-KR" altLang="en-US" smtClean="0"/>
              <a:t>‹#›</a:t>
            </a:fld>
            <a:endParaRPr lang="ko-KR" altLang="en-US"/>
          </a:p>
        </p:txBody>
      </p:sp>
    </p:spTree>
    <p:extLst>
      <p:ext uri="{BB962C8B-B14F-4D97-AF65-F5344CB8AC3E}">
        <p14:creationId xmlns:p14="http://schemas.microsoft.com/office/powerpoint/2010/main" val="37070553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8E0B524-F0CF-5A49-B5E2-D4C17944E6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768"/>
            <a:ext cx="5286977" cy="6614464"/>
          </a:xfrm>
          <a:prstGeom prst="rect">
            <a:avLst/>
          </a:prstGeom>
          <a:blipFill dpi="0" rotWithShape="1">
            <a:blip r:embed="rId3"/>
            <a:srcRect/>
            <a:stretch>
              <a:fillRect/>
            </a:stretch>
          </a:blipFill>
          <a:ln>
            <a:noFill/>
          </a:ln>
          <a:extLst/>
        </p:spPr>
      </p:pic>
      <p:sp>
        <p:nvSpPr>
          <p:cNvPr id="5" name="TextBox 4"/>
          <p:cNvSpPr txBox="1"/>
          <p:nvPr/>
        </p:nvSpPr>
        <p:spPr>
          <a:xfrm>
            <a:off x="5521343" y="1106599"/>
            <a:ext cx="3180016" cy="923330"/>
          </a:xfrm>
          <a:prstGeom prst="rect">
            <a:avLst/>
          </a:prstGeom>
          <a:noFill/>
        </p:spPr>
        <p:txBody>
          <a:bodyPr wrap="square" rtlCol="0">
            <a:spAutoFit/>
          </a:bodyPr>
          <a:lstStyle/>
          <a:p>
            <a:r>
              <a:rPr lang="en-US" altLang="ko-KR" b="1" smtClean="0"/>
              <a:t>Chapter 13. Design of High Throughput Experiments and their Analysis</a:t>
            </a:r>
            <a:endParaRPr lang="ko-KR" altLang="en-US" b="1"/>
          </a:p>
        </p:txBody>
      </p:sp>
      <p:sp>
        <p:nvSpPr>
          <p:cNvPr id="6" name="TextBox 5"/>
          <p:cNvSpPr txBox="1"/>
          <p:nvPr/>
        </p:nvSpPr>
        <p:spPr>
          <a:xfrm>
            <a:off x="5521344" y="4538026"/>
            <a:ext cx="3180015" cy="1384995"/>
          </a:xfrm>
          <a:prstGeom prst="rect">
            <a:avLst/>
          </a:prstGeom>
          <a:noFill/>
        </p:spPr>
        <p:txBody>
          <a:bodyPr wrap="square" rtlCol="0">
            <a:spAutoFit/>
          </a:bodyPr>
          <a:lstStyle/>
          <a:p>
            <a:r>
              <a:rPr lang="en-US" altLang="ko-KR" sz="1400" smtClean="0"/>
              <a:t>Hansoll Na</a:t>
            </a:r>
          </a:p>
          <a:p>
            <a:endParaRPr lang="en-US" altLang="ko-KR" sz="1400" smtClean="0"/>
          </a:p>
          <a:p>
            <a:r>
              <a:rPr lang="en-US" altLang="ko-KR" sz="1400" smtClean="0"/>
              <a:t>BIG lab.</a:t>
            </a:r>
            <a:endParaRPr lang="en-US" altLang="ko-KR" sz="1400"/>
          </a:p>
          <a:p>
            <a:r>
              <a:rPr lang="en-US" altLang="ko-KR" sz="1400" smtClean="0"/>
              <a:t>Dept. of Life Science, Hanyang University</a:t>
            </a:r>
          </a:p>
          <a:p>
            <a:endParaRPr lang="en-US" altLang="ko-KR" sz="1400" smtClean="0"/>
          </a:p>
          <a:p>
            <a:r>
              <a:rPr lang="en-US" altLang="ko-KR" sz="1400" smtClean="0"/>
              <a:t>2023.08.08</a:t>
            </a:r>
            <a:endParaRPr lang="en-US" altLang="ko-KR" sz="1400"/>
          </a:p>
        </p:txBody>
      </p:sp>
    </p:spTree>
    <p:extLst>
      <p:ext uri="{BB962C8B-B14F-4D97-AF65-F5344CB8AC3E}">
        <p14:creationId xmlns:p14="http://schemas.microsoft.com/office/powerpoint/2010/main" val="580321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descr="Level of Significance &amp; Hypothesis Testing - Data Analytic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0565" y="1461876"/>
            <a:ext cx="6582869" cy="378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835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63077" y="93186"/>
            <a:ext cx="8817846" cy="490631"/>
            <a:chOff x="163077" y="93186"/>
            <a:chExt cx="8817846" cy="490631"/>
          </a:xfrm>
        </p:grpSpPr>
        <p:sp>
          <p:nvSpPr>
            <p:cNvPr id="4" name="TextBox 3"/>
            <p:cNvSpPr txBox="1"/>
            <p:nvPr/>
          </p:nvSpPr>
          <p:spPr>
            <a:xfrm>
              <a:off x="163077" y="93186"/>
              <a:ext cx="8817846" cy="400110"/>
            </a:xfrm>
            <a:prstGeom prst="rect">
              <a:avLst/>
            </a:prstGeom>
            <a:noFill/>
          </p:spPr>
          <p:txBody>
            <a:bodyPr wrap="square" rtlCol="0">
              <a:spAutoFit/>
            </a:bodyPr>
            <a:lstStyle/>
            <a:p>
              <a:r>
                <a:rPr lang="en-US" altLang="ko-KR" sz="2000" smtClean="0"/>
                <a:t>How many replicates do I need?</a:t>
              </a:r>
              <a:endParaRPr lang="ko-KR" altLang="en-US" sz="2000"/>
            </a:p>
          </p:txBody>
        </p:sp>
        <p:cxnSp>
          <p:nvCxnSpPr>
            <p:cNvPr id="5" name="Straight Connector 4"/>
            <p:cNvCxnSpPr/>
            <p:nvPr/>
          </p:nvCxnSpPr>
          <p:spPr>
            <a:xfrm>
              <a:off x="163077" y="583817"/>
              <a:ext cx="8817845" cy="0"/>
            </a:xfrm>
            <a:prstGeom prst="line">
              <a:avLst/>
            </a:prstGeom>
            <a:ln w="28575">
              <a:solidFill>
                <a:srgbClr val="3FB078"/>
              </a:solidFill>
            </a:ln>
          </p:spPr>
          <p:style>
            <a:lnRef idx="1">
              <a:schemeClr val="accent1"/>
            </a:lnRef>
            <a:fillRef idx="0">
              <a:schemeClr val="accent1"/>
            </a:fillRef>
            <a:effectRef idx="0">
              <a:schemeClr val="accent1"/>
            </a:effectRef>
            <a:fontRef idx="minor">
              <a:schemeClr val="tx1"/>
            </a:fontRef>
          </p:style>
        </p:cxnSp>
      </p:grpSp>
      <p:pic>
        <p:nvPicPr>
          <p:cNvPr id="6" name="Picture 5"/>
          <p:cNvPicPr>
            <a:picLocks noChangeAspect="1"/>
          </p:cNvPicPr>
          <p:nvPr/>
        </p:nvPicPr>
        <p:blipFill>
          <a:blip r:embed="rId2"/>
          <a:stretch>
            <a:fillRect/>
          </a:stretch>
        </p:blipFill>
        <p:spPr>
          <a:xfrm>
            <a:off x="465936" y="1243201"/>
            <a:ext cx="5400000" cy="933012"/>
          </a:xfrm>
          <a:prstGeom prst="rect">
            <a:avLst/>
          </a:prstGeom>
        </p:spPr>
      </p:pic>
      <p:pic>
        <p:nvPicPr>
          <p:cNvPr id="7" name="Picture 6"/>
          <p:cNvPicPr>
            <a:picLocks noChangeAspect="1"/>
          </p:cNvPicPr>
          <p:nvPr/>
        </p:nvPicPr>
        <p:blipFill>
          <a:blip r:embed="rId3"/>
          <a:stretch>
            <a:fillRect/>
          </a:stretch>
        </p:blipFill>
        <p:spPr>
          <a:xfrm>
            <a:off x="465936" y="2426638"/>
            <a:ext cx="5400000" cy="1876007"/>
          </a:xfrm>
          <a:prstGeom prst="rect">
            <a:avLst/>
          </a:prstGeom>
        </p:spPr>
      </p:pic>
      <p:pic>
        <p:nvPicPr>
          <p:cNvPr id="8" name="Picture 7"/>
          <p:cNvPicPr>
            <a:picLocks noChangeAspect="1"/>
          </p:cNvPicPr>
          <p:nvPr/>
        </p:nvPicPr>
        <p:blipFill>
          <a:blip r:embed="rId4"/>
          <a:stretch>
            <a:fillRect/>
          </a:stretch>
        </p:blipFill>
        <p:spPr>
          <a:xfrm>
            <a:off x="465936" y="4500654"/>
            <a:ext cx="5400000" cy="1831214"/>
          </a:xfrm>
          <a:prstGeom prst="rect">
            <a:avLst/>
          </a:prstGeom>
        </p:spPr>
      </p:pic>
      <p:sp>
        <p:nvSpPr>
          <p:cNvPr id="9" name="TextBox 8"/>
          <p:cNvSpPr txBox="1"/>
          <p:nvPr/>
        </p:nvSpPr>
        <p:spPr>
          <a:xfrm>
            <a:off x="270825" y="885284"/>
            <a:ext cx="8613997" cy="307777"/>
          </a:xfrm>
          <a:prstGeom prst="rect">
            <a:avLst/>
          </a:prstGeom>
          <a:noFill/>
        </p:spPr>
        <p:txBody>
          <a:bodyPr wrap="square" rtlCol="0">
            <a:spAutoFit/>
          </a:bodyPr>
          <a:lstStyle/>
          <a:p>
            <a:pPr fontAlgn="base"/>
            <a:r>
              <a:rPr lang="en-US" altLang="ko-KR" sz="1400"/>
              <a:t>▪ </a:t>
            </a:r>
            <a:r>
              <a:rPr lang="en-US" altLang="ko-KR" sz="1400" smtClean="0"/>
              <a:t>Power depends on </a:t>
            </a:r>
            <a:r>
              <a:rPr lang="en-US" altLang="ko-KR" sz="1400" b="1" smtClean="0"/>
              <a:t>sample sizes</a:t>
            </a:r>
            <a:r>
              <a:rPr lang="en-US" altLang="ko-KR" sz="1400" smtClean="0"/>
              <a:t>, </a:t>
            </a:r>
            <a:r>
              <a:rPr lang="en-US" altLang="ko-KR" sz="1400" b="1" smtClean="0"/>
              <a:t>effect sizes </a:t>
            </a:r>
            <a:r>
              <a:rPr lang="en-US" altLang="ko-KR" sz="1400" smtClean="0"/>
              <a:t>and </a:t>
            </a:r>
            <a:r>
              <a:rPr lang="en-US" altLang="ko-KR" sz="1400" b="1" smtClean="0"/>
              <a:t>variablity</a:t>
            </a:r>
          </a:p>
        </p:txBody>
      </p:sp>
      <p:sp>
        <p:nvSpPr>
          <p:cNvPr id="10" name="TextBox 9"/>
          <p:cNvSpPr txBox="1"/>
          <p:nvPr/>
        </p:nvSpPr>
        <p:spPr>
          <a:xfrm>
            <a:off x="5865936" y="2461582"/>
            <a:ext cx="2553715" cy="307777"/>
          </a:xfrm>
          <a:prstGeom prst="rect">
            <a:avLst/>
          </a:prstGeom>
          <a:noFill/>
        </p:spPr>
        <p:txBody>
          <a:bodyPr wrap="square" rtlCol="0">
            <a:spAutoFit/>
          </a:bodyPr>
          <a:lstStyle/>
          <a:p>
            <a:r>
              <a:rPr lang="en-US" altLang="ko-KR" sz="1400" smtClean="0"/>
              <a:t>← Two sample t-test</a:t>
            </a:r>
            <a:endParaRPr lang="en-US" altLang="ko-KR" sz="1400"/>
          </a:p>
        </p:txBody>
      </p:sp>
      <p:sp>
        <p:nvSpPr>
          <p:cNvPr id="12" name="TextBox 11"/>
          <p:cNvSpPr txBox="1"/>
          <p:nvPr/>
        </p:nvSpPr>
        <p:spPr>
          <a:xfrm>
            <a:off x="5865935" y="4500654"/>
            <a:ext cx="2553715" cy="307777"/>
          </a:xfrm>
          <a:prstGeom prst="rect">
            <a:avLst/>
          </a:prstGeom>
          <a:noFill/>
        </p:spPr>
        <p:txBody>
          <a:bodyPr wrap="square" rtlCol="0">
            <a:spAutoFit/>
          </a:bodyPr>
          <a:lstStyle/>
          <a:p>
            <a:r>
              <a:rPr lang="en-US" altLang="ko-KR" sz="1400" smtClean="0"/>
              <a:t>← Paired t-test</a:t>
            </a:r>
            <a:endParaRPr lang="en-US" altLang="ko-KR" sz="1400"/>
          </a:p>
        </p:txBody>
      </p:sp>
      <p:sp>
        <p:nvSpPr>
          <p:cNvPr id="13" name="Rectangle 12"/>
          <p:cNvSpPr/>
          <p:nvPr/>
        </p:nvSpPr>
        <p:spPr>
          <a:xfrm>
            <a:off x="978466" y="3677307"/>
            <a:ext cx="920224" cy="203847"/>
          </a:xfrm>
          <a:prstGeom prst="rect">
            <a:avLst/>
          </a:prstGeom>
          <a:noFill/>
          <a:ln w="28575">
            <a:solidFill>
              <a:srgbClr val="3FB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ectangle 14"/>
          <p:cNvSpPr/>
          <p:nvPr/>
        </p:nvSpPr>
        <p:spPr>
          <a:xfrm>
            <a:off x="978466" y="5722573"/>
            <a:ext cx="920224" cy="203847"/>
          </a:xfrm>
          <a:prstGeom prst="rect">
            <a:avLst/>
          </a:prstGeom>
          <a:noFill/>
          <a:ln w="28575">
            <a:solidFill>
              <a:srgbClr val="3FB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4258012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63077" y="93186"/>
            <a:ext cx="8817846" cy="490631"/>
            <a:chOff x="163077" y="93186"/>
            <a:chExt cx="8817846" cy="490631"/>
          </a:xfrm>
        </p:grpSpPr>
        <p:sp>
          <p:nvSpPr>
            <p:cNvPr id="4" name="TextBox 3"/>
            <p:cNvSpPr txBox="1"/>
            <p:nvPr/>
          </p:nvSpPr>
          <p:spPr>
            <a:xfrm>
              <a:off x="163077" y="93186"/>
              <a:ext cx="8817846" cy="400110"/>
            </a:xfrm>
            <a:prstGeom prst="rect">
              <a:avLst/>
            </a:prstGeom>
            <a:noFill/>
          </p:spPr>
          <p:txBody>
            <a:bodyPr wrap="square" rtlCol="0">
              <a:spAutoFit/>
            </a:bodyPr>
            <a:lstStyle/>
            <a:p>
              <a:r>
                <a:rPr lang="en-US" altLang="ko-KR" sz="2000" smtClean="0"/>
                <a:t>How many replicates do I need?</a:t>
              </a:r>
              <a:endParaRPr lang="ko-KR" altLang="en-US" sz="2000"/>
            </a:p>
          </p:txBody>
        </p:sp>
        <p:cxnSp>
          <p:nvCxnSpPr>
            <p:cNvPr id="5" name="Straight Connector 4"/>
            <p:cNvCxnSpPr/>
            <p:nvPr/>
          </p:nvCxnSpPr>
          <p:spPr>
            <a:xfrm>
              <a:off x="163077" y="583817"/>
              <a:ext cx="8817845" cy="0"/>
            </a:xfrm>
            <a:prstGeom prst="line">
              <a:avLst/>
            </a:prstGeom>
            <a:ln w="28575">
              <a:solidFill>
                <a:srgbClr val="3FB078"/>
              </a:solidFill>
            </a:ln>
          </p:spPr>
          <p:style>
            <a:lnRef idx="1">
              <a:schemeClr val="accent1"/>
            </a:lnRef>
            <a:fillRef idx="0">
              <a:schemeClr val="accent1"/>
            </a:fillRef>
            <a:effectRef idx="0">
              <a:schemeClr val="accent1"/>
            </a:effectRef>
            <a:fontRef idx="minor">
              <a:schemeClr val="tx1"/>
            </a:fontRef>
          </p:style>
        </p:cxnSp>
      </p:grpSp>
      <p:pic>
        <p:nvPicPr>
          <p:cNvPr id="9" name="Picture 8"/>
          <p:cNvPicPr>
            <a:picLocks noChangeAspect="1"/>
          </p:cNvPicPr>
          <p:nvPr/>
        </p:nvPicPr>
        <p:blipFill>
          <a:blip r:embed="rId2"/>
          <a:stretch>
            <a:fillRect/>
          </a:stretch>
        </p:blipFill>
        <p:spPr>
          <a:xfrm>
            <a:off x="488234" y="1423294"/>
            <a:ext cx="5400000" cy="1857226"/>
          </a:xfrm>
          <a:prstGeom prst="rect">
            <a:avLst/>
          </a:prstGeom>
        </p:spPr>
      </p:pic>
      <p:pic>
        <p:nvPicPr>
          <p:cNvPr id="2" name="Picture 1"/>
          <p:cNvPicPr>
            <a:picLocks noChangeAspect="1"/>
          </p:cNvPicPr>
          <p:nvPr/>
        </p:nvPicPr>
        <p:blipFill>
          <a:blip r:embed="rId3"/>
          <a:stretch>
            <a:fillRect/>
          </a:stretch>
        </p:blipFill>
        <p:spPr>
          <a:xfrm>
            <a:off x="488234" y="3667791"/>
            <a:ext cx="5400000" cy="1853654"/>
          </a:xfrm>
          <a:prstGeom prst="rect">
            <a:avLst/>
          </a:prstGeom>
        </p:spPr>
      </p:pic>
      <p:sp>
        <p:nvSpPr>
          <p:cNvPr id="10" name="TextBox 9"/>
          <p:cNvSpPr txBox="1"/>
          <p:nvPr/>
        </p:nvSpPr>
        <p:spPr>
          <a:xfrm>
            <a:off x="270825" y="885284"/>
            <a:ext cx="8613997" cy="307777"/>
          </a:xfrm>
          <a:prstGeom prst="rect">
            <a:avLst/>
          </a:prstGeom>
          <a:noFill/>
        </p:spPr>
        <p:txBody>
          <a:bodyPr wrap="square" rtlCol="0">
            <a:spAutoFit/>
          </a:bodyPr>
          <a:lstStyle/>
          <a:p>
            <a:pPr fontAlgn="base"/>
            <a:r>
              <a:rPr lang="en-US" altLang="ko-KR" sz="1400"/>
              <a:t>▪ </a:t>
            </a:r>
            <a:r>
              <a:rPr lang="en-US" altLang="ko-KR" sz="1400" smtClean="0"/>
              <a:t>If you want to know what sample size would be required to detect a given effect size:</a:t>
            </a:r>
          </a:p>
        </p:txBody>
      </p:sp>
      <p:sp>
        <p:nvSpPr>
          <p:cNvPr id="11" name="TextBox 10"/>
          <p:cNvSpPr txBox="1"/>
          <p:nvPr/>
        </p:nvSpPr>
        <p:spPr>
          <a:xfrm>
            <a:off x="5924176" y="1424878"/>
            <a:ext cx="2553715" cy="307777"/>
          </a:xfrm>
          <a:prstGeom prst="rect">
            <a:avLst/>
          </a:prstGeom>
          <a:noFill/>
        </p:spPr>
        <p:txBody>
          <a:bodyPr wrap="square" rtlCol="0">
            <a:spAutoFit/>
          </a:bodyPr>
          <a:lstStyle/>
          <a:p>
            <a:r>
              <a:rPr lang="en-US" altLang="ko-KR" sz="1400" smtClean="0"/>
              <a:t>← Two sample t-test</a:t>
            </a:r>
            <a:endParaRPr lang="en-US" altLang="ko-KR" sz="1400"/>
          </a:p>
        </p:txBody>
      </p:sp>
      <p:sp>
        <p:nvSpPr>
          <p:cNvPr id="12" name="TextBox 11"/>
          <p:cNvSpPr txBox="1"/>
          <p:nvPr/>
        </p:nvSpPr>
        <p:spPr>
          <a:xfrm>
            <a:off x="5924175" y="3696911"/>
            <a:ext cx="2553715" cy="307777"/>
          </a:xfrm>
          <a:prstGeom prst="rect">
            <a:avLst/>
          </a:prstGeom>
          <a:noFill/>
        </p:spPr>
        <p:txBody>
          <a:bodyPr wrap="square" rtlCol="0">
            <a:spAutoFit/>
          </a:bodyPr>
          <a:lstStyle/>
          <a:p>
            <a:r>
              <a:rPr lang="en-US" altLang="ko-KR" sz="1400" smtClean="0"/>
              <a:t>← Paired t-test</a:t>
            </a:r>
            <a:endParaRPr lang="en-US" altLang="ko-KR" sz="1400"/>
          </a:p>
        </p:txBody>
      </p:sp>
      <p:sp>
        <p:nvSpPr>
          <p:cNvPr id="13" name="Rectangle 12"/>
          <p:cNvSpPr/>
          <p:nvPr/>
        </p:nvSpPr>
        <p:spPr>
          <a:xfrm>
            <a:off x="1182311" y="2242317"/>
            <a:ext cx="698905" cy="203847"/>
          </a:xfrm>
          <a:prstGeom prst="rect">
            <a:avLst/>
          </a:prstGeom>
          <a:noFill/>
          <a:ln w="28575">
            <a:solidFill>
              <a:srgbClr val="3FB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Rectangle 15"/>
          <p:cNvSpPr/>
          <p:nvPr/>
        </p:nvSpPr>
        <p:spPr>
          <a:xfrm>
            <a:off x="1182311" y="4492694"/>
            <a:ext cx="698905" cy="203847"/>
          </a:xfrm>
          <a:prstGeom prst="rect">
            <a:avLst/>
          </a:prstGeom>
          <a:noFill/>
          <a:ln w="28575">
            <a:solidFill>
              <a:srgbClr val="3FB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extBox 16"/>
          <p:cNvSpPr txBox="1"/>
          <p:nvPr/>
        </p:nvSpPr>
        <p:spPr>
          <a:xfrm>
            <a:off x="270825" y="5838351"/>
            <a:ext cx="8613997" cy="307777"/>
          </a:xfrm>
          <a:prstGeom prst="rect">
            <a:avLst/>
          </a:prstGeom>
          <a:noFill/>
        </p:spPr>
        <p:txBody>
          <a:bodyPr wrap="square" rtlCol="0">
            <a:spAutoFit/>
          </a:bodyPr>
          <a:lstStyle/>
          <a:p>
            <a:pPr fontAlgn="base"/>
            <a:r>
              <a:rPr lang="en-US" altLang="ko-KR" sz="1400" smtClean="0">
                <a:sym typeface="Wingdings" panose="05000000000000000000" pitchFamily="2" charset="2"/>
              </a:rPr>
              <a:t> We would need about twice as many observations for the same power when not using a paired test. </a:t>
            </a:r>
            <a:endParaRPr lang="en-US" altLang="ko-KR" sz="1400" smtClean="0"/>
          </a:p>
        </p:txBody>
      </p:sp>
    </p:spTree>
    <p:extLst>
      <p:ext uri="{BB962C8B-B14F-4D97-AF65-F5344CB8AC3E}">
        <p14:creationId xmlns:p14="http://schemas.microsoft.com/office/powerpoint/2010/main" val="3970046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63077" y="93186"/>
            <a:ext cx="8817846" cy="490631"/>
            <a:chOff x="163077" y="93186"/>
            <a:chExt cx="8817846" cy="490631"/>
          </a:xfrm>
        </p:grpSpPr>
        <p:sp>
          <p:nvSpPr>
            <p:cNvPr id="4" name="TextBox 3"/>
            <p:cNvSpPr txBox="1"/>
            <p:nvPr/>
          </p:nvSpPr>
          <p:spPr>
            <a:xfrm>
              <a:off x="163077" y="93186"/>
              <a:ext cx="8817846" cy="400110"/>
            </a:xfrm>
            <a:prstGeom prst="rect">
              <a:avLst/>
            </a:prstGeom>
            <a:noFill/>
          </p:spPr>
          <p:txBody>
            <a:bodyPr wrap="square" rtlCol="0">
              <a:spAutoFit/>
            </a:bodyPr>
            <a:lstStyle/>
            <a:p>
              <a:r>
                <a:rPr lang="en-US" altLang="ko-KR" sz="2000" smtClean="0"/>
                <a:t>How many replicates do I need?</a:t>
              </a:r>
              <a:endParaRPr lang="ko-KR" altLang="en-US" sz="2000"/>
            </a:p>
          </p:txBody>
        </p:sp>
        <p:cxnSp>
          <p:nvCxnSpPr>
            <p:cNvPr id="5" name="Straight Connector 4"/>
            <p:cNvCxnSpPr/>
            <p:nvPr/>
          </p:nvCxnSpPr>
          <p:spPr>
            <a:xfrm>
              <a:off x="163077" y="583817"/>
              <a:ext cx="8817845" cy="0"/>
            </a:xfrm>
            <a:prstGeom prst="line">
              <a:avLst/>
            </a:prstGeom>
            <a:ln w="28575">
              <a:solidFill>
                <a:srgbClr val="3FB078"/>
              </a:solidFill>
            </a:ln>
          </p:spPr>
          <p:style>
            <a:lnRef idx="1">
              <a:schemeClr val="accent1"/>
            </a:lnRef>
            <a:fillRef idx="0">
              <a:schemeClr val="accent1"/>
            </a:fillRef>
            <a:effectRef idx="0">
              <a:schemeClr val="accent1"/>
            </a:effectRef>
            <a:fontRef idx="minor">
              <a:schemeClr val="tx1"/>
            </a:fontRef>
          </p:style>
        </p:cxnSp>
      </p:grpSp>
      <p:pic>
        <p:nvPicPr>
          <p:cNvPr id="7" name="Picture 2" descr="Density estimates for the polling result using the two sampling methods. The correlated method has higher spread. The truth is indicated by the vertical line.">
            <a:extLst>
              <a:ext uri="{FF2B5EF4-FFF2-40B4-BE49-F238E27FC236}">
                <a16:creationId xmlns:a16="http://schemas.microsoft.com/office/drawing/2014/main" id="{654E4704-6AAE-6817-1900-A8E7E8D6D4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5143" y="3032224"/>
            <a:ext cx="3258589" cy="20366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188477" y="3056347"/>
            <a:ext cx="5400000" cy="1988372"/>
          </a:xfrm>
          <a:prstGeom prst="rect">
            <a:avLst/>
          </a:prstGeom>
        </p:spPr>
      </p:pic>
      <p:sp>
        <p:nvSpPr>
          <p:cNvPr id="10" name="TextBox 9"/>
          <p:cNvSpPr txBox="1"/>
          <p:nvPr/>
        </p:nvSpPr>
        <p:spPr>
          <a:xfrm>
            <a:off x="270825" y="1576004"/>
            <a:ext cx="8613997" cy="1169551"/>
          </a:xfrm>
          <a:prstGeom prst="rect">
            <a:avLst/>
          </a:prstGeom>
          <a:noFill/>
        </p:spPr>
        <p:txBody>
          <a:bodyPr wrap="square" rtlCol="0">
            <a:spAutoFit/>
          </a:bodyPr>
          <a:lstStyle/>
          <a:p>
            <a:pPr fontAlgn="base"/>
            <a:r>
              <a:rPr lang="en-US" altLang="ko-KR" sz="1400"/>
              <a:t>▪ </a:t>
            </a:r>
            <a:r>
              <a:rPr lang="en-US" altLang="ko-KR" sz="1400" b="1" smtClean="0"/>
              <a:t>Effective sample size</a:t>
            </a:r>
          </a:p>
          <a:p>
            <a:pPr fontAlgn="base"/>
            <a:r>
              <a:rPr lang="en-US" altLang="ko-KR" sz="1400" smtClean="0"/>
              <a:t>▪ A sample of independent observation is more informative than the same number of dependent observations.</a:t>
            </a:r>
            <a:endParaRPr lang="en-US" altLang="ko-KR" sz="1400"/>
          </a:p>
          <a:p>
            <a:pPr fontAlgn="base"/>
            <a:r>
              <a:rPr lang="en-US" altLang="ko-KR" sz="1400" smtClean="0"/>
              <a:t>▪ Suppose you want to do an opinion poll by knocking at people's doors and asking them a question.</a:t>
            </a:r>
          </a:p>
          <a:p>
            <a:pPr fontAlgn="base"/>
            <a:r>
              <a:rPr lang="en-US" altLang="ko-KR" sz="1400"/>
              <a:t>	</a:t>
            </a:r>
            <a:r>
              <a:rPr lang="en-US" altLang="ko-KR" sz="1400" smtClean="0"/>
              <a:t>1. You pick </a:t>
            </a:r>
            <a:r>
              <a:rPr lang="en-US" altLang="ko-KR" sz="1400" i="1" smtClean="0"/>
              <a:t>n </a:t>
            </a:r>
            <a:r>
              <a:rPr lang="en-US" altLang="ko-KR" sz="1400" smtClean="0"/>
              <a:t>people at </a:t>
            </a:r>
            <a:r>
              <a:rPr lang="en-US" altLang="ko-KR" sz="1400" i="1" smtClean="0"/>
              <a:t>n</a:t>
            </a:r>
            <a:r>
              <a:rPr lang="en-US" altLang="ko-KR" sz="1400" smtClean="0"/>
              <a:t> random places throughout the country.</a:t>
            </a:r>
          </a:p>
          <a:p>
            <a:pPr fontAlgn="base"/>
            <a:r>
              <a:rPr lang="en-US" altLang="ko-KR" sz="1400"/>
              <a:t>	</a:t>
            </a:r>
            <a:r>
              <a:rPr lang="en-US" altLang="ko-KR" sz="1400" smtClean="0"/>
              <a:t>2. You pick </a:t>
            </a:r>
            <a:r>
              <a:rPr lang="en-US" altLang="ko-KR" sz="1400" i="1" smtClean="0"/>
              <a:t>n</a:t>
            </a:r>
            <a:r>
              <a:rPr lang="en-US" altLang="ko-KR" sz="1400" smtClean="0"/>
              <a:t>/3 random places and at each of these interview 3 people who live next door to each other. </a:t>
            </a:r>
          </a:p>
        </p:txBody>
      </p:sp>
      <p:sp>
        <p:nvSpPr>
          <p:cNvPr id="11" name="TextBox 10"/>
          <p:cNvSpPr txBox="1"/>
          <p:nvPr/>
        </p:nvSpPr>
        <p:spPr>
          <a:xfrm>
            <a:off x="2757961" y="3225250"/>
            <a:ext cx="2553714" cy="261610"/>
          </a:xfrm>
          <a:prstGeom prst="rect">
            <a:avLst/>
          </a:prstGeom>
          <a:noFill/>
        </p:spPr>
        <p:txBody>
          <a:bodyPr wrap="square" rtlCol="0">
            <a:spAutoFit/>
          </a:bodyPr>
          <a:lstStyle/>
          <a:p>
            <a:r>
              <a:rPr lang="en-US" altLang="ko-KR" sz="1100" smtClean="0"/>
              <a:t>← Normal distribution (mean = 0, sd = 1)</a:t>
            </a:r>
            <a:endParaRPr lang="en-US" altLang="ko-KR" sz="1100"/>
          </a:p>
        </p:txBody>
      </p:sp>
      <p:sp>
        <p:nvSpPr>
          <p:cNvPr id="12" name="TextBox 11"/>
          <p:cNvSpPr txBox="1"/>
          <p:nvPr/>
        </p:nvSpPr>
        <p:spPr>
          <a:xfrm>
            <a:off x="265001" y="5235129"/>
            <a:ext cx="8613997" cy="307777"/>
          </a:xfrm>
          <a:prstGeom prst="rect">
            <a:avLst/>
          </a:prstGeom>
          <a:noFill/>
        </p:spPr>
        <p:txBody>
          <a:bodyPr wrap="square" rtlCol="0">
            <a:spAutoFit/>
          </a:bodyPr>
          <a:lstStyle/>
          <a:p>
            <a:pPr fontAlgn="base"/>
            <a:r>
              <a:rPr lang="en-US" altLang="ko-KR" sz="1400" smtClean="0">
                <a:sym typeface="Wingdings" panose="05000000000000000000" pitchFamily="2" charset="2"/>
              </a:rPr>
              <a:t></a:t>
            </a:r>
            <a:r>
              <a:rPr lang="en-US" altLang="ko-KR" sz="1400" smtClean="0"/>
              <a:t> The correlated method has higher spread (the truth is indicated by the vertical line).</a:t>
            </a:r>
          </a:p>
        </p:txBody>
      </p:sp>
    </p:spTree>
    <p:extLst>
      <p:ext uri="{BB962C8B-B14F-4D97-AF65-F5344CB8AC3E}">
        <p14:creationId xmlns:p14="http://schemas.microsoft.com/office/powerpoint/2010/main" val="1674123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63077" y="93186"/>
            <a:ext cx="8817846" cy="490631"/>
            <a:chOff x="163077" y="93186"/>
            <a:chExt cx="8817846" cy="490631"/>
          </a:xfrm>
        </p:grpSpPr>
        <p:sp>
          <p:nvSpPr>
            <p:cNvPr id="4" name="TextBox 3"/>
            <p:cNvSpPr txBox="1"/>
            <p:nvPr/>
          </p:nvSpPr>
          <p:spPr>
            <a:xfrm>
              <a:off x="163077" y="93186"/>
              <a:ext cx="8817846" cy="400110"/>
            </a:xfrm>
            <a:prstGeom prst="rect">
              <a:avLst/>
            </a:prstGeom>
            <a:noFill/>
          </p:spPr>
          <p:txBody>
            <a:bodyPr wrap="square" rtlCol="0">
              <a:spAutoFit/>
            </a:bodyPr>
            <a:lstStyle/>
            <a:p>
              <a:r>
                <a:rPr lang="en-US" altLang="ko-KR" sz="2000" smtClean="0"/>
                <a:t>Mean-variance relationships and variance-stabilizing transformations</a:t>
              </a:r>
              <a:endParaRPr lang="ko-KR" altLang="en-US" sz="2000"/>
            </a:p>
          </p:txBody>
        </p:sp>
        <p:cxnSp>
          <p:nvCxnSpPr>
            <p:cNvPr id="5" name="Straight Connector 4"/>
            <p:cNvCxnSpPr/>
            <p:nvPr/>
          </p:nvCxnSpPr>
          <p:spPr>
            <a:xfrm>
              <a:off x="163077" y="583817"/>
              <a:ext cx="8817845" cy="0"/>
            </a:xfrm>
            <a:prstGeom prst="line">
              <a:avLst/>
            </a:prstGeom>
            <a:ln w="28575">
              <a:solidFill>
                <a:srgbClr val="3FB078"/>
              </a:solidFill>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265000" y="5010457"/>
            <a:ext cx="8613997" cy="1169551"/>
            <a:chOff x="270825" y="3514333"/>
            <a:chExt cx="8613997" cy="1169551"/>
          </a:xfrm>
        </p:grpSpPr>
        <p:sp>
          <p:nvSpPr>
            <p:cNvPr id="15" name="TextBox 14"/>
            <p:cNvSpPr txBox="1"/>
            <p:nvPr/>
          </p:nvSpPr>
          <p:spPr>
            <a:xfrm>
              <a:off x="270825" y="3514333"/>
              <a:ext cx="8613997" cy="1169551"/>
            </a:xfrm>
            <a:prstGeom prst="rect">
              <a:avLst/>
            </a:prstGeom>
            <a:noFill/>
          </p:spPr>
          <p:txBody>
            <a:bodyPr wrap="square" rtlCol="0">
              <a:spAutoFit/>
            </a:bodyPr>
            <a:lstStyle/>
            <a:p>
              <a:pPr fontAlgn="base"/>
              <a:r>
                <a:rPr lang="en-US" altLang="ko-KR" sz="1400" smtClean="0"/>
                <a:t>▪ Real data can also be affected by a combination of these</a:t>
              </a:r>
            </a:p>
            <a:p>
              <a:pPr fontAlgn="base"/>
              <a:r>
                <a:rPr lang="en-US" altLang="ko-KR" sz="1400"/>
                <a:t>	</a:t>
              </a:r>
              <a:r>
                <a:rPr lang="en-US" altLang="ko-KR" sz="1400" smtClean="0"/>
                <a:t>- e.g. With DNA microarrays, the fluorescence intensities are subject to a combination of background 	noise that is largely independent of the signal, and multiplicative noise whose standard deviation is 	proportional to the signal. </a:t>
              </a:r>
            </a:p>
            <a:p>
              <a:pPr fontAlgn="base"/>
              <a:r>
                <a:rPr lang="en-US" altLang="ko-KR" sz="1400" smtClean="0">
                  <a:sym typeface="Wingdings" panose="05000000000000000000" pitchFamily="2" charset="2"/>
                </a:rPr>
                <a:t> In this case, the mean-variance relationship is </a:t>
              </a:r>
              <a:endParaRPr lang="en-US" altLang="ko-KR" sz="1400" smtClean="0"/>
            </a:p>
          </p:txBody>
        </p:sp>
        <p:pic>
          <p:nvPicPr>
            <p:cNvPr id="2" name="Picture 1"/>
            <p:cNvPicPr>
              <a:picLocks noChangeAspect="1"/>
            </p:cNvPicPr>
            <p:nvPr/>
          </p:nvPicPr>
          <p:blipFill rotWithShape="1">
            <a:blip r:embed="rId2"/>
            <a:srcRect l="1567" r="1328"/>
            <a:stretch/>
          </p:blipFill>
          <p:spPr>
            <a:xfrm>
              <a:off x="3962399" y="4405371"/>
              <a:ext cx="1060452" cy="256162"/>
            </a:xfrm>
            <a:prstGeom prst="rect">
              <a:avLst/>
            </a:prstGeom>
          </p:spPr>
        </p:pic>
      </p:grpSp>
      <p:pic>
        <p:nvPicPr>
          <p:cNvPr id="11" name="Picture 10"/>
          <p:cNvPicPr>
            <a:picLocks noChangeAspect="1"/>
          </p:cNvPicPr>
          <p:nvPr/>
        </p:nvPicPr>
        <p:blipFill>
          <a:blip r:embed="rId3"/>
          <a:stretch>
            <a:fillRect/>
          </a:stretch>
        </p:blipFill>
        <p:spPr>
          <a:xfrm>
            <a:off x="1872000" y="1712550"/>
            <a:ext cx="5400000" cy="1100398"/>
          </a:xfrm>
          <a:prstGeom prst="rect">
            <a:avLst/>
          </a:prstGeom>
        </p:spPr>
      </p:pic>
      <p:sp>
        <p:nvSpPr>
          <p:cNvPr id="13" name="TextBox 12"/>
          <p:cNvSpPr txBox="1"/>
          <p:nvPr/>
        </p:nvSpPr>
        <p:spPr>
          <a:xfrm>
            <a:off x="270825" y="1004588"/>
            <a:ext cx="8613997" cy="523220"/>
          </a:xfrm>
          <a:prstGeom prst="rect">
            <a:avLst/>
          </a:prstGeom>
          <a:noFill/>
        </p:spPr>
        <p:txBody>
          <a:bodyPr wrap="square" rtlCol="0">
            <a:spAutoFit/>
          </a:bodyPr>
          <a:lstStyle/>
          <a:p>
            <a:pPr fontAlgn="base"/>
            <a:r>
              <a:rPr lang="en-US" altLang="ko-KR" sz="1400" smtClean="0"/>
              <a:t>▪ The </a:t>
            </a:r>
            <a:r>
              <a:rPr lang="en-US" altLang="ko-KR" sz="1400" b="1" smtClean="0"/>
              <a:t>mean-variance relationship </a:t>
            </a:r>
            <a:r>
              <a:rPr lang="en-US" altLang="ko-KR" sz="1400" smtClean="0"/>
              <a:t>of data before transformation can in principle be any function, byt in many cases, the following prototypic relationships are found, at least approximately: </a:t>
            </a:r>
          </a:p>
        </p:txBody>
      </p:sp>
      <p:grpSp>
        <p:nvGrpSpPr>
          <p:cNvPr id="21" name="Group 20"/>
          <p:cNvGrpSpPr>
            <a:grpSpLocks noChangeAspect="1"/>
          </p:cNvGrpSpPr>
          <p:nvPr/>
        </p:nvGrpSpPr>
        <p:grpSpPr>
          <a:xfrm>
            <a:off x="1872000" y="2919119"/>
            <a:ext cx="5400000" cy="1939189"/>
            <a:chOff x="2187779" y="2804343"/>
            <a:chExt cx="5125091" cy="1840467"/>
          </a:xfrm>
        </p:grpSpPr>
        <p:grpSp>
          <p:nvGrpSpPr>
            <p:cNvPr id="19" name="Group 18"/>
            <p:cNvGrpSpPr/>
            <p:nvPr/>
          </p:nvGrpSpPr>
          <p:grpSpPr>
            <a:xfrm>
              <a:off x="2187779" y="2804343"/>
              <a:ext cx="5125091" cy="1638118"/>
              <a:chOff x="1237609" y="2857683"/>
              <a:chExt cx="5125091" cy="1638118"/>
            </a:xfrm>
          </p:grpSpPr>
          <p:pic>
            <p:nvPicPr>
              <p:cNvPr id="17" name="Picture 16"/>
              <p:cNvPicPr>
                <a:picLocks noChangeAspect="1"/>
              </p:cNvPicPr>
              <p:nvPr/>
            </p:nvPicPr>
            <p:blipFill rotWithShape="1">
              <a:blip r:embed="rId4"/>
              <a:srcRect b="55228"/>
              <a:stretch/>
            </p:blipFill>
            <p:spPr>
              <a:xfrm>
                <a:off x="1237609" y="2886166"/>
                <a:ext cx="3334391" cy="1581152"/>
              </a:xfrm>
              <a:prstGeom prst="rect">
                <a:avLst/>
              </a:prstGeom>
            </p:spPr>
          </p:pic>
          <p:pic>
            <p:nvPicPr>
              <p:cNvPr id="18" name="Picture 17"/>
              <p:cNvPicPr>
                <a:picLocks noChangeAspect="1"/>
              </p:cNvPicPr>
              <p:nvPr/>
            </p:nvPicPr>
            <p:blipFill rotWithShape="1">
              <a:blip r:embed="rId4"/>
              <a:srcRect t="48440" r="54158" b="5175"/>
              <a:stretch/>
            </p:blipFill>
            <p:spPr>
              <a:xfrm>
                <a:off x="4834145" y="2857683"/>
                <a:ext cx="1528555" cy="1638118"/>
              </a:xfrm>
              <a:prstGeom prst="rect">
                <a:avLst/>
              </a:prstGeom>
            </p:spPr>
          </p:pic>
        </p:grpSp>
        <p:sp>
          <p:nvSpPr>
            <p:cNvPr id="20" name="TextBox 19"/>
            <p:cNvSpPr txBox="1"/>
            <p:nvPr/>
          </p:nvSpPr>
          <p:spPr>
            <a:xfrm>
              <a:off x="3738129" y="4413978"/>
              <a:ext cx="3574741" cy="230832"/>
            </a:xfrm>
            <a:prstGeom prst="rect">
              <a:avLst/>
            </a:prstGeom>
            <a:noFill/>
          </p:spPr>
          <p:txBody>
            <a:bodyPr wrap="square" rtlCol="0">
              <a:spAutoFit/>
            </a:bodyPr>
            <a:lstStyle/>
            <a:p>
              <a:pPr algn="r" fontAlgn="base"/>
              <a:r>
                <a:rPr lang="en-US" altLang="ko-KR" sz="900" smtClean="0"/>
                <a:t>Stanley E Lazic (2015), BMC Research Notes</a:t>
              </a:r>
            </a:p>
          </p:txBody>
        </p:sp>
      </p:grpSp>
    </p:spTree>
    <p:extLst>
      <p:ext uri="{BB962C8B-B14F-4D97-AF65-F5344CB8AC3E}">
        <p14:creationId xmlns:p14="http://schemas.microsoft.com/office/powerpoint/2010/main" val="804087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3077" y="93186"/>
            <a:ext cx="8817846" cy="490631"/>
            <a:chOff x="163077" y="93186"/>
            <a:chExt cx="8817846" cy="490631"/>
          </a:xfrm>
        </p:grpSpPr>
        <p:sp>
          <p:nvSpPr>
            <p:cNvPr id="5" name="TextBox 4"/>
            <p:cNvSpPr txBox="1"/>
            <p:nvPr/>
          </p:nvSpPr>
          <p:spPr>
            <a:xfrm>
              <a:off x="163077" y="93186"/>
              <a:ext cx="8817846" cy="400110"/>
            </a:xfrm>
            <a:prstGeom prst="rect">
              <a:avLst/>
            </a:prstGeom>
            <a:noFill/>
          </p:spPr>
          <p:txBody>
            <a:bodyPr wrap="square" rtlCol="0">
              <a:spAutoFit/>
            </a:bodyPr>
            <a:lstStyle/>
            <a:p>
              <a:r>
                <a:rPr lang="en-US" altLang="ko-KR" sz="2000" smtClean="0"/>
                <a:t>Mean-variance relationships and variance-stabilizing transformations</a:t>
              </a:r>
              <a:endParaRPr lang="ko-KR" altLang="en-US" sz="2000"/>
            </a:p>
          </p:txBody>
        </p:sp>
        <p:cxnSp>
          <p:nvCxnSpPr>
            <p:cNvPr id="6" name="Straight Connector 5"/>
            <p:cNvCxnSpPr/>
            <p:nvPr/>
          </p:nvCxnSpPr>
          <p:spPr>
            <a:xfrm>
              <a:off x="163077" y="583817"/>
              <a:ext cx="8817845" cy="0"/>
            </a:xfrm>
            <a:prstGeom prst="line">
              <a:avLst/>
            </a:prstGeom>
            <a:ln w="28575">
              <a:solidFill>
                <a:srgbClr val="3FB078"/>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265000" y="763892"/>
            <a:ext cx="8613997" cy="1169551"/>
          </a:xfrm>
          <a:prstGeom prst="rect">
            <a:avLst/>
          </a:prstGeom>
          <a:noFill/>
        </p:spPr>
        <p:txBody>
          <a:bodyPr wrap="square" rtlCol="0">
            <a:spAutoFit/>
          </a:bodyPr>
          <a:lstStyle/>
          <a:p>
            <a:pPr fontAlgn="base"/>
            <a:r>
              <a:rPr lang="en-US" altLang="ko-KR" sz="1400" smtClean="0"/>
              <a:t>▪ Applying a </a:t>
            </a:r>
            <a:r>
              <a:rPr lang="en-US" altLang="ko-KR" sz="1400" b="1" smtClean="0"/>
              <a:t>variance-stabilizing transformation</a:t>
            </a:r>
            <a:r>
              <a:rPr lang="en-US" altLang="ko-KR" sz="1400" smtClean="0"/>
              <a:t> tends to:</a:t>
            </a:r>
          </a:p>
          <a:p>
            <a:pPr fontAlgn="base"/>
            <a:r>
              <a:rPr lang="en-US" altLang="ko-KR" sz="1400"/>
              <a:t>	</a:t>
            </a:r>
            <a:r>
              <a:rPr lang="en-US" altLang="ko-KR" sz="1400" smtClean="0"/>
              <a:t>- improve visualization</a:t>
            </a:r>
          </a:p>
          <a:p>
            <a:pPr fontAlgn="base"/>
            <a:r>
              <a:rPr lang="en-US" altLang="ko-KR" sz="1400"/>
              <a:t>	</a:t>
            </a:r>
            <a:r>
              <a:rPr lang="en-US" altLang="ko-KR" sz="1400" smtClean="0"/>
              <a:t>- improve the outcome or ordination methods such as PCA or clustering based on correlation.</a:t>
            </a:r>
          </a:p>
          <a:p>
            <a:pPr fontAlgn="base"/>
            <a:r>
              <a:rPr lang="en-US" altLang="ko-KR" sz="1400"/>
              <a:t>	</a:t>
            </a:r>
            <a:r>
              <a:rPr lang="en-US" altLang="ko-KR" sz="1400" smtClean="0"/>
              <a:t>- improve the estimates and inference from statistical models that are based on assuming identically 	distributed (and hence, </a:t>
            </a:r>
            <a:r>
              <a:rPr lang="en-US" altLang="ko-KR" sz="1400" b="1" smtClean="0"/>
              <a:t>homoskedastic</a:t>
            </a:r>
            <a:r>
              <a:rPr lang="en-US" altLang="ko-KR" sz="1400" smtClean="0"/>
              <a:t>) noise.</a:t>
            </a:r>
          </a:p>
        </p:txBody>
      </p:sp>
      <p:sp>
        <p:nvSpPr>
          <p:cNvPr id="8" name="TextBox 7"/>
          <p:cNvSpPr txBox="1"/>
          <p:nvPr/>
        </p:nvSpPr>
        <p:spPr>
          <a:xfrm>
            <a:off x="265001" y="1933443"/>
            <a:ext cx="8613997" cy="307777"/>
          </a:xfrm>
          <a:prstGeom prst="rect">
            <a:avLst/>
          </a:prstGeom>
          <a:noFill/>
        </p:spPr>
        <p:txBody>
          <a:bodyPr wrap="square" rtlCol="0">
            <a:spAutoFit/>
          </a:bodyPr>
          <a:lstStyle/>
          <a:p>
            <a:pPr fontAlgn="base"/>
            <a:r>
              <a:rPr lang="en-US" altLang="ko-KR" sz="1400" smtClean="0"/>
              <a:t>▪ </a:t>
            </a:r>
            <a:r>
              <a:rPr lang="en-US" altLang="ko-KR" sz="1400" b="1" smtClean="0"/>
              <a:t>Heteroskedasticity (</a:t>
            </a:r>
            <a:r>
              <a:rPr lang="ko-KR" altLang="en-US" sz="1400" b="1" smtClean="0"/>
              <a:t>이분산성</a:t>
            </a:r>
            <a:r>
              <a:rPr lang="en-US" altLang="ko-KR" sz="1400" b="1" smtClean="0"/>
              <a:t>)</a:t>
            </a:r>
          </a:p>
        </p:txBody>
      </p:sp>
      <p:pic>
        <p:nvPicPr>
          <p:cNvPr id="4098" name="Picture 2" descr="https://blog.kakaocdn.net/dn/WrS0B/btrjvsSDoiL/kHvyI9EBushGvxbA2di1W0/im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933" y="2276510"/>
            <a:ext cx="3037908" cy="2160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6611779"/>
            <a:ext cx="1814920" cy="246221"/>
          </a:xfrm>
          <a:prstGeom prst="rect">
            <a:avLst/>
          </a:prstGeom>
        </p:spPr>
        <p:txBody>
          <a:bodyPr wrap="none">
            <a:spAutoFit/>
          </a:bodyPr>
          <a:lstStyle/>
          <a:p>
            <a:r>
              <a:rPr lang="ko-KR" altLang="en-US" sz="1000"/>
              <a:t>https://rfriend.tistory.com/698</a:t>
            </a:r>
          </a:p>
        </p:txBody>
      </p:sp>
      <p:pic>
        <p:nvPicPr>
          <p:cNvPr id="4100" name="Picture 4" descr="https://blog.kakaocdn.net/dn/bH19OG/btrjBIAm6jU/Zhx0AtIidEF5SfdH2R6Ki1/im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5797" y="4491069"/>
            <a:ext cx="3051702" cy="2160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4908110" y="2014176"/>
            <a:ext cx="3597382" cy="2370143"/>
            <a:chOff x="4892870" y="2153733"/>
            <a:chExt cx="3597382" cy="2370143"/>
          </a:xfrm>
        </p:grpSpPr>
        <p:pic>
          <p:nvPicPr>
            <p:cNvPr id="4102" name="Picture 6" descr="https://blog.kakaocdn.net/dn/pWIuL/btrjxcoTD9Z/nhR2sKyDJTdsfocMirmUcK/im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2870" y="2363876"/>
              <a:ext cx="3597382" cy="2160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267564" y="2153733"/>
              <a:ext cx="2847994" cy="276999"/>
            </a:xfrm>
            <a:prstGeom prst="rect">
              <a:avLst/>
            </a:prstGeom>
            <a:noFill/>
          </p:spPr>
          <p:txBody>
            <a:bodyPr wrap="square" rtlCol="0">
              <a:spAutoFit/>
            </a:bodyPr>
            <a:lstStyle/>
            <a:p>
              <a:pPr algn="ctr"/>
              <a:r>
                <a:rPr lang="en-US" altLang="ko-KR" sz="1200" smtClean="0"/>
                <a:t>Power transformation (</a:t>
              </a:r>
              <a:r>
                <a:rPr lang="ko-KR" altLang="en-US" sz="1200" smtClean="0"/>
                <a:t>거듭곱 변환</a:t>
              </a:r>
              <a:r>
                <a:rPr lang="en-US" altLang="ko-KR" sz="1200" smtClean="0"/>
                <a:t>)</a:t>
              </a:r>
              <a:endParaRPr lang="en-US" altLang="ko-KR" sz="1200"/>
            </a:p>
          </p:txBody>
        </p:sp>
      </p:grpSp>
      <p:cxnSp>
        <p:nvCxnSpPr>
          <p:cNvPr id="12" name="Straight Arrow Connector 11"/>
          <p:cNvCxnSpPr/>
          <p:nvPr/>
        </p:nvCxnSpPr>
        <p:spPr>
          <a:xfrm>
            <a:off x="4145280" y="3346129"/>
            <a:ext cx="762830" cy="0"/>
          </a:xfrm>
          <a:prstGeom prst="straightConnector1">
            <a:avLst/>
          </a:prstGeom>
          <a:ln w="28575">
            <a:solidFill>
              <a:srgbClr val="3FB078"/>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074738" y="4436510"/>
            <a:ext cx="424293" cy="297093"/>
          </a:xfrm>
          <a:prstGeom prst="straightConnector1">
            <a:avLst/>
          </a:prstGeom>
          <a:ln w="28575">
            <a:solidFill>
              <a:srgbClr val="3FB07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87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63077" y="93186"/>
            <a:ext cx="8817846" cy="490631"/>
            <a:chOff x="163077" y="93186"/>
            <a:chExt cx="8817846" cy="490631"/>
          </a:xfrm>
        </p:grpSpPr>
        <p:sp>
          <p:nvSpPr>
            <p:cNvPr id="4" name="TextBox 3"/>
            <p:cNvSpPr txBox="1"/>
            <p:nvPr/>
          </p:nvSpPr>
          <p:spPr>
            <a:xfrm>
              <a:off x="163077" y="93186"/>
              <a:ext cx="8817846" cy="400110"/>
            </a:xfrm>
            <a:prstGeom prst="rect">
              <a:avLst/>
            </a:prstGeom>
            <a:noFill/>
          </p:spPr>
          <p:txBody>
            <a:bodyPr wrap="square" rtlCol="0">
              <a:spAutoFit/>
            </a:bodyPr>
            <a:lstStyle/>
            <a:p>
              <a:r>
                <a:rPr lang="en-US" altLang="ko-KR" sz="2000" smtClean="0"/>
                <a:t>Data representation</a:t>
              </a:r>
              <a:endParaRPr lang="ko-KR" altLang="en-US" sz="2000"/>
            </a:p>
          </p:txBody>
        </p:sp>
        <p:cxnSp>
          <p:nvCxnSpPr>
            <p:cNvPr id="5" name="Straight Connector 4"/>
            <p:cNvCxnSpPr/>
            <p:nvPr/>
          </p:nvCxnSpPr>
          <p:spPr>
            <a:xfrm>
              <a:off x="163077" y="583817"/>
              <a:ext cx="8817845" cy="0"/>
            </a:xfrm>
            <a:prstGeom prst="line">
              <a:avLst/>
            </a:prstGeom>
            <a:ln w="28575">
              <a:solidFill>
                <a:srgbClr val="3FB078"/>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265001" y="847385"/>
            <a:ext cx="8613997" cy="307777"/>
          </a:xfrm>
          <a:prstGeom prst="rect">
            <a:avLst/>
          </a:prstGeom>
          <a:noFill/>
        </p:spPr>
        <p:txBody>
          <a:bodyPr wrap="square" rtlCol="0">
            <a:spAutoFit/>
          </a:bodyPr>
          <a:lstStyle/>
          <a:p>
            <a:r>
              <a:rPr lang="en-US" altLang="ko-KR" sz="1400" smtClean="0"/>
              <a:t>▪ Wide vs long table format</a:t>
            </a:r>
            <a:endParaRPr lang="en-US" altLang="ko-KR" sz="1400"/>
          </a:p>
        </p:txBody>
      </p:sp>
      <p:pic>
        <p:nvPicPr>
          <p:cNvPr id="8" name="Picture 7"/>
          <p:cNvPicPr>
            <a:picLocks noChangeAspect="1"/>
          </p:cNvPicPr>
          <p:nvPr/>
        </p:nvPicPr>
        <p:blipFill>
          <a:blip r:embed="rId2"/>
          <a:stretch>
            <a:fillRect/>
          </a:stretch>
        </p:blipFill>
        <p:spPr>
          <a:xfrm>
            <a:off x="5512184" y="5122370"/>
            <a:ext cx="3244313" cy="1282635"/>
          </a:xfrm>
          <a:prstGeom prst="rect">
            <a:avLst/>
          </a:prstGeom>
          <a:ln w="19050">
            <a:solidFill>
              <a:srgbClr val="3FB078"/>
            </a:solidFill>
          </a:ln>
        </p:spPr>
      </p:pic>
      <p:grpSp>
        <p:nvGrpSpPr>
          <p:cNvPr id="11" name="Group 10"/>
          <p:cNvGrpSpPr/>
          <p:nvPr/>
        </p:nvGrpSpPr>
        <p:grpSpPr>
          <a:xfrm>
            <a:off x="475557" y="1279339"/>
            <a:ext cx="4680000" cy="2556000"/>
            <a:chOff x="475557" y="1317439"/>
            <a:chExt cx="4680000" cy="2556000"/>
          </a:xfrm>
        </p:grpSpPr>
        <p:pic>
          <p:nvPicPr>
            <p:cNvPr id="2" name="Picture 1"/>
            <p:cNvPicPr>
              <a:picLocks noChangeAspect="1"/>
            </p:cNvPicPr>
            <p:nvPr/>
          </p:nvPicPr>
          <p:blipFill>
            <a:blip r:embed="rId3"/>
            <a:stretch>
              <a:fillRect/>
            </a:stretch>
          </p:blipFill>
          <p:spPr>
            <a:xfrm>
              <a:off x="475557" y="1317439"/>
              <a:ext cx="4680000" cy="2556000"/>
            </a:xfrm>
            <a:prstGeom prst="rect">
              <a:avLst/>
            </a:prstGeom>
          </p:spPr>
        </p:pic>
        <p:sp>
          <p:nvSpPr>
            <p:cNvPr id="9" name="TextBox 8"/>
            <p:cNvSpPr txBox="1"/>
            <p:nvPr/>
          </p:nvSpPr>
          <p:spPr>
            <a:xfrm>
              <a:off x="4100052" y="1317439"/>
              <a:ext cx="1055505" cy="307777"/>
            </a:xfrm>
            <a:prstGeom prst="rect">
              <a:avLst/>
            </a:prstGeom>
            <a:noFill/>
          </p:spPr>
          <p:txBody>
            <a:bodyPr wrap="square" rtlCol="0">
              <a:spAutoFit/>
            </a:bodyPr>
            <a:lstStyle/>
            <a:p>
              <a:pPr algn="r"/>
              <a:r>
                <a:rPr lang="en-US" altLang="ko-KR" sz="1400" smtClean="0"/>
                <a:t>Wide table</a:t>
              </a:r>
              <a:endParaRPr lang="en-US" altLang="ko-KR" sz="1400"/>
            </a:p>
          </p:txBody>
        </p:sp>
      </p:grpSp>
      <p:grpSp>
        <p:nvGrpSpPr>
          <p:cNvPr id="12" name="Group 11"/>
          <p:cNvGrpSpPr/>
          <p:nvPr/>
        </p:nvGrpSpPr>
        <p:grpSpPr>
          <a:xfrm>
            <a:off x="475557" y="4015088"/>
            <a:ext cx="4680000" cy="2455082"/>
            <a:chOff x="475557" y="4053188"/>
            <a:chExt cx="4680000" cy="2455082"/>
          </a:xfrm>
        </p:grpSpPr>
        <p:pic>
          <p:nvPicPr>
            <p:cNvPr id="7" name="Picture 6"/>
            <p:cNvPicPr>
              <a:picLocks noChangeAspect="1"/>
            </p:cNvPicPr>
            <p:nvPr/>
          </p:nvPicPr>
          <p:blipFill>
            <a:blip r:embed="rId4"/>
            <a:stretch>
              <a:fillRect/>
            </a:stretch>
          </p:blipFill>
          <p:spPr>
            <a:xfrm>
              <a:off x="475557" y="4053188"/>
              <a:ext cx="4680000" cy="2455082"/>
            </a:xfrm>
            <a:prstGeom prst="rect">
              <a:avLst/>
            </a:prstGeom>
          </p:spPr>
        </p:pic>
        <p:sp>
          <p:nvSpPr>
            <p:cNvPr id="10" name="TextBox 9"/>
            <p:cNvSpPr txBox="1"/>
            <p:nvPr/>
          </p:nvSpPr>
          <p:spPr>
            <a:xfrm>
              <a:off x="4100052" y="4053188"/>
              <a:ext cx="1055505" cy="307777"/>
            </a:xfrm>
            <a:prstGeom prst="rect">
              <a:avLst/>
            </a:prstGeom>
            <a:noFill/>
          </p:spPr>
          <p:txBody>
            <a:bodyPr wrap="square" rtlCol="0">
              <a:spAutoFit/>
            </a:bodyPr>
            <a:lstStyle/>
            <a:p>
              <a:pPr algn="r"/>
              <a:r>
                <a:rPr lang="en-US" altLang="ko-KR" sz="1400" smtClean="0"/>
                <a:t>Long table</a:t>
              </a:r>
              <a:endParaRPr lang="en-US" altLang="ko-KR" sz="1400"/>
            </a:p>
          </p:txBody>
        </p:sp>
      </p:grpSp>
      <p:sp>
        <p:nvSpPr>
          <p:cNvPr id="13" name="Rectangle 12"/>
          <p:cNvSpPr/>
          <p:nvPr/>
        </p:nvSpPr>
        <p:spPr>
          <a:xfrm>
            <a:off x="1371600" y="3053162"/>
            <a:ext cx="1342103" cy="749218"/>
          </a:xfrm>
          <a:prstGeom prst="rect">
            <a:avLst/>
          </a:prstGeom>
          <a:noFill/>
          <a:ln w="28575">
            <a:solidFill>
              <a:srgbClr val="3FB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5" name="Straight Arrow Connector 14"/>
          <p:cNvCxnSpPr/>
          <p:nvPr/>
        </p:nvCxnSpPr>
        <p:spPr>
          <a:xfrm>
            <a:off x="2713703" y="3424714"/>
            <a:ext cx="589936" cy="0"/>
          </a:xfrm>
          <a:prstGeom prst="straightConnector1">
            <a:avLst/>
          </a:prstGeom>
          <a:ln w="28575">
            <a:solidFill>
              <a:srgbClr val="3FB078"/>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300211" y="3163104"/>
            <a:ext cx="5578787" cy="523220"/>
          </a:xfrm>
          <a:prstGeom prst="rect">
            <a:avLst/>
          </a:prstGeom>
          <a:noFill/>
        </p:spPr>
        <p:txBody>
          <a:bodyPr wrap="square" rtlCol="0">
            <a:spAutoFit/>
          </a:bodyPr>
          <a:lstStyle/>
          <a:p>
            <a:r>
              <a:rPr lang="en-US" altLang="ko-KR" sz="1400" smtClean="0"/>
              <a:t>Remaining 101 columns report the measured expression values, one for each sample </a:t>
            </a:r>
            <a:r>
              <a:rPr lang="en-US" altLang="ko-KR" sz="1400" smtClean="0">
                <a:sym typeface="Wingdings" panose="05000000000000000000" pitchFamily="2" charset="2"/>
              </a:rPr>
              <a:t> Untidy</a:t>
            </a:r>
            <a:endParaRPr lang="en-US" altLang="ko-KR" sz="1400"/>
          </a:p>
        </p:txBody>
      </p:sp>
    </p:spTree>
    <p:extLst>
      <p:ext uri="{BB962C8B-B14F-4D97-AF65-F5344CB8AC3E}">
        <p14:creationId xmlns:p14="http://schemas.microsoft.com/office/powerpoint/2010/main" val="2303412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63077" y="93186"/>
            <a:ext cx="8817846" cy="490631"/>
            <a:chOff x="163077" y="93186"/>
            <a:chExt cx="8817846" cy="490631"/>
          </a:xfrm>
        </p:grpSpPr>
        <p:sp>
          <p:nvSpPr>
            <p:cNvPr id="4" name="TextBox 3"/>
            <p:cNvSpPr txBox="1"/>
            <p:nvPr/>
          </p:nvSpPr>
          <p:spPr>
            <a:xfrm>
              <a:off x="163077" y="93186"/>
              <a:ext cx="8817846" cy="400110"/>
            </a:xfrm>
            <a:prstGeom prst="rect">
              <a:avLst/>
            </a:prstGeom>
            <a:noFill/>
          </p:spPr>
          <p:txBody>
            <a:bodyPr wrap="square" rtlCol="0">
              <a:spAutoFit/>
            </a:bodyPr>
            <a:lstStyle/>
            <a:p>
              <a:r>
                <a:rPr lang="en-US" altLang="ko-KR" sz="2000" smtClean="0"/>
                <a:t>Efficient computing</a:t>
              </a:r>
              <a:endParaRPr lang="ko-KR" altLang="en-US" sz="2000"/>
            </a:p>
          </p:txBody>
        </p:sp>
        <p:cxnSp>
          <p:nvCxnSpPr>
            <p:cNvPr id="5" name="Straight Connector 4"/>
            <p:cNvCxnSpPr/>
            <p:nvPr/>
          </p:nvCxnSpPr>
          <p:spPr>
            <a:xfrm>
              <a:off x="163077" y="583817"/>
              <a:ext cx="8817845" cy="0"/>
            </a:xfrm>
            <a:prstGeom prst="line">
              <a:avLst/>
            </a:prstGeom>
            <a:ln w="28575">
              <a:solidFill>
                <a:srgbClr val="3FB078"/>
              </a:solidFill>
            </a:ln>
          </p:spPr>
          <p:style>
            <a:lnRef idx="1">
              <a:schemeClr val="accent1"/>
            </a:lnRef>
            <a:fillRef idx="0">
              <a:schemeClr val="accent1"/>
            </a:fillRef>
            <a:effectRef idx="0">
              <a:schemeClr val="accent1"/>
            </a:effectRef>
            <a:fontRef idx="minor">
              <a:schemeClr val="tx1"/>
            </a:fontRef>
          </p:style>
        </p:cxnSp>
      </p:grpSp>
      <p:pic>
        <p:nvPicPr>
          <p:cNvPr id="2" name="Picture 1"/>
          <p:cNvPicPr>
            <a:picLocks noChangeAspect="1"/>
          </p:cNvPicPr>
          <p:nvPr/>
        </p:nvPicPr>
        <p:blipFill rotWithShape="1">
          <a:blip r:embed="rId2"/>
          <a:srcRect t="49638" r="70261"/>
          <a:stretch/>
        </p:blipFill>
        <p:spPr>
          <a:xfrm>
            <a:off x="2493848" y="2580076"/>
            <a:ext cx="1747951" cy="1865772"/>
          </a:xfrm>
          <a:prstGeom prst="rect">
            <a:avLst/>
          </a:prstGeom>
        </p:spPr>
      </p:pic>
      <p:sp>
        <p:nvSpPr>
          <p:cNvPr id="10" name="TextBox 9"/>
          <p:cNvSpPr txBox="1"/>
          <p:nvPr/>
        </p:nvSpPr>
        <p:spPr>
          <a:xfrm>
            <a:off x="264999" y="1128347"/>
            <a:ext cx="8613997" cy="1384995"/>
          </a:xfrm>
          <a:prstGeom prst="rect">
            <a:avLst/>
          </a:prstGeom>
          <a:noFill/>
        </p:spPr>
        <p:txBody>
          <a:bodyPr wrap="square" rtlCol="0">
            <a:spAutoFit/>
          </a:bodyPr>
          <a:lstStyle/>
          <a:p>
            <a:r>
              <a:rPr lang="en-US" altLang="ko-KR" sz="1400" smtClean="0"/>
              <a:t>▪ Due to the risk of </a:t>
            </a:r>
            <a:r>
              <a:rPr lang="en-US" altLang="ko-KR" sz="1400" b="1" smtClean="0"/>
              <a:t>premature optimization</a:t>
            </a:r>
            <a:r>
              <a:rPr lang="en-US" altLang="ko-KR" sz="1400" smtClean="0"/>
              <a:t>, it is more helpful to first take a step back.</a:t>
            </a:r>
            <a:endParaRPr lang="en-US" altLang="ko-KR" sz="1400"/>
          </a:p>
          <a:p>
            <a:r>
              <a:rPr lang="en-US" altLang="ko-KR" sz="1400"/>
              <a:t>▪ </a:t>
            </a:r>
            <a:r>
              <a:rPr lang="en-US" altLang="ko-KR" sz="1400" smtClean="0"/>
              <a:t>Slow and clumsy solution to right problem is worth a good deal more than a fast and scalable solution to the wrong problem. </a:t>
            </a:r>
          </a:p>
          <a:p>
            <a:r>
              <a:rPr lang="en-US" altLang="ko-KR" sz="1400" smtClean="0"/>
              <a:t>▪ For statistical analyses, it is possible to write very efficient code using concepts as follows:</a:t>
            </a:r>
            <a:endParaRPr lang="en-US" altLang="ko-KR" sz="1400"/>
          </a:p>
          <a:p>
            <a:endParaRPr lang="en-US" altLang="ko-KR" sz="1400"/>
          </a:p>
          <a:p>
            <a:r>
              <a:rPr lang="en-US" altLang="ko-KR" sz="1400" smtClean="0"/>
              <a:t>▪ </a:t>
            </a:r>
            <a:r>
              <a:rPr lang="en-US" altLang="ko-KR" sz="1400" b="1" smtClean="0"/>
              <a:t>Vectorization</a:t>
            </a:r>
          </a:p>
        </p:txBody>
      </p:sp>
      <p:sp>
        <p:nvSpPr>
          <p:cNvPr id="11" name="TextBox 10"/>
          <p:cNvSpPr txBox="1"/>
          <p:nvPr/>
        </p:nvSpPr>
        <p:spPr>
          <a:xfrm>
            <a:off x="4303599" y="2567940"/>
            <a:ext cx="4262552" cy="523220"/>
          </a:xfrm>
          <a:prstGeom prst="rect">
            <a:avLst/>
          </a:prstGeom>
          <a:noFill/>
        </p:spPr>
        <p:txBody>
          <a:bodyPr wrap="square" rtlCol="0">
            <a:spAutoFit/>
          </a:bodyPr>
          <a:lstStyle/>
          <a:p>
            <a:r>
              <a:rPr lang="en-US" altLang="ko-KR" sz="1400" smtClean="0">
                <a:sym typeface="Wingdings" panose="05000000000000000000" pitchFamily="2" charset="2"/>
              </a:rPr>
              <a:t> </a:t>
            </a:r>
            <a:r>
              <a:rPr lang="en-US" altLang="ko-KR" sz="1400" smtClean="0"/>
              <a:t>Vectorized z2 is many times faster than the explicitly indexed z1. </a:t>
            </a:r>
            <a:endParaRPr lang="en-US" altLang="ko-KR" sz="1400"/>
          </a:p>
        </p:txBody>
      </p:sp>
      <p:pic>
        <p:nvPicPr>
          <p:cNvPr id="13" name="Picture 12"/>
          <p:cNvPicPr>
            <a:picLocks noChangeAspect="1"/>
          </p:cNvPicPr>
          <p:nvPr/>
        </p:nvPicPr>
        <p:blipFill rotWithShape="1">
          <a:blip r:embed="rId2"/>
          <a:srcRect t="1171" r="70261" b="52893"/>
          <a:stretch/>
        </p:blipFill>
        <p:spPr>
          <a:xfrm>
            <a:off x="684098" y="2567940"/>
            <a:ext cx="1747951" cy="1701800"/>
          </a:xfrm>
          <a:prstGeom prst="rect">
            <a:avLst/>
          </a:prstGeom>
        </p:spPr>
      </p:pic>
      <p:sp>
        <p:nvSpPr>
          <p:cNvPr id="14" name="TextBox 13"/>
          <p:cNvSpPr txBox="1"/>
          <p:nvPr/>
        </p:nvSpPr>
        <p:spPr>
          <a:xfrm>
            <a:off x="265001" y="4512582"/>
            <a:ext cx="8613997" cy="523220"/>
          </a:xfrm>
          <a:prstGeom prst="rect">
            <a:avLst/>
          </a:prstGeom>
          <a:noFill/>
        </p:spPr>
        <p:txBody>
          <a:bodyPr wrap="square" rtlCol="0">
            <a:spAutoFit/>
          </a:bodyPr>
          <a:lstStyle/>
          <a:p>
            <a:r>
              <a:rPr lang="en-US" altLang="ko-KR" sz="1400" smtClean="0"/>
              <a:t>▪ </a:t>
            </a:r>
            <a:r>
              <a:rPr lang="en-US" altLang="ko-KR" sz="1400" b="1" smtClean="0"/>
              <a:t>Parallelization</a:t>
            </a:r>
          </a:p>
          <a:p>
            <a:r>
              <a:rPr lang="en-US" altLang="ko-KR" sz="1400"/>
              <a:t>https://</a:t>
            </a:r>
            <a:r>
              <a:rPr lang="en-US" altLang="ko-KR" sz="1400" smtClean="0"/>
              <a:t>cran.r-project.org/view=HighPerformanceComputing</a:t>
            </a:r>
          </a:p>
        </p:txBody>
      </p:sp>
      <p:pic>
        <p:nvPicPr>
          <p:cNvPr id="6" name="Picture 5"/>
          <p:cNvPicPr>
            <a:picLocks noChangeAspect="1"/>
          </p:cNvPicPr>
          <p:nvPr/>
        </p:nvPicPr>
        <p:blipFill>
          <a:blip r:embed="rId3"/>
          <a:stretch>
            <a:fillRect/>
          </a:stretch>
        </p:blipFill>
        <p:spPr>
          <a:xfrm>
            <a:off x="372130" y="5090400"/>
            <a:ext cx="8506866" cy="1159103"/>
          </a:xfrm>
          <a:prstGeom prst="rect">
            <a:avLst/>
          </a:prstGeom>
        </p:spPr>
      </p:pic>
    </p:spTree>
    <p:extLst>
      <p:ext uri="{BB962C8B-B14F-4D97-AF65-F5344CB8AC3E}">
        <p14:creationId xmlns:p14="http://schemas.microsoft.com/office/powerpoint/2010/main" val="362911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63077" y="93186"/>
            <a:ext cx="8817846" cy="490631"/>
            <a:chOff x="163077" y="93186"/>
            <a:chExt cx="8817846" cy="490631"/>
          </a:xfrm>
        </p:grpSpPr>
        <p:sp>
          <p:nvSpPr>
            <p:cNvPr id="4" name="TextBox 3"/>
            <p:cNvSpPr txBox="1"/>
            <p:nvPr/>
          </p:nvSpPr>
          <p:spPr>
            <a:xfrm>
              <a:off x="163077" y="93186"/>
              <a:ext cx="8817846" cy="400110"/>
            </a:xfrm>
            <a:prstGeom prst="rect">
              <a:avLst/>
            </a:prstGeom>
            <a:noFill/>
          </p:spPr>
          <p:txBody>
            <a:bodyPr wrap="square" rtlCol="0">
              <a:spAutoFit/>
            </a:bodyPr>
            <a:lstStyle/>
            <a:p>
              <a:r>
                <a:rPr lang="en-US" altLang="ko-KR" sz="2000" smtClean="0"/>
                <a:t>Efficient computing</a:t>
              </a:r>
              <a:endParaRPr lang="ko-KR" altLang="en-US" sz="2000"/>
            </a:p>
          </p:txBody>
        </p:sp>
        <p:cxnSp>
          <p:nvCxnSpPr>
            <p:cNvPr id="5" name="Straight Connector 4"/>
            <p:cNvCxnSpPr/>
            <p:nvPr/>
          </p:nvCxnSpPr>
          <p:spPr>
            <a:xfrm>
              <a:off x="163077" y="583817"/>
              <a:ext cx="8817845" cy="0"/>
            </a:xfrm>
            <a:prstGeom prst="line">
              <a:avLst/>
            </a:prstGeom>
            <a:ln w="28575">
              <a:solidFill>
                <a:srgbClr val="3FB078"/>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265001" y="1573992"/>
            <a:ext cx="8613997" cy="2031325"/>
          </a:xfrm>
          <a:prstGeom prst="rect">
            <a:avLst/>
          </a:prstGeom>
          <a:noFill/>
        </p:spPr>
        <p:txBody>
          <a:bodyPr wrap="square" rtlCol="0">
            <a:spAutoFit/>
          </a:bodyPr>
          <a:lstStyle/>
          <a:p>
            <a:r>
              <a:rPr lang="en-US" altLang="ko-KR" sz="1400" smtClean="0"/>
              <a:t>▪ Out-of-memory-data and </a:t>
            </a:r>
            <a:r>
              <a:rPr lang="en-US" altLang="ko-KR" sz="1400" b="1" smtClean="0"/>
              <a:t>chunking</a:t>
            </a:r>
          </a:p>
          <a:p>
            <a:r>
              <a:rPr lang="en-US" altLang="ko-KR" sz="1400"/>
              <a:t>▪ Chunking means splitting the data into </a:t>
            </a:r>
            <a:r>
              <a:rPr lang="en-US" altLang="ko-KR" sz="1400" b="1"/>
              <a:t>chunks</a:t>
            </a:r>
            <a:r>
              <a:rPr lang="en-US" altLang="ko-KR" sz="1400"/>
              <a:t>,</a:t>
            </a:r>
            <a:r>
              <a:rPr lang="en-US" altLang="ko-KR" sz="1400" b="1"/>
              <a:t> manageable portions</a:t>
            </a:r>
            <a:r>
              <a:rPr lang="en-US" altLang="ko-KR" sz="1400"/>
              <a:t>, and then sequentially loading each portion from mass storage, computing on it, storing the result and removing the portion from RAM before loading the next one. </a:t>
            </a:r>
          </a:p>
          <a:p>
            <a:r>
              <a:rPr lang="en-US" altLang="ko-KR" sz="1400" smtClean="0"/>
              <a:t>	- DBI package, rhdf5 package, SummarizedExperiment class (Bioconductor)</a:t>
            </a:r>
          </a:p>
          <a:p>
            <a:endParaRPr lang="en-US" altLang="ko-KR" sz="1400" smtClean="0"/>
          </a:p>
          <a:p>
            <a:r>
              <a:rPr lang="en-US" altLang="ko-KR" sz="1400" smtClean="0"/>
              <a:t>▪ Judicious use of </a:t>
            </a:r>
            <a:r>
              <a:rPr lang="en-US" altLang="ko-KR" sz="1400" b="1" smtClean="0"/>
              <a:t>lower level languages</a:t>
            </a:r>
          </a:p>
          <a:p>
            <a:r>
              <a:rPr lang="en-US" altLang="ko-KR" sz="1400" smtClean="0"/>
              <a:t>	- Rcpp package makes it easy to write portions of your code in C++ and include them seamlessly withing 	your R code.</a:t>
            </a:r>
          </a:p>
        </p:txBody>
      </p:sp>
      <p:pic>
        <p:nvPicPr>
          <p:cNvPr id="2050" name="Picture 2" descr="14 Best Programming Languages to Learn in 2023 [Updat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9" y="3663950"/>
            <a:ext cx="3293441" cy="185256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4714025" y="3663950"/>
            <a:ext cx="3106849" cy="1806923"/>
            <a:chOff x="7590575" y="4083050"/>
            <a:chExt cx="3106849" cy="1806923"/>
          </a:xfrm>
        </p:grpSpPr>
        <p:pic>
          <p:nvPicPr>
            <p:cNvPr id="6" name="Picture 5"/>
            <p:cNvPicPr>
              <a:picLocks noChangeAspect="1"/>
            </p:cNvPicPr>
            <p:nvPr/>
          </p:nvPicPr>
          <p:blipFill rotWithShape="1">
            <a:blip r:embed="rId3"/>
            <a:srcRect r="42466"/>
            <a:stretch/>
          </p:blipFill>
          <p:spPr>
            <a:xfrm>
              <a:off x="7590575" y="4083050"/>
              <a:ext cx="3106849" cy="1806923"/>
            </a:xfrm>
            <a:prstGeom prst="rect">
              <a:avLst/>
            </a:prstGeom>
          </p:spPr>
        </p:pic>
        <p:sp>
          <p:nvSpPr>
            <p:cNvPr id="8" name="Rectangle 7"/>
            <p:cNvSpPr/>
            <p:nvPr/>
          </p:nvSpPr>
          <p:spPr>
            <a:xfrm>
              <a:off x="7973560" y="4986511"/>
              <a:ext cx="1511014" cy="195089"/>
            </a:xfrm>
            <a:prstGeom prst="rect">
              <a:avLst/>
            </a:prstGeom>
            <a:noFill/>
            <a:ln w="28575">
              <a:solidFill>
                <a:srgbClr val="3FB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4133119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5000" y="1523192"/>
            <a:ext cx="8613997" cy="4185761"/>
          </a:xfrm>
          <a:prstGeom prst="rect">
            <a:avLst/>
          </a:prstGeom>
          <a:noFill/>
        </p:spPr>
        <p:txBody>
          <a:bodyPr wrap="square" rtlCol="0">
            <a:spAutoFit/>
          </a:bodyPr>
          <a:lstStyle/>
          <a:p>
            <a:r>
              <a:rPr lang="en-US" altLang="ko-KR" sz="1400" smtClean="0"/>
              <a:t>In this chapter we will:</a:t>
            </a:r>
          </a:p>
          <a:p>
            <a:endParaRPr lang="en-US" altLang="ko-KR" sz="1400" smtClean="0"/>
          </a:p>
          <a:p>
            <a:r>
              <a:rPr lang="en-US" altLang="ko-KR" sz="1400" smtClean="0"/>
              <a:t>	▪ </a:t>
            </a:r>
            <a:r>
              <a:rPr lang="en-US" altLang="ko-KR" sz="1400"/>
              <a:t>Develop a simple categorization of what </a:t>
            </a:r>
            <a:r>
              <a:rPr lang="en-US" altLang="ko-KR" sz="1400" b="1"/>
              <a:t>types of experiments </a:t>
            </a:r>
            <a:r>
              <a:rPr lang="en-US" altLang="ko-KR" sz="1400"/>
              <a:t>there are and the varying amounts of </a:t>
            </a:r>
            <a:r>
              <a:rPr lang="en-US" altLang="ko-KR" sz="1400" smtClean="0"/>
              <a:t>	control </a:t>
            </a:r>
            <a:r>
              <a:rPr lang="en-US" altLang="ko-KR" sz="1400"/>
              <a:t>we have with each of them</a:t>
            </a:r>
            <a:r>
              <a:rPr lang="en-US" altLang="ko-KR" sz="1400" smtClean="0"/>
              <a:t>.</a:t>
            </a:r>
          </a:p>
          <a:p>
            <a:endParaRPr lang="en-US" altLang="ko-KR" sz="1400" smtClean="0"/>
          </a:p>
          <a:p>
            <a:r>
              <a:rPr lang="en-US" altLang="ko-KR" sz="1400"/>
              <a:t>	 ▪ Recap how to distinguish the different types of variability: </a:t>
            </a:r>
            <a:r>
              <a:rPr lang="en-US" altLang="ko-KR" sz="1400" b="1"/>
              <a:t>error, noise and bias</a:t>
            </a:r>
            <a:r>
              <a:rPr lang="en-US" altLang="ko-KR" sz="1400" smtClean="0"/>
              <a:t>.</a:t>
            </a:r>
          </a:p>
          <a:p>
            <a:endParaRPr lang="en-US" altLang="ko-KR" sz="1400"/>
          </a:p>
          <a:p>
            <a:r>
              <a:rPr lang="en-US" altLang="ko-KR" sz="1400" smtClean="0"/>
              <a:t>	</a:t>
            </a:r>
            <a:r>
              <a:rPr lang="en-US" altLang="ko-KR" sz="1400"/>
              <a:t> ▪ </a:t>
            </a:r>
            <a:r>
              <a:rPr lang="en-US" altLang="ko-KR" sz="1400" smtClean="0"/>
              <a:t>Discuss </a:t>
            </a:r>
            <a:r>
              <a:rPr lang="en-US" altLang="ko-KR" sz="1400"/>
              <a:t>the things that we need to worry about: </a:t>
            </a:r>
            <a:r>
              <a:rPr lang="en-US" altLang="ko-KR" sz="1400" b="1" smtClean="0"/>
              <a:t>confounding, dependencies, batch effects</a:t>
            </a:r>
            <a:r>
              <a:rPr lang="en-US" altLang="ko-KR" sz="1400" smtClean="0"/>
              <a:t>. </a:t>
            </a:r>
            <a:r>
              <a:rPr lang="en-US" altLang="ko-KR" sz="1400"/>
              <a:t>We’ll ask </a:t>
            </a:r>
            <a:r>
              <a:rPr lang="en-US" altLang="ko-KR" sz="1400" smtClean="0"/>
              <a:t>	the </a:t>
            </a:r>
            <a:r>
              <a:rPr lang="en-US" altLang="ko-KR" sz="1400"/>
              <a:t>famous question: </a:t>
            </a:r>
            <a:r>
              <a:rPr lang="en-US" altLang="ko-KR" sz="1400" b="1" i="1"/>
              <a:t>how many replicates</a:t>
            </a:r>
            <a:r>
              <a:rPr lang="en-US" altLang="ko-KR" sz="1400" b="1" i="1" smtClean="0"/>
              <a:t>?</a:t>
            </a:r>
            <a:r>
              <a:rPr lang="en-US" altLang="ko-KR" sz="1400" smtClean="0"/>
              <a:t>.</a:t>
            </a:r>
          </a:p>
          <a:p>
            <a:endParaRPr lang="en-US" altLang="ko-KR" sz="1400"/>
          </a:p>
          <a:p>
            <a:r>
              <a:rPr lang="en-US" altLang="ko-KR" sz="1400" smtClean="0"/>
              <a:t>	▪ Recap </a:t>
            </a:r>
            <a:r>
              <a:rPr lang="en-US" altLang="ko-KR" sz="1400"/>
              <a:t>the essential ideas behind </a:t>
            </a:r>
            <a:r>
              <a:rPr lang="en-US" altLang="ko-KR" sz="1400" b="1"/>
              <a:t>mean-variance relationships </a:t>
            </a:r>
            <a:r>
              <a:rPr lang="en-US" altLang="ko-KR" sz="1400"/>
              <a:t>and how they inform us on whether </a:t>
            </a:r>
            <a:r>
              <a:rPr lang="en-US" altLang="ko-KR" sz="1400" smtClean="0"/>
              <a:t>	and </a:t>
            </a:r>
            <a:r>
              <a:rPr lang="en-US" altLang="ko-KR" sz="1400" b="1" smtClean="0"/>
              <a:t>how </a:t>
            </a:r>
            <a:r>
              <a:rPr lang="en-US" altLang="ko-KR" sz="1400" b="1"/>
              <a:t>to transform </a:t>
            </a:r>
            <a:r>
              <a:rPr lang="en-US" altLang="ko-KR" sz="1400"/>
              <a:t>our data</a:t>
            </a:r>
            <a:r>
              <a:rPr lang="en-US" altLang="ko-KR" sz="1400" smtClean="0"/>
              <a:t>.</a:t>
            </a:r>
          </a:p>
          <a:p>
            <a:endParaRPr lang="en-US" altLang="ko-KR" sz="1400"/>
          </a:p>
          <a:p>
            <a:r>
              <a:rPr lang="en-US" altLang="ko-KR" sz="1400" smtClean="0"/>
              <a:t>	</a:t>
            </a:r>
            <a:r>
              <a:rPr lang="en-US" altLang="ko-KR" sz="1400"/>
              <a:t> ▪ </a:t>
            </a:r>
            <a:r>
              <a:rPr lang="en-US" altLang="ko-KR" sz="1400" smtClean="0"/>
              <a:t>Computational </a:t>
            </a:r>
            <a:r>
              <a:rPr lang="en-US" altLang="ko-KR" sz="1400"/>
              <a:t>techniques and tools are essential for getting the job done. We will discuss </a:t>
            </a:r>
            <a:r>
              <a:rPr lang="en-US" altLang="ko-KR" sz="1400" b="1"/>
              <a:t>efficient</a:t>
            </a:r>
            <a:r>
              <a:rPr lang="en-US" altLang="ko-KR" sz="1400"/>
              <a:t> </a:t>
            </a:r>
            <a:r>
              <a:rPr lang="en-US" altLang="ko-KR" sz="1400" smtClean="0"/>
              <a:t>	</a:t>
            </a:r>
            <a:r>
              <a:rPr lang="en-US" altLang="ko-KR" sz="1400" b="1" smtClean="0"/>
              <a:t>workflow </a:t>
            </a:r>
            <a:r>
              <a:rPr lang="en-US" altLang="ko-KR" sz="1400" b="1"/>
              <a:t>design, data representation and computation</a:t>
            </a:r>
            <a:r>
              <a:rPr lang="en-US" altLang="ko-KR" sz="1400" smtClean="0"/>
              <a:t>.</a:t>
            </a:r>
          </a:p>
          <a:p>
            <a:endParaRPr lang="en-US" altLang="ko-KR" sz="1400"/>
          </a:p>
          <a:p>
            <a:r>
              <a:rPr lang="en-US" altLang="ko-KR" sz="1400" smtClean="0"/>
              <a:t>	</a:t>
            </a:r>
            <a:r>
              <a:rPr lang="en-US" altLang="ko-KR" sz="1400"/>
              <a:t> </a:t>
            </a:r>
            <a:r>
              <a:rPr lang="en-US" altLang="ko-KR" sz="1400" smtClean="0"/>
              <a:t>▪ </a:t>
            </a:r>
            <a:r>
              <a:rPr lang="en-US" altLang="ko-KR" sz="1400"/>
              <a:t>Try to be aware of data summarization steps and questions of sufficiency in our analytical workflows - </a:t>
            </a:r>
            <a:r>
              <a:rPr lang="en-US" altLang="ko-KR" sz="1400" smtClean="0"/>
              <a:t>	so </a:t>
            </a:r>
            <a:r>
              <a:rPr lang="en-US" altLang="ko-KR" sz="1400"/>
              <a:t>that we don’t throw away important information in some step “upstream”, which is then missing and </a:t>
            </a:r>
            <a:r>
              <a:rPr lang="en-US" altLang="ko-KR" sz="1400" smtClean="0"/>
              <a:t>	making </a:t>
            </a:r>
            <a:r>
              <a:rPr lang="en-US" altLang="ko-KR" sz="1400"/>
              <a:t>us trouble downstream</a:t>
            </a:r>
            <a:r>
              <a:rPr lang="en-US" altLang="ko-KR" sz="1400" smtClean="0"/>
              <a:t>.</a:t>
            </a:r>
            <a:endParaRPr lang="en-US" altLang="ko-KR" sz="1400"/>
          </a:p>
        </p:txBody>
      </p:sp>
      <p:grpSp>
        <p:nvGrpSpPr>
          <p:cNvPr id="8" name="Group 7"/>
          <p:cNvGrpSpPr/>
          <p:nvPr/>
        </p:nvGrpSpPr>
        <p:grpSpPr>
          <a:xfrm>
            <a:off x="163077" y="93186"/>
            <a:ext cx="8817846" cy="490631"/>
            <a:chOff x="163077" y="93186"/>
            <a:chExt cx="8817846" cy="490631"/>
          </a:xfrm>
        </p:grpSpPr>
        <p:sp>
          <p:nvSpPr>
            <p:cNvPr id="9" name="TextBox 8"/>
            <p:cNvSpPr txBox="1"/>
            <p:nvPr/>
          </p:nvSpPr>
          <p:spPr>
            <a:xfrm>
              <a:off x="163077" y="93186"/>
              <a:ext cx="8817846" cy="400110"/>
            </a:xfrm>
            <a:prstGeom prst="rect">
              <a:avLst/>
            </a:prstGeom>
            <a:noFill/>
          </p:spPr>
          <p:txBody>
            <a:bodyPr wrap="square" rtlCol="0">
              <a:spAutoFit/>
            </a:bodyPr>
            <a:lstStyle/>
            <a:p>
              <a:r>
                <a:rPr lang="en-US" altLang="ko-KR" sz="2000" smtClean="0"/>
                <a:t>Goal for this chapter</a:t>
              </a:r>
              <a:endParaRPr lang="ko-KR" altLang="en-US" sz="2000"/>
            </a:p>
          </p:txBody>
        </p:sp>
        <p:cxnSp>
          <p:nvCxnSpPr>
            <p:cNvPr id="10" name="Straight Connector 9"/>
            <p:cNvCxnSpPr/>
            <p:nvPr/>
          </p:nvCxnSpPr>
          <p:spPr>
            <a:xfrm>
              <a:off x="163077" y="583817"/>
              <a:ext cx="8817845" cy="0"/>
            </a:xfrm>
            <a:prstGeom prst="line">
              <a:avLst/>
            </a:prstGeom>
            <a:ln w="28575">
              <a:solidFill>
                <a:srgbClr val="3FB07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57364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5001" y="1345392"/>
            <a:ext cx="8613997" cy="3108543"/>
          </a:xfrm>
          <a:prstGeom prst="rect">
            <a:avLst/>
          </a:prstGeom>
          <a:noFill/>
        </p:spPr>
        <p:txBody>
          <a:bodyPr wrap="square" rtlCol="0">
            <a:spAutoFit/>
          </a:bodyPr>
          <a:lstStyle/>
          <a:p>
            <a:r>
              <a:rPr lang="en-US" altLang="ko-KR" sz="1400" smtClean="0"/>
              <a:t>▪ In a controlled experiment, </a:t>
            </a:r>
          </a:p>
          <a:p>
            <a:r>
              <a:rPr lang="en-US" altLang="ko-KR" sz="1400" smtClean="0"/>
              <a:t>	- all relevant variables are under control (model system, environmental conditions, etc.).</a:t>
            </a:r>
          </a:p>
          <a:p>
            <a:endParaRPr lang="en-US" altLang="ko-KR" sz="1400" smtClean="0"/>
          </a:p>
          <a:p>
            <a:r>
              <a:rPr lang="en-US" altLang="ko-KR" sz="1400"/>
              <a:t>▪ </a:t>
            </a:r>
            <a:r>
              <a:rPr lang="en-US" altLang="ko-KR" sz="1400" smtClean="0"/>
              <a:t>In a study with less control,</a:t>
            </a:r>
          </a:p>
          <a:p>
            <a:r>
              <a:rPr lang="en-US" altLang="ko-KR" sz="1400"/>
              <a:t>	</a:t>
            </a:r>
            <a:r>
              <a:rPr lang="en-US" altLang="ko-KR" sz="1400" smtClean="0"/>
              <a:t>- important conditions that may affect the measured outcome are not under control.</a:t>
            </a:r>
          </a:p>
          <a:p>
            <a:r>
              <a:rPr lang="en-US" altLang="ko-KR" sz="1400"/>
              <a:t>	</a:t>
            </a:r>
            <a:r>
              <a:rPr lang="en-US" altLang="ko-KR" sz="1400" smtClean="0"/>
              <a:t>▪ In an </a:t>
            </a:r>
            <a:r>
              <a:rPr lang="en-US" altLang="ko-KR" sz="1400" b="1" smtClean="0"/>
              <a:t>observational study</a:t>
            </a:r>
            <a:r>
              <a:rPr lang="en-US" altLang="ko-KR" sz="1400" smtClean="0"/>
              <a:t>, </a:t>
            </a:r>
          </a:p>
          <a:p>
            <a:r>
              <a:rPr lang="en-US" altLang="ko-KR" sz="1400"/>
              <a:t>	</a:t>
            </a:r>
            <a:r>
              <a:rPr lang="en-US" altLang="ko-KR" sz="1400" smtClean="0"/>
              <a:t>	- even tha variable of interest is not controlled by the researcher.</a:t>
            </a:r>
          </a:p>
          <a:p>
            <a:r>
              <a:rPr lang="en-US" altLang="ko-KR" sz="1400" smtClean="0"/>
              <a:t>	▪ In </a:t>
            </a:r>
            <a:r>
              <a:rPr lang="en-US" altLang="ko-KR" sz="1400" b="1" smtClean="0"/>
              <a:t>a randomized controlled trial</a:t>
            </a:r>
            <a:r>
              <a:rPr lang="en-US" altLang="ko-KR" sz="1400" smtClean="0"/>
              <a:t>,</a:t>
            </a:r>
          </a:p>
          <a:p>
            <a:r>
              <a:rPr lang="en-US" altLang="ko-KR" sz="1400"/>
              <a:t>	</a:t>
            </a:r>
            <a:r>
              <a:rPr lang="en-US" altLang="ko-KR" sz="1400" smtClean="0"/>
              <a:t>	- assignment of the variable of interest is controlled.</a:t>
            </a:r>
          </a:p>
          <a:p>
            <a:r>
              <a:rPr lang="en-US" altLang="ko-KR" sz="1400"/>
              <a:t>	</a:t>
            </a:r>
            <a:r>
              <a:rPr lang="en-US" altLang="ko-KR" sz="1400" smtClean="0"/>
              <a:t>	- all the nuisance effects would average out with high enough sample size.</a:t>
            </a:r>
          </a:p>
          <a:p>
            <a:r>
              <a:rPr lang="en-US" altLang="ko-KR" sz="1400"/>
              <a:t>	</a:t>
            </a:r>
            <a:r>
              <a:rPr lang="en-US" altLang="ko-KR" sz="1400" smtClean="0"/>
              <a:t>▪ </a:t>
            </a:r>
            <a:r>
              <a:rPr lang="en-US" altLang="ko-KR" sz="1400" b="1" smtClean="0"/>
              <a:t>Meta-analysis</a:t>
            </a:r>
            <a:r>
              <a:rPr lang="en-US" altLang="ko-KR" sz="1400" smtClean="0"/>
              <a:t> </a:t>
            </a:r>
          </a:p>
          <a:p>
            <a:r>
              <a:rPr lang="en-US" altLang="ko-KR" sz="1400"/>
              <a:t>	</a:t>
            </a:r>
            <a:r>
              <a:rPr lang="en-US" altLang="ko-KR" sz="1400" smtClean="0"/>
              <a:t>	- is an observational study on several previous studies.</a:t>
            </a:r>
          </a:p>
          <a:p>
            <a:r>
              <a:rPr lang="en-US" altLang="ko-KR" sz="1400"/>
              <a:t>	</a:t>
            </a:r>
            <a:r>
              <a:rPr lang="en-US" altLang="ko-KR" sz="1400" smtClean="0"/>
              <a:t>	- increases power by increasing effective sample size.</a:t>
            </a:r>
          </a:p>
          <a:p>
            <a:r>
              <a:rPr lang="en-US" altLang="ko-KR" sz="1400"/>
              <a:t>	</a:t>
            </a:r>
            <a:r>
              <a:rPr lang="en-US" altLang="ko-KR" sz="1400" smtClean="0"/>
              <a:t>	- would average out study-level problems. </a:t>
            </a:r>
          </a:p>
        </p:txBody>
      </p:sp>
      <p:grpSp>
        <p:nvGrpSpPr>
          <p:cNvPr id="6" name="Group 5"/>
          <p:cNvGrpSpPr/>
          <p:nvPr/>
        </p:nvGrpSpPr>
        <p:grpSpPr>
          <a:xfrm>
            <a:off x="163077" y="93186"/>
            <a:ext cx="8817846" cy="490631"/>
            <a:chOff x="163077" y="93186"/>
            <a:chExt cx="8817846" cy="490631"/>
          </a:xfrm>
        </p:grpSpPr>
        <p:sp>
          <p:nvSpPr>
            <p:cNvPr id="7" name="TextBox 6"/>
            <p:cNvSpPr txBox="1"/>
            <p:nvPr/>
          </p:nvSpPr>
          <p:spPr>
            <a:xfrm>
              <a:off x="163077" y="93186"/>
              <a:ext cx="8817846" cy="400110"/>
            </a:xfrm>
            <a:prstGeom prst="rect">
              <a:avLst/>
            </a:prstGeom>
            <a:noFill/>
          </p:spPr>
          <p:txBody>
            <a:bodyPr wrap="square" rtlCol="0">
              <a:spAutoFit/>
            </a:bodyPr>
            <a:lstStyle/>
            <a:p>
              <a:r>
                <a:rPr lang="en-US" altLang="ko-KR" sz="2000" smtClean="0"/>
                <a:t>Types of experiments</a:t>
              </a:r>
              <a:endParaRPr lang="ko-KR" altLang="en-US" sz="2000"/>
            </a:p>
          </p:txBody>
        </p:sp>
        <p:cxnSp>
          <p:nvCxnSpPr>
            <p:cNvPr id="8" name="Straight Connector 7"/>
            <p:cNvCxnSpPr/>
            <p:nvPr/>
          </p:nvCxnSpPr>
          <p:spPr>
            <a:xfrm>
              <a:off x="163077" y="583817"/>
              <a:ext cx="8817845" cy="0"/>
            </a:xfrm>
            <a:prstGeom prst="line">
              <a:avLst/>
            </a:prstGeom>
            <a:ln w="28575">
              <a:solidFill>
                <a:srgbClr val="3FB07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81573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3077" y="93186"/>
            <a:ext cx="8817846" cy="490631"/>
            <a:chOff x="163077" y="93186"/>
            <a:chExt cx="8817846" cy="490631"/>
          </a:xfrm>
        </p:grpSpPr>
        <p:sp>
          <p:nvSpPr>
            <p:cNvPr id="3" name="TextBox 2"/>
            <p:cNvSpPr txBox="1"/>
            <p:nvPr/>
          </p:nvSpPr>
          <p:spPr>
            <a:xfrm>
              <a:off x="163077" y="93186"/>
              <a:ext cx="8817846" cy="400110"/>
            </a:xfrm>
            <a:prstGeom prst="rect">
              <a:avLst/>
            </a:prstGeom>
            <a:noFill/>
          </p:spPr>
          <p:txBody>
            <a:bodyPr wrap="square" rtlCol="0">
              <a:spAutoFit/>
            </a:bodyPr>
            <a:lstStyle/>
            <a:p>
              <a:r>
                <a:rPr lang="en-US" altLang="ko-KR" sz="2000"/>
                <a:t>Partitioning error: bias and noise</a:t>
              </a:r>
              <a:endParaRPr lang="ko-KR" altLang="en-US" sz="2000"/>
            </a:p>
          </p:txBody>
        </p:sp>
        <p:cxnSp>
          <p:nvCxnSpPr>
            <p:cNvPr id="5" name="Straight Connector 4"/>
            <p:cNvCxnSpPr/>
            <p:nvPr/>
          </p:nvCxnSpPr>
          <p:spPr>
            <a:xfrm>
              <a:off x="163077" y="583817"/>
              <a:ext cx="8817845" cy="0"/>
            </a:xfrm>
            <a:prstGeom prst="line">
              <a:avLst/>
            </a:prstGeom>
            <a:ln w="28575">
              <a:solidFill>
                <a:srgbClr val="3FB078"/>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392001" y="1206399"/>
            <a:ext cx="5113449" cy="1600438"/>
          </a:xfrm>
          <a:prstGeom prst="rect">
            <a:avLst/>
          </a:prstGeom>
          <a:noFill/>
        </p:spPr>
        <p:txBody>
          <a:bodyPr wrap="square" rtlCol="0">
            <a:spAutoFit/>
          </a:bodyPr>
          <a:lstStyle/>
          <a:p>
            <a:r>
              <a:rPr lang="en-US" altLang="ko-KR" sz="1400" smtClean="0"/>
              <a:t>▪ </a:t>
            </a:r>
            <a:r>
              <a:rPr lang="en-US" altLang="ko-KR" sz="1400" b="1" smtClean="0"/>
              <a:t>Noise</a:t>
            </a:r>
            <a:r>
              <a:rPr lang="en-US" altLang="ko-KR" sz="1400" smtClean="0"/>
              <a:t> averages out with enough replicates.</a:t>
            </a:r>
          </a:p>
          <a:p>
            <a:endParaRPr lang="en-US" altLang="ko-KR" sz="1400" smtClean="0"/>
          </a:p>
          <a:p>
            <a:r>
              <a:rPr lang="en-US" altLang="ko-KR" sz="1400" smtClean="0"/>
              <a:t>▪ </a:t>
            </a:r>
            <a:r>
              <a:rPr lang="en-US" altLang="ko-KR" sz="1400" b="1" smtClean="0"/>
              <a:t>Bias</a:t>
            </a:r>
            <a:r>
              <a:rPr lang="en-US" altLang="ko-KR" sz="1400" smtClean="0"/>
              <a:t> is more difficult to deal with than noise.</a:t>
            </a:r>
          </a:p>
          <a:p>
            <a:endParaRPr lang="en-US" altLang="ko-KR" sz="1400"/>
          </a:p>
          <a:p>
            <a:r>
              <a:rPr lang="en-US" altLang="ko-KR" sz="1400" smtClean="0"/>
              <a:t>▪ With bias, it can be hard to even recognize that it is there, and then we need to find ways to measure it and adjust for it, usually with some quantitative model. </a:t>
            </a:r>
            <a:endParaRPr lang="en-US" altLang="ko-KR" sz="1400"/>
          </a:p>
        </p:txBody>
      </p:sp>
      <p:pic>
        <p:nvPicPr>
          <p:cNvPr id="10" name="Picture 2">
            <a:extLst>
              <a:ext uri="{FF2B5EF4-FFF2-40B4-BE49-F238E27FC236}">
                <a16:creationId xmlns:a16="http://schemas.microsoft.com/office/drawing/2014/main" id="{DC2AA7A3-BA02-8F0C-8126-3BDAF930D3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5450" y="1206399"/>
            <a:ext cx="2867916" cy="4856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752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63077" y="93186"/>
            <a:ext cx="8817846" cy="490631"/>
            <a:chOff x="163077" y="93186"/>
            <a:chExt cx="8817846" cy="490631"/>
          </a:xfrm>
        </p:grpSpPr>
        <p:sp>
          <p:nvSpPr>
            <p:cNvPr id="7" name="TextBox 6"/>
            <p:cNvSpPr txBox="1"/>
            <p:nvPr/>
          </p:nvSpPr>
          <p:spPr>
            <a:xfrm>
              <a:off x="163077" y="93186"/>
              <a:ext cx="8817846" cy="400110"/>
            </a:xfrm>
            <a:prstGeom prst="rect">
              <a:avLst/>
            </a:prstGeom>
            <a:noFill/>
          </p:spPr>
          <p:txBody>
            <a:bodyPr wrap="square" rtlCol="0">
              <a:spAutoFit/>
            </a:bodyPr>
            <a:lstStyle/>
            <a:p>
              <a:r>
                <a:rPr lang="en-US" altLang="ko-KR" sz="2000" smtClean="0"/>
                <a:t>Basic principles in the design of experiments</a:t>
              </a:r>
              <a:endParaRPr lang="ko-KR" altLang="en-US" sz="2000"/>
            </a:p>
          </p:txBody>
        </p:sp>
        <p:cxnSp>
          <p:nvCxnSpPr>
            <p:cNvPr id="8" name="Straight Connector 7"/>
            <p:cNvCxnSpPr/>
            <p:nvPr/>
          </p:nvCxnSpPr>
          <p:spPr>
            <a:xfrm>
              <a:off x="163077" y="583817"/>
              <a:ext cx="8817845" cy="0"/>
            </a:xfrm>
            <a:prstGeom prst="line">
              <a:avLst/>
            </a:prstGeom>
            <a:ln w="28575">
              <a:solidFill>
                <a:srgbClr val="3FB078"/>
              </a:solidFill>
            </a:ln>
          </p:spPr>
          <p:style>
            <a:lnRef idx="1">
              <a:schemeClr val="accent1"/>
            </a:lnRef>
            <a:fillRef idx="0">
              <a:schemeClr val="accent1"/>
            </a:fillRef>
            <a:effectRef idx="0">
              <a:schemeClr val="accent1"/>
            </a:effectRef>
            <a:fontRef idx="minor">
              <a:schemeClr val="tx1"/>
            </a:fontRef>
          </p:style>
        </p:cxnSp>
      </p:grpSp>
      <p:pic>
        <p:nvPicPr>
          <p:cNvPr id="9" name="Picture 2" descr="Comparison of a (hypothetical) biomarker between samples from disease and healthy states. If we are only given the information shown in the left panel, we might conclude that this biomarker performs well in detecting the disease. If, in addition, we are told that the data were acquired in two separate batches (e.g., different labs, different machines, different time points) as indicated in the panel on the right hand side, the conclusion will be different.">
            <a:extLst>
              <a:ext uri="{FF2B5EF4-FFF2-40B4-BE49-F238E27FC236}">
                <a16:creationId xmlns:a16="http://schemas.microsoft.com/office/drawing/2014/main" id="{DDF42B7B-DBDE-5F37-6AB4-BB44BBCB99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877"/>
          <a:stretch/>
        </p:blipFill>
        <p:spPr bwMode="auto">
          <a:xfrm>
            <a:off x="5222351" y="873111"/>
            <a:ext cx="3516661" cy="255588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65002" y="867810"/>
            <a:ext cx="4726342" cy="1169551"/>
          </a:xfrm>
          <a:prstGeom prst="rect">
            <a:avLst/>
          </a:prstGeom>
          <a:noFill/>
        </p:spPr>
        <p:txBody>
          <a:bodyPr wrap="square" rtlCol="0">
            <a:spAutoFit/>
          </a:bodyPr>
          <a:lstStyle/>
          <a:p>
            <a:r>
              <a:rPr lang="en-US" altLang="ko-KR" sz="1400" smtClean="0"/>
              <a:t>▪ </a:t>
            </a:r>
            <a:r>
              <a:rPr lang="en-US" altLang="ko-KR" sz="1400" b="1" smtClean="0"/>
              <a:t>Confounding </a:t>
            </a:r>
          </a:p>
          <a:p>
            <a:r>
              <a:rPr lang="en-US" altLang="ko-KR" sz="1400"/>
              <a:t>▪ How </a:t>
            </a:r>
            <a:r>
              <a:rPr lang="en-US" altLang="ko-KR" sz="1400" smtClean="0"/>
              <a:t>can we decide whether the observed differences in the biomarker level are due to disease vs health, or due to the batch?</a:t>
            </a:r>
          </a:p>
          <a:p>
            <a:r>
              <a:rPr lang="en-US" altLang="ko-KR" sz="1400"/>
              <a:t> </a:t>
            </a:r>
            <a:r>
              <a:rPr lang="en-US" altLang="ko-KR" sz="1400" smtClean="0"/>
              <a:t>         → Impossible to know</a:t>
            </a:r>
          </a:p>
        </p:txBody>
      </p:sp>
      <p:sp>
        <p:nvSpPr>
          <p:cNvPr id="10" name="TextBox 9"/>
          <p:cNvSpPr txBox="1"/>
          <p:nvPr/>
        </p:nvSpPr>
        <p:spPr>
          <a:xfrm>
            <a:off x="265002" y="3802306"/>
            <a:ext cx="3835237" cy="2031325"/>
          </a:xfrm>
          <a:prstGeom prst="rect">
            <a:avLst/>
          </a:prstGeom>
          <a:noFill/>
        </p:spPr>
        <p:txBody>
          <a:bodyPr wrap="square" rtlCol="0">
            <a:spAutoFit/>
          </a:bodyPr>
          <a:lstStyle/>
          <a:p>
            <a:r>
              <a:rPr lang="en-US" altLang="ko-KR" sz="1400" smtClean="0"/>
              <a:t>▪ </a:t>
            </a:r>
            <a:r>
              <a:rPr lang="en-US" altLang="ko-KR" sz="1400" b="1" smtClean="0"/>
              <a:t>Effect size </a:t>
            </a:r>
            <a:r>
              <a:rPr lang="en-US" altLang="ko-KR" sz="1400" smtClean="0"/>
              <a:t>is difference b/w group centers.</a:t>
            </a:r>
          </a:p>
          <a:p>
            <a:r>
              <a:rPr lang="en-US" altLang="ko-KR" sz="1400" smtClean="0"/>
              <a:t>▪ </a:t>
            </a:r>
            <a:r>
              <a:rPr lang="en-US" altLang="ko-KR" sz="1400"/>
              <a:t>A larger sample size increases the precision and thus increases power to detect a </a:t>
            </a:r>
            <a:r>
              <a:rPr lang="en-US" altLang="ko-KR" sz="1400" smtClean="0"/>
              <a:t>difference.</a:t>
            </a:r>
            <a:endParaRPr lang="en-US" altLang="ko-KR" sz="1400"/>
          </a:p>
          <a:p>
            <a:r>
              <a:rPr lang="en-US" altLang="ko-KR" sz="1400" smtClean="0"/>
              <a:t>▪ </a:t>
            </a:r>
            <a:r>
              <a:rPr lang="en-US" altLang="ko-KR" sz="1400"/>
              <a:t>On the other hand, the performance of the biomarker as a </a:t>
            </a:r>
            <a:r>
              <a:rPr lang="en-US" altLang="ko-KR" sz="1400" smtClean="0"/>
              <a:t>diagnostic for </a:t>
            </a:r>
            <a:r>
              <a:rPr lang="en-US" altLang="ko-KR" sz="1400"/>
              <a:t>distinguishing individual samples </a:t>
            </a:r>
            <a:r>
              <a:rPr lang="en-US" altLang="ko-KR" sz="1400" smtClean="0"/>
              <a:t>between </a:t>
            </a:r>
            <a:r>
              <a:rPr lang="en-US" altLang="ko-KR" sz="1400"/>
              <a:t>healthy and disease states depends on the within-group distributions (and the relative prevalences of both states), and is not improved by </a:t>
            </a:r>
            <a:r>
              <a:rPr lang="en-US" altLang="ko-KR" sz="1400" smtClean="0"/>
              <a:t>replication</a:t>
            </a:r>
            <a:endParaRPr lang="ko-KR" altLang="en-US" sz="1400"/>
          </a:p>
        </p:txBody>
      </p:sp>
      <p:pic>
        <p:nvPicPr>
          <p:cNvPr id="12" name="Picture 2" descr="The red arrow shows the effect size, as measured by the difference between the centers of the two groups. Here we locate the centers by the medians; sometimes the mean is used.">
            <a:extLst>
              <a:ext uri="{FF2B5EF4-FFF2-40B4-BE49-F238E27FC236}">
                <a16:creationId xmlns:a16="http://schemas.microsoft.com/office/drawing/2014/main" id="{A8B00EDA-1052-5F51-10CA-10E045F051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0239" y="3802306"/>
            <a:ext cx="1680000"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On the left, the boxplot was created with samples of size 6. On the right the sample sizes are 60. The measurements have the same underlying error distribution in both cases.">
            <a:extLst>
              <a:ext uri="{FF2B5EF4-FFF2-40B4-BE49-F238E27FC236}">
                <a16:creationId xmlns:a16="http://schemas.microsoft.com/office/drawing/2014/main" id="{49C8776D-F73D-DEDC-BEAD-743F95EE59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0239" y="3802306"/>
            <a:ext cx="3108000"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354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63077" y="93186"/>
            <a:ext cx="8817846" cy="490631"/>
            <a:chOff x="163077" y="93186"/>
            <a:chExt cx="8817846" cy="490631"/>
          </a:xfrm>
        </p:grpSpPr>
        <p:sp>
          <p:nvSpPr>
            <p:cNvPr id="7" name="TextBox 6"/>
            <p:cNvSpPr txBox="1"/>
            <p:nvPr/>
          </p:nvSpPr>
          <p:spPr>
            <a:xfrm>
              <a:off x="163077" y="93186"/>
              <a:ext cx="8817846" cy="400110"/>
            </a:xfrm>
            <a:prstGeom prst="rect">
              <a:avLst/>
            </a:prstGeom>
            <a:noFill/>
          </p:spPr>
          <p:txBody>
            <a:bodyPr wrap="square" rtlCol="0">
              <a:spAutoFit/>
            </a:bodyPr>
            <a:lstStyle/>
            <a:p>
              <a:r>
                <a:rPr lang="en-US" altLang="ko-KR" sz="2000" smtClean="0"/>
                <a:t>Basic principles in the design of experiments</a:t>
              </a:r>
              <a:endParaRPr lang="ko-KR" altLang="en-US" sz="2000"/>
            </a:p>
          </p:txBody>
        </p:sp>
        <p:cxnSp>
          <p:nvCxnSpPr>
            <p:cNvPr id="8" name="Straight Connector 7"/>
            <p:cNvCxnSpPr/>
            <p:nvPr/>
          </p:nvCxnSpPr>
          <p:spPr>
            <a:xfrm>
              <a:off x="163077" y="583817"/>
              <a:ext cx="8817845" cy="0"/>
            </a:xfrm>
            <a:prstGeom prst="line">
              <a:avLst/>
            </a:prstGeom>
            <a:ln w="28575">
              <a:solidFill>
                <a:srgbClr val="3FB078"/>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262259" y="988515"/>
            <a:ext cx="4262548" cy="954107"/>
          </a:xfrm>
          <a:prstGeom prst="rect">
            <a:avLst/>
          </a:prstGeom>
          <a:noFill/>
        </p:spPr>
        <p:txBody>
          <a:bodyPr wrap="square" rtlCol="0">
            <a:spAutoFit/>
          </a:bodyPr>
          <a:lstStyle/>
          <a:p>
            <a:r>
              <a:rPr lang="en-US" altLang="ko-KR" sz="1400" smtClean="0"/>
              <a:t>▪ </a:t>
            </a:r>
            <a:r>
              <a:rPr lang="en-US" altLang="ko-KR" sz="1400" b="1" smtClean="0"/>
              <a:t>Blocking and pairing</a:t>
            </a:r>
          </a:p>
          <a:p>
            <a:r>
              <a:rPr lang="en-US" altLang="ko-KR" sz="1400"/>
              <a:t>▪ </a:t>
            </a:r>
            <a:r>
              <a:rPr lang="en-US" altLang="ko-KR" sz="1400" smtClean="0">
                <a:solidFill>
                  <a:srgbClr val="222222"/>
                </a:solidFill>
              </a:rPr>
              <a:t>We </a:t>
            </a:r>
            <a:r>
              <a:rPr lang="en-US" altLang="ko-KR" sz="1400">
                <a:solidFill>
                  <a:srgbClr val="222222"/>
                </a:solidFill>
              </a:rPr>
              <a:t>can note a tendency of the data to fall into blocks according to these times. Because of this, comparison between the groups is </a:t>
            </a:r>
            <a:r>
              <a:rPr lang="en-US" altLang="ko-KR" sz="1400" smtClean="0">
                <a:solidFill>
                  <a:srgbClr val="222222"/>
                </a:solidFill>
              </a:rPr>
              <a:t>diluted</a:t>
            </a:r>
            <a:endParaRPr lang="ko-KR" altLang="en-US" sz="1400"/>
          </a:p>
        </p:txBody>
      </p:sp>
      <p:pic>
        <p:nvPicPr>
          <p:cNvPr id="14" name="Picture 2" descr="On the left, two samples each of size 6 are being compared. On the right, the same data are shown, but colored by the time of data collection. We note a tendency of the data to fall into blocks according to these times. Because of this, comparison between the groups is diluted. This effect can be mitigated by comparing within times, i.\,e., by blocking into three groups. Paired analysis, such as demonstrated in Questions \@ref(ques:Design-ques-paired)-\@ref(ques:Design-ques-powerPairedUnpaired), is a special case of blocking.">
            <a:extLst>
              <a:ext uri="{FF2B5EF4-FFF2-40B4-BE49-F238E27FC236}">
                <a16:creationId xmlns:a16="http://schemas.microsoft.com/office/drawing/2014/main" id="{F2B71756-444A-D2E6-F43D-FBAE80DA13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3592" y="989982"/>
            <a:ext cx="3570000"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A paired experiment is the simplest case of blocking.">
            <a:extLst>
              <a:ext uri="{FF2B5EF4-FFF2-40B4-BE49-F238E27FC236}">
                <a16:creationId xmlns:a16="http://schemas.microsoft.com/office/drawing/2014/main" id="{31BC6D9C-4CED-6BB2-D3A7-67BDEC234C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512" y="3863132"/>
            <a:ext cx="1983181" cy="237256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069995" y="3988930"/>
            <a:ext cx="5714595" cy="2246769"/>
          </a:xfrm>
          <a:prstGeom prst="rect">
            <a:avLst/>
          </a:prstGeom>
          <a:noFill/>
        </p:spPr>
        <p:txBody>
          <a:bodyPr wrap="square" rtlCol="0">
            <a:spAutoFit/>
          </a:bodyPr>
          <a:lstStyle/>
          <a:p>
            <a:r>
              <a:rPr lang="en-US" altLang="ko-KR" sz="1400" smtClean="0"/>
              <a:t>- Darwin </a:t>
            </a:r>
            <a:r>
              <a:rPr lang="en-US" altLang="ko-KR" sz="1400"/>
              <a:t>suspected that corn growth is affected by the composition of the soil and the humidity in the pots</a:t>
            </a:r>
            <a:r>
              <a:rPr lang="en-US" altLang="ko-KR" sz="1400" smtClean="0"/>
              <a:t>.</a:t>
            </a:r>
          </a:p>
          <a:p>
            <a:r>
              <a:rPr lang="en-US" altLang="ko-KR" sz="1400" smtClean="0"/>
              <a:t>- For </a:t>
            </a:r>
            <a:r>
              <a:rPr lang="en-US" altLang="ko-KR" sz="1400"/>
              <a:t>this reason, when he wanted to compare plants grown from cross-pollinated seeds to plants grown from self-pollinated seeds, he planted one seedling of each type in each of 15 pots.</a:t>
            </a:r>
          </a:p>
          <a:p>
            <a:r>
              <a:rPr lang="en-US" altLang="ko-KR" sz="1400" smtClean="0"/>
              <a:t>- Each </a:t>
            </a:r>
            <a:r>
              <a:rPr lang="en-US" altLang="ko-KR" sz="1400"/>
              <a:t>pot in Darwin’s </a:t>
            </a:r>
            <a:r>
              <a:rPr lang="en-US" altLang="ko-KR" sz="1400" i="1"/>
              <a:t>Zea Mays</a:t>
            </a:r>
            <a:r>
              <a:rPr lang="en-US" altLang="ko-KR" sz="1400"/>
              <a:t> experiment is a block, </a:t>
            </a:r>
            <a:r>
              <a:rPr lang="en-US" altLang="ko-KR" sz="1400" b="1"/>
              <a:t>only the factor of interest (pollination method)</a:t>
            </a:r>
            <a:r>
              <a:rPr lang="en-US" altLang="ko-KR" sz="1400"/>
              <a:t>, called the </a:t>
            </a:r>
            <a:r>
              <a:rPr lang="en-US" altLang="ko-KR" sz="1400" b="1"/>
              <a:t>treatment</a:t>
            </a:r>
            <a:r>
              <a:rPr lang="en-US" altLang="ko-KR" sz="1400"/>
              <a:t>, is different within each </a:t>
            </a:r>
            <a:r>
              <a:rPr lang="en-US" altLang="ko-KR" sz="1400" smtClean="0"/>
              <a:t>block.</a:t>
            </a:r>
            <a:endParaRPr lang="en-US" altLang="ko-KR" sz="1400" smtClean="0"/>
          </a:p>
          <a:p>
            <a:r>
              <a:rPr lang="en-US" altLang="ko-KR" sz="1200" i="1" smtClean="0">
                <a:solidFill>
                  <a:srgbClr val="3FB078"/>
                </a:solidFill>
              </a:rPr>
              <a:t>H = hybrid = cross-pollinated</a:t>
            </a:r>
          </a:p>
          <a:p>
            <a:r>
              <a:rPr lang="en-US" altLang="ko-KR" sz="1200" i="1" smtClean="0">
                <a:solidFill>
                  <a:srgbClr val="3FB078"/>
                </a:solidFill>
              </a:rPr>
              <a:t>A = autoz = self-pollinated</a:t>
            </a:r>
            <a:endParaRPr lang="ko-KR" altLang="en-US" sz="1200" i="1">
              <a:solidFill>
                <a:srgbClr val="3FB078"/>
              </a:solidFill>
            </a:endParaRPr>
          </a:p>
        </p:txBody>
      </p:sp>
      <p:sp>
        <p:nvSpPr>
          <p:cNvPr id="17" name="TextBox 16"/>
          <p:cNvSpPr txBox="1"/>
          <p:nvPr/>
        </p:nvSpPr>
        <p:spPr>
          <a:xfrm>
            <a:off x="262259" y="3429000"/>
            <a:ext cx="3494198" cy="307777"/>
          </a:xfrm>
          <a:prstGeom prst="rect">
            <a:avLst/>
          </a:prstGeom>
          <a:noFill/>
        </p:spPr>
        <p:txBody>
          <a:bodyPr wrap="square" rtlCol="0">
            <a:spAutoFit/>
          </a:bodyPr>
          <a:lstStyle/>
          <a:p>
            <a:r>
              <a:rPr lang="en-US" altLang="ko-KR" sz="1400" smtClean="0"/>
              <a:t>▪ Pairing is the simplest case of blocking. </a:t>
            </a:r>
            <a:endParaRPr lang="en-US" altLang="ko-KR" sz="1400"/>
          </a:p>
        </p:txBody>
      </p:sp>
    </p:spTree>
    <p:extLst>
      <p:ext uri="{BB962C8B-B14F-4D97-AF65-F5344CB8AC3E}">
        <p14:creationId xmlns:p14="http://schemas.microsoft.com/office/powerpoint/2010/main" val="4182080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63077" y="93186"/>
            <a:ext cx="8817846" cy="490631"/>
            <a:chOff x="163077" y="93186"/>
            <a:chExt cx="8817846" cy="490631"/>
          </a:xfrm>
        </p:grpSpPr>
        <p:sp>
          <p:nvSpPr>
            <p:cNvPr id="7" name="TextBox 6"/>
            <p:cNvSpPr txBox="1"/>
            <p:nvPr/>
          </p:nvSpPr>
          <p:spPr>
            <a:xfrm>
              <a:off x="163077" y="93186"/>
              <a:ext cx="8817846" cy="400110"/>
            </a:xfrm>
            <a:prstGeom prst="rect">
              <a:avLst/>
            </a:prstGeom>
            <a:noFill/>
          </p:spPr>
          <p:txBody>
            <a:bodyPr wrap="square" rtlCol="0">
              <a:spAutoFit/>
            </a:bodyPr>
            <a:lstStyle/>
            <a:p>
              <a:r>
                <a:rPr lang="en-US" altLang="ko-KR" sz="2000" smtClean="0"/>
                <a:t>Basic principles in the design of experiments</a:t>
              </a:r>
              <a:endParaRPr lang="ko-KR" altLang="en-US" sz="2000"/>
            </a:p>
          </p:txBody>
        </p:sp>
        <p:cxnSp>
          <p:nvCxnSpPr>
            <p:cNvPr id="8" name="Straight Connector 7"/>
            <p:cNvCxnSpPr/>
            <p:nvPr/>
          </p:nvCxnSpPr>
          <p:spPr>
            <a:xfrm>
              <a:off x="163077" y="583817"/>
              <a:ext cx="8817845" cy="0"/>
            </a:xfrm>
            <a:prstGeom prst="line">
              <a:avLst/>
            </a:prstGeom>
            <a:ln w="28575">
              <a:solidFill>
                <a:srgbClr val="3FB078"/>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270825" y="926050"/>
            <a:ext cx="8613997" cy="307777"/>
          </a:xfrm>
          <a:prstGeom prst="rect">
            <a:avLst/>
          </a:prstGeom>
          <a:noFill/>
        </p:spPr>
        <p:txBody>
          <a:bodyPr wrap="square" rtlCol="0">
            <a:spAutoFit/>
          </a:bodyPr>
          <a:lstStyle/>
          <a:p>
            <a:r>
              <a:rPr lang="en-US" altLang="ko-KR" sz="1400" smtClean="0"/>
              <a:t>▪ Comparing a paired vs an unpaired design  </a:t>
            </a:r>
          </a:p>
        </p:txBody>
      </p:sp>
      <p:pic>
        <p:nvPicPr>
          <p:cNvPr id="2" name="Picture 1"/>
          <p:cNvPicPr>
            <a:picLocks noChangeAspect="1"/>
          </p:cNvPicPr>
          <p:nvPr/>
        </p:nvPicPr>
        <p:blipFill rotWithShape="1">
          <a:blip r:embed="rId2"/>
          <a:srcRect r="67903"/>
          <a:stretch/>
        </p:blipFill>
        <p:spPr>
          <a:xfrm>
            <a:off x="1953265" y="1523734"/>
            <a:ext cx="2080195" cy="1248586"/>
          </a:xfrm>
          <a:prstGeom prst="rect">
            <a:avLst/>
          </a:prstGeom>
        </p:spPr>
      </p:pic>
      <p:pic>
        <p:nvPicPr>
          <p:cNvPr id="3" name="Picture 2"/>
          <p:cNvPicPr>
            <a:picLocks noChangeAspect="1"/>
          </p:cNvPicPr>
          <p:nvPr/>
        </p:nvPicPr>
        <p:blipFill rotWithShape="1">
          <a:blip r:embed="rId3"/>
          <a:srcRect r="41269"/>
          <a:stretch/>
        </p:blipFill>
        <p:spPr>
          <a:xfrm>
            <a:off x="537983" y="3705355"/>
            <a:ext cx="3600000" cy="2140501"/>
          </a:xfrm>
          <a:prstGeom prst="rect">
            <a:avLst/>
          </a:prstGeom>
        </p:spPr>
      </p:pic>
      <p:pic>
        <p:nvPicPr>
          <p:cNvPr id="4" name="Picture 3"/>
          <p:cNvPicPr>
            <a:picLocks noChangeAspect="1"/>
          </p:cNvPicPr>
          <p:nvPr/>
        </p:nvPicPr>
        <p:blipFill rotWithShape="1">
          <a:blip r:embed="rId4"/>
          <a:srcRect r="41225"/>
          <a:stretch/>
        </p:blipFill>
        <p:spPr>
          <a:xfrm>
            <a:off x="4992650" y="3705355"/>
            <a:ext cx="3600000" cy="2157816"/>
          </a:xfrm>
          <a:prstGeom prst="rect">
            <a:avLst/>
          </a:prstGeom>
        </p:spPr>
      </p:pic>
      <p:grpSp>
        <p:nvGrpSpPr>
          <p:cNvPr id="35" name="Group 34"/>
          <p:cNvGrpSpPr/>
          <p:nvPr/>
        </p:nvGrpSpPr>
        <p:grpSpPr>
          <a:xfrm>
            <a:off x="2335125" y="2812256"/>
            <a:ext cx="4455333" cy="888934"/>
            <a:chOff x="2335125" y="2812256"/>
            <a:chExt cx="4455333" cy="888934"/>
          </a:xfrm>
        </p:grpSpPr>
        <p:cxnSp>
          <p:nvCxnSpPr>
            <p:cNvPr id="20" name="Straight Connector 19"/>
            <p:cNvCxnSpPr/>
            <p:nvPr/>
          </p:nvCxnSpPr>
          <p:spPr>
            <a:xfrm>
              <a:off x="2987538" y="2812256"/>
              <a:ext cx="0" cy="545306"/>
            </a:xfrm>
            <a:prstGeom prst="line">
              <a:avLst/>
            </a:prstGeom>
            <a:ln w="19050">
              <a:solidFill>
                <a:srgbClr val="3FB078"/>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2335125" y="3357562"/>
              <a:ext cx="4455333" cy="343628"/>
              <a:chOff x="2335125" y="3357562"/>
              <a:chExt cx="4455333" cy="343628"/>
            </a:xfrm>
          </p:grpSpPr>
          <p:cxnSp>
            <p:nvCxnSpPr>
              <p:cNvPr id="26" name="Straight Connector 25"/>
              <p:cNvCxnSpPr/>
              <p:nvPr/>
            </p:nvCxnSpPr>
            <p:spPr>
              <a:xfrm>
                <a:off x="2335125" y="3357562"/>
                <a:ext cx="4455333" cy="0"/>
              </a:xfrm>
              <a:prstGeom prst="line">
                <a:avLst/>
              </a:prstGeom>
              <a:ln w="19050">
                <a:solidFill>
                  <a:srgbClr val="3FB078"/>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345533" y="3357562"/>
                <a:ext cx="0" cy="343628"/>
              </a:xfrm>
              <a:prstGeom prst="straightConnector1">
                <a:avLst/>
              </a:prstGeom>
              <a:ln w="19050">
                <a:solidFill>
                  <a:srgbClr val="3FB078"/>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780933" y="3357562"/>
                <a:ext cx="0" cy="343628"/>
              </a:xfrm>
              <a:prstGeom prst="straightConnector1">
                <a:avLst/>
              </a:prstGeom>
              <a:ln w="19050">
                <a:solidFill>
                  <a:srgbClr val="3FB078"/>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36" name="TextBox 35"/>
          <p:cNvSpPr txBox="1"/>
          <p:nvPr/>
        </p:nvSpPr>
        <p:spPr>
          <a:xfrm>
            <a:off x="4033460" y="1523733"/>
            <a:ext cx="3461519" cy="769441"/>
          </a:xfrm>
          <a:prstGeom prst="rect">
            <a:avLst/>
          </a:prstGeom>
          <a:noFill/>
        </p:spPr>
        <p:txBody>
          <a:bodyPr wrap="square" rtlCol="0">
            <a:spAutoFit/>
          </a:bodyPr>
          <a:lstStyle/>
          <a:p>
            <a:r>
              <a:rPr lang="en-US" altLang="ko-KR" sz="1100" smtClean="0"/>
              <a:t>← Sample size</a:t>
            </a:r>
          </a:p>
          <a:p>
            <a:r>
              <a:rPr lang="en-US" altLang="ko-KR" sz="1100"/>
              <a:t>← </a:t>
            </a:r>
            <a:r>
              <a:rPr lang="en-US" altLang="ko-KR" sz="1100" smtClean="0"/>
              <a:t>Effect size</a:t>
            </a:r>
          </a:p>
          <a:p>
            <a:endParaRPr lang="en-US" altLang="ko-KR" sz="1100"/>
          </a:p>
          <a:p>
            <a:r>
              <a:rPr lang="en-US" altLang="ko-KR" sz="1100" smtClean="0"/>
              <a:t>standard deviation = 0.25 </a:t>
            </a:r>
            <a:endParaRPr lang="en-US" altLang="ko-KR" sz="1100"/>
          </a:p>
        </p:txBody>
      </p:sp>
      <p:sp>
        <p:nvSpPr>
          <p:cNvPr id="38" name="TextBox 37"/>
          <p:cNvSpPr txBox="1"/>
          <p:nvPr/>
        </p:nvSpPr>
        <p:spPr>
          <a:xfrm>
            <a:off x="1906138" y="5845855"/>
            <a:ext cx="878790" cy="307777"/>
          </a:xfrm>
          <a:prstGeom prst="rect">
            <a:avLst/>
          </a:prstGeom>
          <a:noFill/>
        </p:spPr>
        <p:txBody>
          <a:bodyPr wrap="square" rtlCol="0">
            <a:spAutoFit/>
          </a:bodyPr>
          <a:lstStyle/>
          <a:p>
            <a:pPr algn="ctr"/>
            <a:r>
              <a:rPr lang="en-US" altLang="ko-KR" sz="1400" smtClean="0"/>
              <a:t>Unpaired</a:t>
            </a:r>
            <a:endParaRPr lang="en-US" altLang="ko-KR" sz="1400"/>
          </a:p>
        </p:txBody>
      </p:sp>
      <p:sp>
        <p:nvSpPr>
          <p:cNvPr id="39" name="TextBox 38"/>
          <p:cNvSpPr txBox="1"/>
          <p:nvPr/>
        </p:nvSpPr>
        <p:spPr>
          <a:xfrm>
            <a:off x="6419996" y="5845855"/>
            <a:ext cx="740924" cy="307777"/>
          </a:xfrm>
          <a:prstGeom prst="rect">
            <a:avLst/>
          </a:prstGeom>
          <a:noFill/>
        </p:spPr>
        <p:txBody>
          <a:bodyPr wrap="square" rtlCol="0">
            <a:spAutoFit/>
          </a:bodyPr>
          <a:lstStyle/>
          <a:p>
            <a:pPr algn="ctr"/>
            <a:r>
              <a:rPr lang="en-US" altLang="ko-KR" sz="1400" smtClean="0"/>
              <a:t>Paired</a:t>
            </a:r>
            <a:endParaRPr lang="en-US" altLang="ko-KR" sz="1400"/>
          </a:p>
        </p:txBody>
      </p:sp>
    </p:spTree>
    <p:extLst>
      <p:ext uri="{BB962C8B-B14F-4D97-AF65-F5344CB8AC3E}">
        <p14:creationId xmlns:p14="http://schemas.microsoft.com/office/powerpoint/2010/main" val="2514273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63077" y="93186"/>
            <a:ext cx="8817846" cy="490631"/>
            <a:chOff x="163077" y="93186"/>
            <a:chExt cx="8817846" cy="490631"/>
          </a:xfrm>
        </p:grpSpPr>
        <p:sp>
          <p:nvSpPr>
            <p:cNvPr id="7" name="TextBox 6"/>
            <p:cNvSpPr txBox="1"/>
            <p:nvPr/>
          </p:nvSpPr>
          <p:spPr>
            <a:xfrm>
              <a:off x="163077" y="93186"/>
              <a:ext cx="8817846" cy="400110"/>
            </a:xfrm>
            <a:prstGeom prst="rect">
              <a:avLst/>
            </a:prstGeom>
            <a:noFill/>
          </p:spPr>
          <p:txBody>
            <a:bodyPr wrap="square" rtlCol="0">
              <a:spAutoFit/>
            </a:bodyPr>
            <a:lstStyle/>
            <a:p>
              <a:r>
                <a:rPr lang="en-US" altLang="ko-KR" sz="2000" smtClean="0"/>
                <a:t>Basic principles in the design of experiments</a:t>
              </a:r>
              <a:endParaRPr lang="ko-KR" altLang="en-US" sz="2000"/>
            </a:p>
          </p:txBody>
        </p:sp>
        <p:cxnSp>
          <p:nvCxnSpPr>
            <p:cNvPr id="8" name="Straight Connector 7"/>
            <p:cNvCxnSpPr/>
            <p:nvPr/>
          </p:nvCxnSpPr>
          <p:spPr>
            <a:xfrm>
              <a:off x="163077" y="583817"/>
              <a:ext cx="8817845" cy="0"/>
            </a:xfrm>
            <a:prstGeom prst="line">
              <a:avLst/>
            </a:prstGeom>
            <a:ln w="28575">
              <a:solidFill>
                <a:srgbClr val="3FB078"/>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270825" y="850338"/>
            <a:ext cx="8613997" cy="307777"/>
          </a:xfrm>
          <a:prstGeom prst="rect">
            <a:avLst/>
          </a:prstGeom>
          <a:noFill/>
        </p:spPr>
        <p:txBody>
          <a:bodyPr wrap="square" rtlCol="0">
            <a:spAutoFit/>
          </a:bodyPr>
          <a:lstStyle/>
          <a:p>
            <a:r>
              <a:rPr lang="en-US" altLang="ko-KR" sz="1400" smtClean="0"/>
              <a:t>▪ Paired t-test output lower p value than unpaired t-test in repeated trials.  </a:t>
            </a:r>
          </a:p>
        </p:txBody>
      </p:sp>
      <p:pic>
        <p:nvPicPr>
          <p:cNvPr id="5" name="Picture 4"/>
          <p:cNvPicPr>
            <a:picLocks noChangeAspect="1"/>
          </p:cNvPicPr>
          <p:nvPr/>
        </p:nvPicPr>
        <p:blipFill>
          <a:blip r:embed="rId2"/>
          <a:stretch>
            <a:fillRect/>
          </a:stretch>
        </p:blipFill>
        <p:spPr>
          <a:xfrm>
            <a:off x="1872000" y="1231078"/>
            <a:ext cx="5400000" cy="2536769"/>
          </a:xfrm>
          <a:prstGeom prst="rect">
            <a:avLst/>
          </a:prstGeom>
        </p:spPr>
      </p:pic>
      <p:pic>
        <p:nvPicPr>
          <p:cNvPr id="10" name="Picture 9"/>
          <p:cNvPicPr>
            <a:picLocks noChangeAspect="1"/>
          </p:cNvPicPr>
          <p:nvPr/>
        </p:nvPicPr>
        <p:blipFill rotWithShape="1">
          <a:blip r:embed="rId3"/>
          <a:srcRect t="1514" b="75639"/>
          <a:stretch/>
        </p:blipFill>
        <p:spPr>
          <a:xfrm>
            <a:off x="1872001" y="3858300"/>
            <a:ext cx="5400000" cy="559125"/>
          </a:xfrm>
          <a:prstGeom prst="rect">
            <a:avLst/>
          </a:prstGeom>
        </p:spPr>
      </p:pic>
      <p:pic>
        <p:nvPicPr>
          <p:cNvPr id="13" name="Picture 12"/>
          <p:cNvPicPr>
            <a:picLocks noChangeAspect="1"/>
          </p:cNvPicPr>
          <p:nvPr/>
        </p:nvPicPr>
        <p:blipFill rotWithShape="1">
          <a:blip r:embed="rId3"/>
          <a:srcRect l="25348" t="28129" r="27520"/>
          <a:stretch/>
        </p:blipFill>
        <p:spPr>
          <a:xfrm>
            <a:off x="2984034" y="4507878"/>
            <a:ext cx="3175932" cy="2194716"/>
          </a:xfrm>
          <a:prstGeom prst="rect">
            <a:avLst/>
          </a:prstGeom>
        </p:spPr>
      </p:pic>
    </p:spTree>
    <p:extLst>
      <p:ext uri="{BB962C8B-B14F-4D97-AF65-F5344CB8AC3E}">
        <p14:creationId xmlns:p14="http://schemas.microsoft.com/office/powerpoint/2010/main" val="3864361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63077" y="93186"/>
            <a:ext cx="8817846" cy="490631"/>
            <a:chOff x="163077" y="93186"/>
            <a:chExt cx="8817846" cy="490631"/>
          </a:xfrm>
        </p:grpSpPr>
        <p:sp>
          <p:nvSpPr>
            <p:cNvPr id="4" name="TextBox 3"/>
            <p:cNvSpPr txBox="1"/>
            <p:nvPr/>
          </p:nvSpPr>
          <p:spPr>
            <a:xfrm>
              <a:off x="163077" y="93186"/>
              <a:ext cx="8817846" cy="400110"/>
            </a:xfrm>
            <a:prstGeom prst="rect">
              <a:avLst/>
            </a:prstGeom>
            <a:noFill/>
          </p:spPr>
          <p:txBody>
            <a:bodyPr wrap="square" rtlCol="0">
              <a:spAutoFit/>
            </a:bodyPr>
            <a:lstStyle/>
            <a:p>
              <a:r>
                <a:rPr lang="en-US" altLang="ko-KR" sz="2000" smtClean="0"/>
                <a:t>How many replicates do I need?</a:t>
              </a:r>
              <a:endParaRPr lang="ko-KR" altLang="en-US" sz="2000"/>
            </a:p>
          </p:txBody>
        </p:sp>
        <p:cxnSp>
          <p:nvCxnSpPr>
            <p:cNvPr id="5" name="Straight Connector 4"/>
            <p:cNvCxnSpPr/>
            <p:nvPr/>
          </p:nvCxnSpPr>
          <p:spPr>
            <a:xfrm>
              <a:off x="163077" y="583817"/>
              <a:ext cx="8817845" cy="0"/>
            </a:xfrm>
            <a:prstGeom prst="line">
              <a:avLst/>
            </a:prstGeom>
            <a:ln w="28575">
              <a:solidFill>
                <a:srgbClr val="3FB078"/>
              </a:solidFill>
            </a:ln>
          </p:spPr>
          <p:style>
            <a:lnRef idx="1">
              <a:schemeClr val="accent1"/>
            </a:lnRef>
            <a:fillRef idx="0">
              <a:schemeClr val="accent1"/>
            </a:fillRef>
            <a:effectRef idx="0">
              <a:schemeClr val="accent1"/>
            </a:effectRef>
            <a:fontRef idx="minor">
              <a:schemeClr val="tx1"/>
            </a:fontRef>
          </p:style>
        </p:cxnSp>
      </p:grpSp>
      <p:pic>
        <p:nvPicPr>
          <p:cNvPr id="7" name="Picture 2" descr="enter image description here">
            <a:extLst>
              <a:ext uri="{FF2B5EF4-FFF2-40B4-BE49-F238E27FC236}">
                <a16:creationId xmlns:a16="http://schemas.microsoft.com/office/drawing/2014/main" id="{E1C615BB-6394-15E4-DF15-8AF0A1FC36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661091"/>
            <a:ext cx="3535818" cy="35358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65001" y="5315700"/>
            <a:ext cx="8613997" cy="523220"/>
          </a:xfrm>
          <a:prstGeom prst="rect">
            <a:avLst/>
          </a:prstGeom>
          <a:noFill/>
        </p:spPr>
        <p:txBody>
          <a:bodyPr wrap="square" rtlCol="0">
            <a:spAutoFit/>
          </a:bodyPr>
          <a:lstStyle/>
          <a:p>
            <a:pPr fontAlgn="base"/>
            <a:r>
              <a:rPr lang="en-US" altLang="ko-KR" sz="1400"/>
              <a:t>▪ </a:t>
            </a:r>
            <a:r>
              <a:rPr lang="en-US" altLang="ko-KR" sz="1400" b="1">
                <a:solidFill>
                  <a:srgbClr val="333333"/>
                </a:solidFill>
              </a:rPr>
              <a:t>Type II error</a:t>
            </a:r>
            <a:r>
              <a:rPr lang="en-US" altLang="ko-KR" sz="1400">
                <a:solidFill>
                  <a:srgbClr val="333333"/>
                </a:solidFill>
              </a:rPr>
              <a:t> (β) is the probability of failing to rejecting the null hypothesis (when the null hypothesis is not true).</a:t>
            </a:r>
          </a:p>
          <a:p>
            <a:pPr fontAlgn="base"/>
            <a:r>
              <a:rPr lang="en-US" altLang="ko-KR" sz="1400"/>
              <a:t>▪ </a:t>
            </a:r>
            <a:r>
              <a:rPr lang="en-US" altLang="ko-KR" sz="1400" b="1">
                <a:solidFill>
                  <a:srgbClr val="333333"/>
                </a:solidFill>
              </a:rPr>
              <a:t>Power</a:t>
            </a:r>
            <a:r>
              <a:rPr lang="en-US" altLang="ko-KR" sz="1400">
                <a:solidFill>
                  <a:srgbClr val="333333"/>
                </a:solidFill>
              </a:rPr>
              <a:t> (1-β) is the probability correctly rejecting the null hypothesis (when the null hypothesis isn’t true</a:t>
            </a:r>
            <a:r>
              <a:rPr lang="en-US" altLang="ko-KR" sz="1400" smtClean="0">
                <a:solidFill>
                  <a:srgbClr val="333333"/>
                </a:solidFill>
              </a:rPr>
              <a:t>).</a:t>
            </a:r>
            <a:r>
              <a:rPr lang="en-US" altLang="ko-KR" sz="1400" smtClean="0"/>
              <a:t>  </a:t>
            </a:r>
          </a:p>
        </p:txBody>
      </p:sp>
      <p:pic>
        <p:nvPicPr>
          <p:cNvPr id="2" name="Picture 1"/>
          <p:cNvPicPr>
            <a:picLocks noChangeAspect="1"/>
          </p:cNvPicPr>
          <p:nvPr/>
        </p:nvPicPr>
        <p:blipFill>
          <a:blip r:embed="rId3"/>
          <a:stretch>
            <a:fillRect/>
          </a:stretch>
        </p:blipFill>
        <p:spPr>
          <a:xfrm>
            <a:off x="776377" y="2346657"/>
            <a:ext cx="3391764" cy="1790097"/>
          </a:xfrm>
          <a:prstGeom prst="rect">
            <a:avLst/>
          </a:prstGeom>
        </p:spPr>
      </p:pic>
    </p:spTree>
    <p:extLst>
      <p:ext uri="{BB962C8B-B14F-4D97-AF65-F5344CB8AC3E}">
        <p14:creationId xmlns:p14="http://schemas.microsoft.com/office/powerpoint/2010/main" val="3560062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849A03FB-64D4-43C4-BA69-1511D295AF3A}" vid="{A67D846C-953F-40B6-9447-C019564F7B22}"/>
    </a:ext>
  </a:extLst>
</a:theme>
</file>

<file path=docProps/app.xml><?xml version="1.0" encoding="utf-8"?>
<Properties xmlns="http://schemas.openxmlformats.org/officeDocument/2006/extended-properties" xmlns:vt="http://schemas.openxmlformats.org/officeDocument/2006/docPropsVTypes">
  <Template>Default Theme</Template>
  <TotalTime>1243</TotalTime>
  <Words>781</Words>
  <Application>Microsoft Office PowerPoint</Application>
  <PresentationFormat>On-screen Show (4:3)</PresentationFormat>
  <Paragraphs>123</Paragraphs>
  <Slides>18</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맑은 고딕</vt:lpstr>
      <vt:lpstr>Arial</vt:lpstr>
      <vt:lpstr>Calibri</vt:lpstr>
      <vt:lpstr>Calibri Light</vt:lpstr>
      <vt:lpstr>Wingdings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한솔 나</dc:creator>
  <cp:lastModifiedBy>한솔 나</cp:lastModifiedBy>
  <cp:revision>300</cp:revision>
  <dcterms:created xsi:type="dcterms:W3CDTF">2023-08-07T01:56:38Z</dcterms:created>
  <dcterms:modified xsi:type="dcterms:W3CDTF">2023-08-08T04:22:10Z</dcterms:modified>
</cp:coreProperties>
</file>