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3" r:id="rId2"/>
    <p:sldId id="272" r:id="rId3"/>
    <p:sldId id="273" r:id="rId4"/>
    <p:sldId id="271" r:id="rId5"/>
    <p:sldId id="295" r:id="rId6"/>
    <p:sldId id="276" r:id="rId7"/>
    <p:sldId id="296" r:id="rId8"/>
    <p:sldId id="275" r:id="rId9"/>
    <p:sldId id="282" r:id="rId10"/>
    <p:sldId id="298" r:id="rId11"/>
    <p:sldId id="299" r:id="rId12"/>
    <p:sldId id="278" r:id="rId13"/>
    <p:sldId id="283" r:id="rId14"/>
    <p:sldId id="300" r:id="rId15"/>
    <p:sldId id="301" r:id="rId16"/>
    <p:sldId id="285" r:id="rId17"/>
    <p:sldId id="280" r:id="rId18"/>
    <p:sldId id="286" r:id="rId19"/>
    <p:sldId id="302" r:id="rId20"/>
    <p:sldId id="303" r:id="rId21"/>
    <p:sldId id="311" r:id="rId22"/>
    <p:sldId id="289" r:id="rId23"/>
    <p:sldId id="304" r:id="rId24"/>
    <p:sldId id="290" r:id="rId25"/>
    <p:sldId id="305" r:id="rId26"/>
    <p:sldId id="307" r:id="rId27"/>
    <p:sldId id="308" r:id="rId28"/>
    <p:sldId id="309" r:id="rId29"/>
    <p:sldId id="310" r:id="rId30"/>
    <p:sldId id="294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81C3"/>
    <a:srgbClr val="0A6AB5"/>
    <a:srgbClr val="2F7FCB"/>
    <a:srgbClr val="FFD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13" autoAdjust="0"/>
    <p:restoredTop sz="94715" autoAdjust="0"/>
  </p:normalViewPr>
  <p:slideViewPr>
    <p:cSldViewPr snapToGrid="0">
      <p:cViewPr>
        <p:scale>
          <a:sx n="179" d="100"/>
          <a:sy n="179" d="100"/>
        </p:scale>
        <p:origin x="10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08490-001D-491C-8680-BBB0EA227D15}" type="datetimeFigureOut">
              <a:rPr lang="ko-KR" altLang="en-US" smtClean="0"/>
              <a:t>2022. 7. 26.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F3768-993F-4698-ACC8-29633C1FEC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420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4115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4640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2603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9128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161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4070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3618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4852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5760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4560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311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8391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6873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9557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9416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340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5583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347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7644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6148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68017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173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2681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295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839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5676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5696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123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5360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65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2022. 7. 26.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936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2022. 7. 26.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879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2022. 7. 26.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00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2022. 7. 26.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443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2022. 7. 26.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931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2022. 7. 26.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938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2022. 7. 26.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655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2022. 7. 26.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631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2022. 7. 26.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838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2022. 7. 26.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540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078-1AC2-458F-8316-CFC851DB010D}" type="datetimeFigureOut">
              <a:rPr lang="ko-KR" altLang="en-US" smtClean="0"/>
              <a:t>2022. 7. 26.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196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55078-1AC2-458F-8316-CFC851DB010D}" type="datetimeFigureOut">
              <a:rPr lang="ko-KR" altLang="en-US" smtClean="0"/>
              <a:t>2022. 7. 26.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F164-1F98-4B7A-966D-42B916030E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386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olab.research.google.com/drive/165FZWTUvBWjHncgEox6RWxCITLWCOo48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stanford.edu/class/bios221/book/Chap-Supervised.html" TargetMode="External"/><Relationship Id="rId5" Type="http://schemas.openxmlformats.org/officeDocument/2006/relationships/hyperlink" Target="https://drive.google.com/file/d/10IwWxe3L3AACKaUuR2KqTrPYxg51z5qh/view?usp=sharin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views/MachineLearning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0IwWxe3L3AACKaUuR2KqTrPYxg51z5qh/view?usp=sharin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colab.research.google.com/drive/165FZWTUvBWjHncgEox6RWxCITLWCOo48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2783" y="1812292"/>
            <a:ext cx="829842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1881C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Chapter 12.</a:t>
            </a:r>
          </a:p>
          <a:p>
            <a:pPr algn="ctr"/>
            <a:r>
              <a:rPr lang="en-US" altLang="ko-KR" sz="3600" b="1" dirty="0">
                <a:solidFill>
                  <a:srgbClr val="1881C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Supervised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341DF-9E6C-5246-BD5E-E082F8D4A5D0}"/>
              </a:ext>
            </a:extLst>
          </p:cNvPr>
          <p:cNvSpPr txBox="1"/>
          <p:nvPr/>
        </p:nvSpPr>
        <p:spPr>
          <a:xfrm>
            <a:off x="5650992" y="5433019"/>
            <a:ext cx="2881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27</a:t>
            </a:r>
            <a:r>
              <a:rPr lang="en-US" altLang="ko-KR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th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 July 2022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SANG-HO YOON</a:t>
            </a:r>
          </a:p>
          <a:p>
            <a:pPr algn="ctr"/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Bi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oinformatic &amp; </a:t>
            </a:r>
            <a:r>
              <a:rPr lang="en-US" altLang="ko-KR" sz="1400" dirty="0">
                <a:solidFill>
                  <a:srgbClr val="2F7FCB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enomics Lab.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3061CB-257C-3B49-9F3F-FA2F33045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90"/>
          <a:stretch/>
        </p:blipFill>
        <p:spPr>
          <a:xfrm>
            <a:off x="0" y="0"/>
            <a:ext cx="9144007" cy="9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B119E-A806-ED49-AAA9-D05D6550D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83" y="3924913"/>
            <a:ext cx="1816028" cy="2246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4741FE-F6F1-8053-4207-EB8B0A113E97}"/>
              </a:ext>
            </a:extLst>
          </p:cNvPr>
          <p:cNvSpPr txBox="1"/>
          <p:nvPr/>
        </p:nvSpPr>
        <p:spPr>
          <a:xfrm>
            <a:off x="2238811" y="5648463"/>
            <a:ext cx="2333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Link</a:t>
            </a:r>
            <a:r>
              <a:rPr lang="en-US" altLang="ko-KR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diabetes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676E4-868E-F10D-86E5-240DBC5FD15D}"/>
              </a:ext>
            </a:extLst>
          </p:cNvPr>
          <p:cNvSpPr txBox="1"/>
          <p:nvPr/>
        </p:nvSpPr>
        <p:spPr>
          <a:xfrm>
            <a:off x="2238811" y="5910073"/>
            <a:ext cx="2333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Link</a:t>
            </a:r>
            <a:r>
              <a:rPr lang="en-US" altLang="ko-KR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chapter 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B6D01-CB72-E297-45AE-6ACF88DEC0E9}"/>
              </a:ext>
            </a:extLst>
          </p:cNvPr>
          <p:cNvSpPr txBox="1"/>
          <p:nvPr/>
        </p:nvSpPr>
        <p:spPr>
          <a:xfrm>
            <a:off x="2238811" y="5386853"/>
            <a:ext cx="2333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Link</a:t>
            </a:r>
            <a:r>
              <a:rPr lang="en-US" altLang="ko-KR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colaboratory</a:t>
            </a:r>
          </a:p>
        </p:txBody>
      </p:sp>
    </p:spTree>
    <p:extLst>
      <p:ext uri="{BB962C8B-B14F-4D97-AF65-F5344CB8AC3E}">
        <p14:creationId xmlns:p14="http://schemas.microsoft.com/office/powerpoint/2010/main" val="70684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Linear discriminant analysis (LDA)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000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Visualization of LDA result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BCFAEB-D475-8001-FDF4-22E4009D36D8}"/>
              </a:ext>
            </a:extLst>
          </p:cNvPr>
          <p:cNvSpPr txBox="1"/>
          <p:nvPr/>
        </p:nvSpPr>
        <p:spPr>
          <a:xfrm>
            <a:off x="616709" y="126666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prediction regions for each group, class center, and ellipses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94EAC-F9BA-E8FD-E171-14E2DE621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697555"/>
            <a:ext cx="5845950" cy="1384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6FE2FE-EAD7-A451-17E6-726D37DC0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3205406"/>
            <a:ext cx="3960000" cy="2452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52BF4E-0E12-CF5B-DFCF-E81CA01BC37A}"/>
              </a:ext>
            </a:extLst>
          </p:cNvPr>
          <p:cNvSpPr txBox="1"/>
          <p:nvPr/>
        </p:nvSpPr>
        <p:spPr>
          <a:xfrm>
            <a:off x="612000" y="5780772"/>
            <a:ext cx="2922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Confidence: </a:t>
            </a:r>
            <a:r>
              <a:rPr lang="en-US" altLang="ko-KR" sz="1100" b="1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distance</a:t>
            </a:r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to the nearest center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2E1E37-DB92-3CBA-4BB7-40BE3699543F}"/>
              </a:ext>
            </a:extLst>
          </p:cNvPr>
          <p:cNvCxnSpPr/>
          <p:nvPr/>
        </p:nvCxnSpPr>
        <p:spPr>
          <a:xfrm flipV="1">
            <a:off x="1231899" y="4578160"/>
            <a:ext cx="453432" cy="282324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E86BA1F-D60C-DD69-5E89-6CA582D73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405" y="6099476"/>
            <a:ext cx="1947545" cy="5038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F46AE18-44C0-40CF-5607-0E4A5AE89937}"/>
              </a:ext>
            </a:extLst>
          </p:cNvPr>
          <p:cNvGrpSpPr/>
          <p:nvPr/>
        </p:nvGrpSpPr>
        <p:grpSpPr>
          <a:xfrm>
            <a:off x="4572000" y="3212306"/>
            <a:ext cx="4429125" cy="3568447"/>
            <a:chOff x="4572000" y="3212306"/>
            <a:chExt cx="4429125" cy="35684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0312C7-AB16-2653-657B-7C550D25B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2175" y="6297073"/>
              <a:ext cx="3028950" cy="48368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118D6B-8AB2-A0E1-BE3B-D33D2A8EEBF7}"/>
                </a:ext>
              </a:extLst>
            </p:cNvPr>
            <p:cNvGrpSpPr/>
            <p:nvPr/>
          </p:nvGrpSpPr>
          <p:grpSpPr>
            <a:xfrm>
              <a:off x="4572000" y="3212306"/>
              <a:ext cx="3960000" cy="2961654"/>
              <a:chOff x="4572000" y="2346309"/>
              <a:chExt cx="3960000" cy="296165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27F0611-7F88-B671-091F-CA5421D3AB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1756" y="2346309"/>
                <a:ext cx="2464894" cy="242762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BC49695-C8D9-2797-49A1-9B1047D6C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2000" y="4961147"/>
                <a:ext cx="3960000" cy="346816"/>
              </a:xfrm>
              <a:prstGeom prst="rect">
                <a:avLst/>
              </a:prstGeom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8812EFD-F650-10EB-640E-CAFED48C391D}"/>
              </a:ext>
            </a:extLst>
          </p:cNvPr>
          <p:cNvSpPr txBox="1"/>
          <p:nvPr/>
        </p:nvSpPr>
        <p:spPr>
          <a:xfrm rot="19664435">
            <a:off x="5229980" y="4475520"/>
            <a:ext cx="1484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Half-way b/w centers</a:t>
            </a:r>
          </a:p>
        </p:txBody>
      </p:sp>
    </p:spTree>
    <p:extLst>
      <p:ext uri="{BB962C8B-B14F-4D97-AF65-F5344CB8AC3E}">
        <p14:creationId xmlns:p14="http://schemas.microsoft.com/office/powerpoint/2010/main" val="290207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Linear discriminant analysis (LDA)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000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LDA prediction using all five variables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26E82-7A4A-FC8F-5DBE-EB1CD8CAE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395432"/>
            <a:ext cx="3960000" cy="5433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3D73A97-C96D-B3F1-5CCA-D9BEB00980A5}"/>
              </a:ext>
            </a:extLst>
          </p:cNvPr>
          <p:cNvGrpSpPr/>
          <p:nvPr/>
        </p:nvGrpSpPr>
        <p:grpSpPr>
          <a:xfrm>
            <a:off x="4654914" y="1395432"/>
            <a:ext cx="2915587" cy="2293539"/>
            <a:chOff x="4654914" y="1395432"/>
            <a:chExt cx="2915587" cy="22935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5B167D-6DA6-FAAA-D7BB-B28BF505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4914" y="1395432"/>
              <a:ext cx="2832673" cy="22705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D5B4E8-7C2E-0EF5-D338-9390C8633401}"/>
                </a:ext>
              </a:extLst>
            </p:cNvPr>
            <p:cNvSpPr txBox="1"/>
            <p:nvPr/>
          </p:nvSpPr>
          <p:spPr>
            <a:xfrm>
              <a:off x="6077006" y="3427361"/>
              <a:ext cx="14934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rgbClr val="FF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Wingdings" pitchFamily="2" charset="2"/>
                </a:rPr>
                <a:t>Misclassification rate</a:t>
              </a:r>
              <a:endParaRPr lang="en-US" altLang="ko-KR" sz="1100" b="1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3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Predicting cellular phenotypes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44D17B-6F41-6048-A868-7DFAFAB2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813" y="1286746"/>
            <a:ext cx="3560187" cy="50696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BAECB7-A8C5-EE41-8E5B-9143B5DD06D3}"/>
              </a:ext>
            </a:extLst>
          </p:cNvPr>
          <p:cNvSpPr txBox="1"/>
          <p:nvPr/>
        </p:nvSpPr>
        <p:spPr>
          <a:xfrm>
            <a:off x="612000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Live-cell imaging by Neumann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et al.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Nature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(2010)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FDA61A-F5A1-6544-9763-A7C9A9014FB2}"/>
              </a:ext>
            </a:extLst>
          </p:cNvPr>
          <p:cNvSpPr txBox="1"/>
          <p:nvPr/>
        </p:nvSpPr>
        <p:spPr>
          <a:xfrm>
            <a:off x="612000" y="1267003"/>
            <a:ext cx="435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Human cancer cells w/ GFP tagged histones were screened with a genome-wide RNAi library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1CC4B7-1E70-2E46-AC79-0A533A25AF30}"/>
              </a:ext>
            </a:extLst>
          </p:cNvPr>
          <p:cNvSpPr txBox="1"/>
          <p:nvPr/>
        </p:nvSpPr>
        <p:spPr>
          <a:xfrm>
            <a:off x="611998" y="1790223"/>
            <a:ext cx="4359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Cells were recorded to observe effect of the siRNA</a:t>
            </a:r>
          </a:p>
        </p:txBody>
      </p:sp>
    </p:spTree>
    <p:extLst>
      <p:ext uri="{BB962C8B-B14F-4D97-AF65-F5344CB8AC3E}">
        <p14:creationId xmlns:p14="http://schemas.microsoft.com/office/powerpoint/2010/main" val="308017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Predicting embryonic cell states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AECB7-A8C5-EE41-8E5B-9143B5DD06D3}"/>
              </a:ext>
            </a:extLst>
          </p:cNvPr>
          <p:cNvSpPr txBox="1"/>
          <p:nvPr/>
        </p:nvSpPr>
        <p:spPr>
          <a:xfrm>
            <a:off x="612000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Single cell analysis of blastocyst by Ohnishi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et al.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Nature cell biology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(2014)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F4157-803C-9846-B998-33C971E99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292548"/>
            <a:ext cx="5503050" cy="1482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616971-6E74-E942-B9DD-4DDC2E7FB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2924737"/>
            <a:ext cx="5503050" cy="2420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F8ABB-F03C-2244-BBBC-D7A054D58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50" y="1292548"/>
            <a:ext cx="2074050" cy="17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4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Predicting embryonic cell states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AECB7-A8C5-EE41-8E5B-9143B5DD06D3}"/>
              </a:ext>
            </a:extLst>
          </p:cNvPr>
          <p:cNvSpPr txBox="1"/>
          <p:nvPr/>
        </p:nvSpPr>
        <p:spPr>
          <a:xfrm>
            <a:off x="612000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A classifier that predicts the developmental time (E3.25, E3.5, E4.5)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795BB4-9D6F-080B-ADCF-406391826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1266666"/>
            <a:ext cx="2074050" cy="17431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E89241-0E27-21B7-4596-2A039326A823}"/>
              </a:ext>
            </a:extLst>
          </p:cNvPr>
          <p:cNvSpPr txBox="1"/>
          <p:nvPr/>
        </p:nvSpPr>
        <p:spPr>
          <a:xfrm>
            <a:off x="612000" y="126666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w/ prior knowledge: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FN1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TIMD2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GATA4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, and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SOX7</a:t>
            </a:r>
            <a:endParaRPr lang="en-US" altLang="ko-KR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5EFEA8-2FE3-319A-E9A9-9E4FAD7DFB31}"/>
              </a:ext>
            </a:extLst>
          </p:cNvPr>
          <p:cNvGrpSpPr/>
          <p:nvPr/>
        </p:nvGrpSpPr>
        <p:grpSpPr>
          <a:xfrm>
            <a:off x="612001" y="1681728"/>
            <a:ext cx="5503049" cy="1683714"/>
            <a:chOff x="612000" y="1745286"/>
            <a:chExt cx="5503049" cy="16837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4F4182-E259-1676-0DC7-A4088A385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00" y="1745286"/>
              <a:ext cx="5503049" cy="1683714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48F9C8C-C62F-558E-ADF3-99D9D2166317}"/>
                </a:ext>
              </a:extLst>
            </p:cNvPr>
            <p:cNvGrpSpPr/>
            <p:nvPr/>
          </p:nvGrpSpPr>
          <p:grpSpPr>
            <a:xfrm>
              <a:off x="2028572" y="2453571"/>
              <a:ext cx="3788938" cy="264377"/>
              <a:chOff x="2028572" y="2453571"/>
              <a:chExt cx="3788938" cy="26437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D49C76-620E-A265-7FD4-592F6B0FA51F}"/>
                  </a:ext>
                </a:extLst>
              </p:cNvPr>
              <p:cNvSpPr txBox="1"/>
              <p:nvPr/>
            </p:nvSpPr>
            <p:spPr>
              <a:xfrm>
                <a:off x="2028572" y="2456338"/>
                <a:ext cx="62515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i="1" dirty="0">
                    <a:solidFill>
                      <a:srgbClr val="FF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Fn1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3A6AF0-2F29-45EE-BE4E-93FD566D5BA1}"/>
                  </a:ext>
                </a:extLst>
              </p:cNvPr>
              <p:cNvSpPr txBox="1"/>
              <p:nvPr/>
            </p:nvSpPr>
            <p:spPr>
              <a:xfrm>
                <a:off x="3083165" y="2453571"/>
                <a:ext cx="62515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i="1" dirty="0">
                    <a:solidFill>
                      <a:srgbClr val="FF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Timd2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B0ED1A-B786-EF51-18D3-7DF4C2101AD7}"/>
                  </a:ext>
                </a:extLst>
              </p:cNvPr>
              <p:cNvSpPr txBox="1"/>
              <p:nvPr/>
            </p:nvSpPr>
            <p:spPr>
              <a:xfrm>
                <a:off x="4051226" y="2453571"/>
                <a:ext cx="7982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i="1" dirty="0">
                    <a:solidFill>
                      <a:srgbClr val="FF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Gata4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2B45AE-11FD-333C-E8B3-DFD4916F691C}"/>
                  </a:ext>
                </a:extLst>
              </p:cNvPr>
              <p:cNvSpPr txBox="1"/>
              <p:nvPr/>
            </p:nvSpPr>
            <p:spPr>
              <a:xfrm>
                <a:off x="5192351" y="2453571"/>
                <a:ext cx="62515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i="1" dirty="0">
                    <a:solidFill>
                      <a:srgbClr val="FF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Sox7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AE22849-8E49-7329-A051-5C952318371D}"/>
              </a:ext>
            </a:extLst>
          </p:cNvPr>
          <p:cNvGrpSpPr/>
          <p:nvPr/>
        </p:nvGrpSpPr>
        <p:grpSpPr>
          <a:xfrm>
            <a:off x="612000" y="3492559"/>
            <a:ext cx="6875587" cy="1924571"/>
            <a:chOff x="612000" y="3492559"/>
            <a:chExt cx="6875587" cy="19245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599DC1C-918D-0D39-C152-E870BF38C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000" y="3492559"/>
              <a:ext cx="6875587" cy="131249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A7AADD3-8AED-CD8F-336B-E57FC9A99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000" y="4935413"/>
              <a:ext cx="3960000" cy="481717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A45D975-2876-032D-FE96-31932F20D8C1}"/>
              </a:ext>
            </a:extLst>
          </p:cNvPr>
          <p:cNvSpPr txBox="1"/>
          <p:nvPr/>
        </p:nvSpPr>
        <p:spPr>
          <a:xfrm>
            <a:off x="3028013" y="4148805"/>
            <a:ext cx="44586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Double-check using Bioconductor annotation package</a:t>
            </a:r>
            <a:endParaRPr lang="en-US" altLang="ko-KR" sz="1100" i="1" dirty="0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1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Predicting embryonic cell states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AECB7-A8C5-EE41-8E5B-9143B5DD06D3}"/>
              </a:ext>
            </a:extLst>
          </p:cNvPr>
          <p:cNvSpPr txBox="1"/>
          <p:nvPr/>
        </p:nvSpPr>
        <p:spPr>
          <a:xfrm>
            <a:off x="612000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A classifier that predicts the developmental time (E3.25, E3.5, E4.5)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E89241-0E27-21B7-4596-2A039326A823}"/>
              </a:ext>
            </a:extLst>
          </p:cNvPr>
          <p:cNvSpPr txBox="1"/>
          <p:nvPr/>
        </p:nvSpPr>
        <p:spPr>
          <a:xfrm>
            <a:off x="612000" y="126666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w/ prior knowledge: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FN1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TIMD2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GATA4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, and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SOX7</a:t>
            </a:r>
            <a:endParaRPr lang="en-US" altLang="ko-KR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EBE1DE-B03B-BC00-3B48-1A121EFBC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700276"/>
            <a:ext cx="3960000" cy="6014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CD998E-92E5-EA41-AC58-6FC0F7CAA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900" y="1700276"/>
            <a:ext cx="3086100" cy="3099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D8140-D59D-DD2D-051E-4A5673D73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00" y="2427561"/>
            <a:ext cx="4833900" cy="364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C93C64-EB92-DB07-0F8A-4A563CD9E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00" y="2917477"/>
            <a:ext cx="3960000" cy="2361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196D32-0B12-6529-D00D-C18ED04D08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5900" y="4800070"/>
            <a:ext cx="2581737" cy="155628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4CB63A8-8739-B9B6-9867-A63FB0442437}"/>
              </a:ext>
            </a:extLst>
          </p:cNvPr>
          <p:cNvGrpSpPr/>
          <p:nvPr/>
        </p:nvGrpSpPr>
        <p:grpSpPr>
          <a:xfrm>
            <a:off x="5850715" y="5003417"/>
            <a:ext cx="1524446" cy="726566"/>
            <a:chOff x="5850715" y="5003417"/>
            <a:chExt cx="1524446" cy="7265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B7F59E-2E98-CD06-F16D-F8F1206F3173}"/>
                </a:ext>
              </a:extLst>
            </p:cNvPr>
            <p:cNvSpPr txBox="1"/>
            <p:nvPr/>
          </p:nvSpPr>
          <p:spPr>
            <a:xfrm>
              <a:off x="6817341" y="5017043"/>
              <a:ext cx="5578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rgbClr val="FF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E3.25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6CAD27-F0EA-B46A-CE12-A0DBA04AED2A}"/>
                </a:ext>
              </a:extLst>
            </p:cNvPr>
            <p:cNvSpPr txBox="1"/>
            <p:nvPr/>
          </p:nvSpPr>
          <p:spPr>
            <a:xfrm>
              <a:off x="6115050" y="5468373"/>
              <a:ext cx="5578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E3.5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FE5433-BF7F-0E8A-BF91-357B4B8F25F5}"/>
                </a:ext>
              </a:extLst>
            </p:cNvPr>
            <p:cNvSpPr txBox="1"/>
            <p:nvPr/>
          </p:nvSpPr>
          <p:spPr>
            <a:xfrm>
              <a:off x="5850715" y="5003417"/>
              <a:ext cx="5578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E4.5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2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1C7D06-6F88-4641-95D6-5886EC369883}"/>
              </a:ext>
            </a:extLst>
          </p:cNvPr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Predicting embryonic cell states (QDA)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387001-9304-9041-8350-B6595791BF22}"/>
              </a:ext>
            </a:extLst>
          </p:cNvPr>
          <p:cNvSpPr txBox="1"/>
          <p:nvPr/>
        </p:nvSpPr>
        <p:spPr>
          <a:xfrm>
            <a:off x="612002" y="958889"/>
            <a:ext cx="7919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Quadratic discriminant analysis (QDA)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008DBD-AC72-2045-B8B9-AE9DA72FB1A6}"/>
              </a:ext>
            </a:extLst>
          </p:cNvPr>
          <p:cNvSpPr txBox="1"/>
          <p:nvPr/>
        </p:nvSpPr>
        <p:spPr>
          <a:xfrm>
            <a:off x="612002" y="1266666"/>
            <a:ext cx="7919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A variant of LDA which allows for </a:t>
            </a:r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non-linear separation of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6D743-3172-7447-95D7-6A9AEAD66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04242"/>
            <a:ext cx="3960000" cy="39067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8EB1E-F63C-3645-A59C-742CA4C7D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1704242"/>
            <a:ext cx="3960000" cy="365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15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Machine learning vs. rote learning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612000" y="958889"/>
            <a:ext cx="7920001" cy="923330"/>
            <a:chOff x="612000" y="1726053"/>
            <a:chExt cx="7920001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612001" y="1726053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Generalizability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2000" y="2033830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The major goal in statistical learning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000" y="2341606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 A statistical model which can make good predictions about unseen data</a:t>
              </a:r>
              <a:endParaRPr lang="en-US" altLang="ko-K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85C4A6-2DD1-B541-A923-CBCAA356C1ED}"/>
              </a:ext>
            </a:extLst>
          </p:cNvPr>
          <p:cNvGrpSpPr/>
          <p:nvPr/>
        </p:nvGrpSpPr>
        <p:grpSpPr>
          <a:xfrm>
            <a:off x="612000" y="2071615"/>
            <a:ext cx="7920000" cy="2813764"/>
            <a:chOff x="612000" y="2071615"/>
            <a:chExt cx="7920000" cy="28137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DDE326-0C28-4741-BF76-65BD7397A5C3}"/>
                </a:ext>
              </a:extLst>
            </p:cNvPr>
            <p:cNvSpPr txBox="1"/>
            <p:nvPr/>
          </p:nvSpPr>
          <p:spPr>
            <a:xfrm>
              <a:off x="612000" y="2071615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e.g.,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Classification of apple or orange using random data w/ different number of features (</a:t>
              </a:r>
              <a:r>
                <a:rPr lang="en-US" altLang="ko-KR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p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)</a:t>
              </a:r>
              <a:endParaRPr lang="en-US" altLang="ko-K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076C907-1263-C449-AA9E-2A9AABDCD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6350" y="2924695"/>
              <a:ext cx="2057400" cy="196068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5418C7-04CD-0A47-95F3-1C724E0C64A6}"/>
              </a:ext>
            </a:extLst>
          </p:cNvPr>
          <p:cNvGrpSpPr/>
          <p:nvPr/>
        </p:nvGrpSpPr>
        <p:grpSpPr>
          <a:xfrm>
            <a:off x="6457950" y="3938092"/>
            <a:ext cx="1095122" cy="444771"/>
            <a:chOff x="6457950" y="3938092"/>
            <a:chExt cx="1095122" cy="4447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710B0E-FCC4-B24B-BA67-51C95D9D17AF}"/>
                </a:ext>
              </a:extLst>
            </p:cNvPr>
            <p:cNvSpPr txBox="1"/>
            <p:nvPr/>
          </p:nvSpPr>
          <p:spPr>
            <a:xfrm>
              <a:off x="6457950" y="3938092"/>
              <a:ext cx="1095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rgbClr val="FF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Almost zero</a:t>
              </a:r>
              <a:endParaRPr lang="en-US" altLang="ko-KR" sz="1100" b="1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41BB794-4EED-364D-A937-4B1B007AE4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6779" y="4193389"/>
              <a:ext cx="26768" cy="18947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C24D13D-C81E-024C-BC1B-68934BB9AF59}"/>
              </a:ext>
            </a:extLst>
          </p:cNvPr>
          <p:cNvSpPr txBox="1"/>
          <p:nvPr/>
        </p:nvSpPr>
        <p:spPr>
          <a:xfrm>
            <a:off x="6115050" y="3554352"/>
            <a:ext cx="155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i="1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“over-parameterized”</a:t>
            </a:r>
            <a:endParaRPr lang="en-US" altLang="ko-KR" sz="1100" b="1" i="1" dirty="0">
              <a:solidFill>
                <a:srgbClr val="FF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A366C0-D601-8040-AC30-4F01D546EA96}"/>
              </a:ext>
            </a:extLst>
          </p:cNvPr>
          <p:cNvSpPr txBox="1"/>
          <p:nvPr/>
        </p:nvSpPr>
        <p:spPr>
          <a:xfrm>
            <a:off x="612000" y="526280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The model performance was evaluated on the training data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32A2E-B75D-F55D-7C51-FBE58BC68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2501799"/>
            <a:ext cx="3960000" cy="2638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758F29-B7AB-9A53-54E2-0CE4A4EF8EDA}"/>
              </a:ext>
            </a:extLst>
          </p:cNvPr>
          <p:cNvSpPr txBox="1"/>
          <p:nvPr/>
        </p:nvSpPr>
        <p:spPr>
          <a:xfrm>
            <a:off x="5748425" y="4885848"/>
            <a:ext cx="1095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# of features</a:t>
            </a:r>
            <a:endParaRPr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955AB-0DF5-3BE3-EE24-1BD33F49B094}"/>
              </a:ext>
            </a:extLst>
          </p:cNvPr>
          <p:cNvSpPr txBox="1"/>
          <p:nvPr/>
        </p:nvSpPr>
        <p:spPr>
          <a:xfrm>
            <a:off x="612000" y="5566951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Assess model performance on different data</a:t>
            </a:r>
            <a:endParaRPr lang="en-US" altLang="ko-KR" sz="1400" dirty="0">
              <a:solidFill>
                <a:srgbClr val="FF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Cross-validation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pSp>
        <p:nvGrpSpPr>
          <p:cNvPr id="15" name="그룹 9">
            <a:extLst>
              <a:ext uri="{FF2B5EF4-FFF2-40B4-BE49-F238E27FC236}">
                <a16:creationId xmlns:a16="http://schemas.microsoft.com/office/drawing/2014/main" id="{2389552C-5132-4D4A-ABFE-9246F864911F}"/>
              </a:ext>
            </a:extLst>
          </p:cNvPr>
          <p:cNvGrpSpPr/>
          <p:nvPr/>
        </p:nvGrpSpPr>
        <p:grpSpPr>
          <a:xfrm>
            <a:off x="612000" y="958889"/>
            <a:ext cx="7920001" cy="923330"/>
            <a:chOff x="612000" y="1726053"/>
            <a:chExt cx="7920001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752E80-B9A6-F144-93DC-D7501715BF0C}"/>
                </a:ext>
              </a:extLst>
            </p:cNvPr>
            <p:cNvSpPr txBox="1"/>
            <p:nvPr/>
          </p:nvSpPr>
          <p:spPr>
            <a:xfrm>
              <a:off x="612001" y="1726053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Splitting data in training and test sets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CF08C1-DBDD-0C48-82A6-9B0777DBCF34}"/>
                </a:ext>
              </a:extLst>
            </p:cNvPr>
            <p:cNvSpPr txBox="1"/>
            <p:nvPr/>
          </p:nvSpPr>
          <p:spPr>
            <a:xfrm>
              <a:off x="612000" y="2033830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1)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Multiple times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; to achieve more stable results than one-time random split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3FE487-6FD6-3246-B81E-15D853BCF770}"/>
                </a:ext>
              </a:extLst>
            </p:cNvPr>
            <p:cNvSpPr txBox="1"/>
            <p:nvPr/>
          </p:nvSpPr>
          <p:spPr>
            <a:xfrm>
              <a:off x="612000" y="2341606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2)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In unequal sizes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; the performance depends on the number of observations (</a:t>
              </a:r>
              <a:r>
                <a:rPr lang="en-US" altLang="ko-KR" sz="1400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training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&gt; </a:t>
              </a:r>
              <a:r>
                <a:rPr lang="en-US" altLang="ko-KR" sz="1400" dirty="0">
                  <a:solidFill>
                    <a:srgbClr val="FF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testing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)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632AEFB-DD2F-0449-8AF6-41520887D553}"/>
              </a:ext>
            </a:extLst>
          </p:cNvPr>
          <p:cNvSpPr txBox="1"/>
          <p:nvPr/>
        </p:nvSpPr>
        <p:spPr>
          <a:xfrm>
            <a:off x="612000" y="188221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  e.g., </a:t>
            </a:r>
            <a:r>
              <a:rPr lang="en-US" altLang="ko-KR" sz="1400" i="1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</a:t>
            </a:r>
            <a:r>
              <a:rPr lang="en-US" altLang="ko-KR" sz="1400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-1 observations for training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and </a:t>
            </a:r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remaining one for testing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leave-one-out CV</a:t>
            </a:r>
            <a:endParaRPr lang="en-US" altLang="ko-KR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A5AFF2-24B2-C142-BE3E-068B5051B81C}"/>
              </a:ext>
            </a:extLst>
          </p:cNvPr>
          <p:cNvGrpSpPr/>
          <p:nvPr/>
        </p:nvGrpSpPr>
        <p:grpSpPr>
          <a:xfrm>
            <a:off x="612000" y="2620882"/>
            <a:ext cx="7920000" cy="615554"/>
            <a:chOff x="612000" y="2497772"/>
            <a:chExt cx="7920000" cy="6155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7C7C8D-8DB5-2048-89D9-E9B7B3D01E72}"/>
                </a:ext>
              </a:extLst>
            </p:cNvPr>
            <p:cNvSpPr txBox="1"/>
            <p:nvPr/>
          </p:nvSpPr>
          <p:spPr>
            <a:xfrm>
              <a:off x="612000" y="2497772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k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-fold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cross-validation</a:t>
              </a:r>
              <a:endParaRPr lang="en-US" altLang="ko-K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BDA949-9BCF-A64D-8669-F8282A4687A4}"/>
                </a:ext>
              </a:extLst>
            </p:cNvPr>
            <p:cNvSpPr txBox="1"/>
            <p:nvPr/>
          </p:nvSpPr>
          <p:spPr>
            <a:xfrm>
              <a:off x="612000" y="2805549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The observations are repeatedly split into a </a:t>
              </a:r>
              <a:r>
                <a:rPr lang="en-US" altLang="ko-KR" sz="1400" b="1" i="1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n</a:t>
              </a:r>
              <a:r>
                <a:rPr lang="en-US" altLang="ko-KR" sz="1400" b="1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(</a:t>
              </a:r>
              <a:r>
                <a:rPr lang="en-US" altLang="ko-KR" sz="1400" b="1" i="1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k</a:t>
              </a:r>
              <a:r>
                <a:rPr lang="en-US" altLang="ko-KR" sz="1400" b="1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-1)/</a:t>
              </a:r>
              <a:r>
                <a:rPr lang="en-US" altLang="ko-KR" sz="1400" b="1" i="1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k</a:t>
              </a:r>
              <a:r>
                <a:rPr lang="en-US" altLang="ko-KR" sz="1400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training set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and a </a:t>
              </a:r>
              <a:r>
                <a:rPr lang="en-US" altLang="ko-KR" sz="1400" b="1" i="1" dirty="0">
                  <a:solidFill>
                    <a:srgbClr val="FF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n/k</a:t>
              </a:r>
              <a:r>
                <a:rPr lang="en-US" altLang="ko-KR" sz="1400" dirty="0">
                  <a:solidFill>
                    <a:srgbClr val="FF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test set</a:t>
              </a:r>
              <a:endParaRPr lang="en-US" altLang="ko-KR" sz="1400" b="1" i="1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42B7A4B-2468-E24F-9B5E-E0B392A31F3B}"/>
              </a:ext>
            </a:extLst>
          </p:cNvPr>
          <p:cNvSpPr txBox="1"/>
          <p:nvPr/>
        </p:nvSpPr>
        <p:spPr>
          <a:xfrm>
            <a:off x="5751094" y="2189995"/>
            <a:ext cx="27809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When the sample size is limiting</a:t>
            </a:r>
          </a:p>
          <a:p>
            <a:r>
              <a:rPr lang="en-US" altLang="ko-KR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Very similar training sets, time-consuming</a:t>
            </a:r>
            <a:endParaRPr lang="en-US" altLang="ko-KR" sz="11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01510A-4B28-5B3E-703F-2DAF43F8814F}"/>
              </a:ext>
            </a:extLst>
          </p:cNvPr>
          <p:cNvGrpSpPr/>
          <p:nvPr/>
        </p:nvGrpSpPr>
        <p:grpSpPr>
          <a:xfrm>
            <a:off x="612000" y="3359545"/>
            <a:ext cx="7919999" cy="2622009"/>
            <a:chOff x="612000" y="3359545"/>
            <a:chExt cx="7919999" cy="26220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F46D61-41E6-28BE-DB25-2D02F0E07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000" y="3359545"/>
              <a:ext cx="4472146" cy="262200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75338-809D-D279-B392-3C30C5B3CF7A}"/>
                </a:ext>
              </a:extLst>
            </p:cNvPr>
            <p:cNvGrpSpPr/>
            <p:nvPr/>
          </p:nvGrpSpPr>
          <p:grpSpPr>
            <a:xfrm>
              <a:off x="5084146" y="3366360"/>
              <a:ext cx="3447853" cy="1860475"/>
              <a:chOff x="5084146" y="3366360"/>
              <a:chExt cx="3447853" cy="186047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BC8090B-FBDD-914E-B388-E9DDBCB3182E}"/>
                  </a:ext>
                </a:extLst>
              </p:cNvPr>
              <p:cNvGrpSpPr/>
              <p:nvPr/>
            </p:nvGrpSpPr>
            <p:grpSpPr>
              <a:xfrm>
                <a:off x="5084146" y="3366360"/>
                <a:ext cx="3447853" cy="1860475"/>
                <a:chOff x="5084146" y="3366360"/>
                <a:chExt cx="3447853" cy="1860475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EC02A3BF-11B7-7445-A7C4-1F3AFA68BB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84146" y="3366360"/>
                  <a:ext cx="3447853" cy="1860475"/>
                </a:xfrm>
                <a:prstGeom prst="rect">
                  <a:avLst/>
                </a:prstGeom>
              </p:spPr>
            </p:pic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85BA9FED-5517-5149-9FEB-C59E486D6B32}"/>
                    </a:ext>
                  </a:extLst>
                </p:cNvPr>
                <p:cNvCxnSpPr/>
                <p:nvPr/>
              </p:nvCxnSpPr>
              <p:spPr>
                <a:xfrm>
                  <a:off x="5502442" y="3850105"/>
                  <a:ext cx="2310063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3C0DEA-58E7-C632-A2E7-8B6A807CA262}"/>
                  </a:ext>
                </a:extLst>
              </p:cNvPr>
              <p:cNvSpPr txBox="1"/>
              <p:nvPr/>
            </p:nvSpPr>
            <p:spPr>
              <a:xfrm>
                <a:off x="7578752" y="3544213"/>
                <a:ext cx="4675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0.5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A8533D-2F18-E651-DFF7-335DB75D4550}"/>
                </a:ext>
              </a:extLst>
            </p:cNvPr>
            <p:cNvSpPr txBox="1"/>
            <p:nvPr/>
          </p:nvSpPr>
          <p:spPr>
            <a:xfrm>
              <a:off x="6852106" y="4539744"/>
              <a:ext cx="7879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overfitted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0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The curse of dimensionality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187A07-4A14-C949-98CF-F2252BC5F126}"/>
              </a:ext>
            </a:extLst>
          </p:cNvPr>
          <p:cNvGrpSpPr/>
          <p:nvPr/>
        </p:nvGrpSpPr>
        <p:grpSpPr>
          <a:xfrm>
            <a:off x="4910891" y="1262872"/>
            <a:ext cx="3621109" cy="2822336"/>
            <a:chOff x="4910891" y="1262872"/>
            <a:chExt cx="3621109" cy="28223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3B13759-2A76-7A48-AFAD-59B728165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0891" y="1262872"/>
              <a:ext cx="3621109" cy="2822336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98337C-537C-4943-A683-631705772511}"/>
                </a:ext>
              </a:extLst>
            </p:cNvPr>
            <p:cNvGrpSpPr/>
            <p:nvPr/>
          </p:nvGrpSpPr>
          <p:grpSpPr>
            <a:xfrm>
              <a:off x="5453775" y="2034227"/>
              <a:ext cx="1095122" cy="451084"/>
              <a:chOff x="6295986" y="3931779"/>
              <a:chExt cx="1095122" cy="45108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FB9B00-E52C-E349-96DC-3FA6D98ABB22}"/>
                  </a:ext>
                </a:extLst>
              </p:cNvPr>
              <p:cNvSpPr txBox="1"/>
              <p:nvPr/>
            </p:nvSpPr>
            <p:spPr>
              <a:xfrm>
                <a:off x="6295986" y="3931779"/>
                <a:ext cx="10951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@ </a:t>
                </a:r>
                <a:r>
                  <a:rPr lang="en-US" altLang="ko-KR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p</a:t>
                </a:r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= 6</a:t>
                </a:r>
                <a:endPara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D099457-81B2-624A-9CF8-8C69E27668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6779" y="4193389"/>
                <a:ext cx="26768" cy="189474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77FF7C-1AF0-F348-9A3E-6E97F06D436C}"/>
              </a:ext>
            </a:extLst>
          </p:cNvPr>
          <p:cNvGrpSpPr/>
          <p:nvPr/>
        </p:nvGrpSpPr>
        <p:grpSpPr>
          <a:xfrm>
            <a:off x="6315999" y="1695053"/>
            <a:ext cx="1430803" cy="995603"/>
            <a:chOff x="6315999" y="1695053"/>
            <a:chExt cx="1430803" cy="995603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578FA0E-6872-1144-987A-041B27BAFF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5999" y="1695053"/>
              <a:ext cx="749014" cy="768656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7B2585-533A-7747-BE81-D2D1B32A6EE4}"/>
                </a:ext>
              </a:extLst>
            </p:cNvPr>
            <p:cNvSpPr txBox="1"/>
            <p:nvPr/>
          </p:nvSpPr>
          <p:spPr>
            <a:xfrm>
              <a:off x="6498934" y="2090492"/>
              <a:ext cx="124786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Misclassification increases </a:t>
              </a:r>
            </a:p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along with </a:t>
              </a:r>
              <a:r>
                <a:rPr lang="en-US" altLang="ko-K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p</a:t>
              </a:r>
              <a:endParaRPr lang="en-US" altLang="ko-KR" sz="11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D73F96-7267-1C49-9261-DA183A7DA162}"/>
              </a:ext>
            </a:extLst>
          </p:cNvPr>
          <p:cNvGrpSpPr/>
          <p:nvPr/>
        </p:nvGrpSpPr>
        <p:grpSpPr>
          <a:xfrm>
            <a:off x="612000" y="4085208"/>
            <a:ext cx="7920000" cy="927593"/>
            <a:chOff x="612000" y="4715799"/>
            <a:chExt cx="7920000" cy="9275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B761F1-5D68-C34E-8610-EFEF41F22BA0}"/>
                </a:ext>
              </a:extLst>
            </p:cNvPr>
            <p:cNvSpPr txBox="1"/>
            <p:nvPr/>
          </p:nvSpPr>
          <p:spPr>
            <a:xfrm>
              <a:off x="612000" y="4715799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Curse of dimensionality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by Bellman (1961)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63F07C-234B-0645-94ED-D162C1BD0E34}"/>
                </a:ext>
              </a:extLst>
            </p:cNvPr>
            <p:cNvSpPr txBox="1"/>
            <p:nvPr/>
          </p:nvSpPr>
          <p:spPr>
            <a:xfrm>
              <a:off x="612000" y="5025707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high-dimensional spaces are very hard to sample thoroughly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214366-D10A-7845-8A7D-CAB12F2D2B27}"/>
                </a:ext>
              </a:extLst>
            </p:cNvPr>
            <p:cNvSpPr txBox="1"/>
            <p:nvPr/>
          </p:nvSpPr>
          <p:spPr>
            <a:xfrm>
              <a:off x="612000" y="5335615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Fitting models to data with thousands of features (data &lt;&lt; features)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183FB43-9973-5323-EDCB-719D3D88D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1" y="1385476"/>
            <a:ext cx="3959999" cy="21063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FDC69B-CB45-BD73-68E6-B9FA52DF7BF7}"/>
              </a:ext>
            </a:extLst>
          </p:cNvPr>
          <p:cNvSpPr txBox="1"/>
          <p:nvPr/>
        </p:nvSpPr>
        <p:spPr>
          <a:xfrm>
            <a:off x="612000" y="956738"/>
            <a:ext cx="792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Data with a relevant class separation (features are meaningful)</a:t>
            </a:r>
            <a:endParaRPr lang="en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2C122A-F89A-7A69-81DA-2B9DB3E7FEA3}"/>
              </a:ext>
            </a:extLst>
          </p:cNvPr>
          <p:cNvSpPr txBox="1"/>
          <p:nvPr/>
        </p:nvSpPr>
        <p:spPr>
          <a:xfrm>
            <a:off x="6416961" y="2741601"/>
            <a:ext cx="1411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Distracted by additional features</a:t>
            </a:r>
            <a:endParaRPr lang="en-US" altLang="ko-KR" sz="11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E4296A-8BE2-5C4C-B0B0-E88DA7366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4081754"/>
            <a:ext cx="2416950" cy="22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Introduction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6E9B62-E678-3E46-8B15-229F78FF906A}"/>
              </a:ext>
            </a:extLst>
          </p:cNvPr>
          <p:cNvSpPr txBox="1"/>
          <p:nvPr/>
        </p:nvSpPr>
        <p:spPr>
          <a:xfrm>
            <a:off x="612000" y="958889"/>
            <a:ext cx="79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Supervised learning (statistical learning)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32CD14-0C9C-C74E-8CCA-80868B40D77C}"/>
              </a:ext>
            </a:extLst>
          </p:cNvPr>
          <p:cNvSpPr/>
          <p:nvPr/>
        </p:nvSpPr>
        <p:spPr>
          <a:xfrm>
            <a:off x="612000" y="1220499"/>
            <a:ext cx="792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- “</a:t>
            </a: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Prediction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” of a property of interest (disease type, cell type, etc.) using other properties (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predictors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04EB34-C82F-F54A-B94F-1E67292924A0}"/>
              </a:ext>
            </a:extLst>
          </p:cNvPr>
          <p:cNvGrpSpPr/>
          <p:nvPr/>
        </p:nvGrpSpPr>
        <p:grpSpPr>
          <a:xfrm>
            <a:off x="612000" y="1482108"/>
            <a:ext cx="5009669" cy="1946892"/>
            <a:chOff x="1556084" y="1482108"/>
            <a:chExt cx="5009669" cy="1946892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AF3D4AC4-7423-6E4F-B494-98987527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246" y="1482108"/>
              <a:ext cx="3987507" cy="194689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7AD89A-E7F8-D241-B2F5-66984AEDAA3D}"/>
                </a:ext>
              </a:extLst>
            </p:cNvPr>
            <p:cNvGrpSpPr/>
            <p:nvPr/>
          </p:nvGrpSpPr>
          <p:grpSpPr>
            <a:xfrm>
              <a:off x="1556084" y="1710729"/>
              <a:ext cx="1022162" cy="1136926"/>
              <a:chOff x="1556084" y="1710729"/>
              <a:chExt cx="1022162" cy="11369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9A5E509-33B2-2044-B4FC-4BF07F36C665}"/>
                  </a:ext>
                </a:extLst>
              </p:cNvPr>
              <p:cNvSpPr/>
              <p:nvPr/>
            </p:nvSpPr>
            <p:spPr>
              <a:xfrm>
                <a:off x="1556084" y="1970978"/>
                <a:ext cx="84116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 Unicode MS" panose="020B0604020202020204" pitchFamily="50" charset="-127"/>
                    <a:cs typeface="Arial" panose="020B0604020202020204" pitchFamily="34" charset="0"/>
                  </a:rPr>
                  <a:t>Predictors</a:t>
                </a:r>
              </a:p>
              <a:p>
                <a:pPr algn="ctr"/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 Unicode MS" panose="020B0604020202020204" pitchFamily="50" charset="-127"/>
                    <a:cs typeface="Arial" panose="020B0604020202020204" pitchFamily="34" charset="0"/>
                  </a:rPr>
                  <a:t>(</a:t>
                </a:r>
                <a:r>
                  <a:rPr lang="en-US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 Unicode MS" panose="020B0604020202020204" pitchFamily="50" charset="-127"/>
                    <a:cs typeface="Arial" panose="020B0604020202020204" pitchFamily="34" charset="0"/>
                  </a:rPr>
                  <a:t>objective</a:t>
                </a: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 Unicode MS" panose="020B0604020202020204" pitchFamily="50" charset="-127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 Unicode MS" panose="020B0604020202020204" pitchFamily="50" charset="-127"/>
                    <a:cs typeface="Arial" panose="020B0604020202020204" pitchFamily="34" charset="0"/>
                  </a:rPr>
                  <a:t>or </a:t>
                </a:r>
              </a:p>
              <a:p>
                <a:pPr algn="ctr"/>
                <a:r>
                  <a:rPr lang="en-US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 Unicode MS" panose="020B0604020202020204" pitchFamily="50" charset="-127"/>
                    <a:cs typeface="Arial" panose="020B0604020202020204" pitchFamily="34" charset="0"/>
                  </a:rPr>
                  <a:t>response</a:t>
                </a: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 Unicode MS" panose="020B0604020202020204" pitchFamily="50" charset="-127"/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9" name="Left Brace 8">
                <a:extLst>
                  <a:ext uri="{FF2B5EF4-FFF2-40B4-BE49-F238E27FC236}">
                    <a16:creationId xmlns:a16="http://schemas.microsoft.com/office/drawing/2014/main" id="{E8397096-3521-8B46-9CFA-76E02A610DC2}"/>
                  </a:ext>
                </a:extLst>
              </p:cNvPr>
              <p:cNvSpPr/>
              <p:nvPr/>
            </p:nvSpPr>
            <p:spPr>
              <a:xfrm>
                <a:off x="2397250" y="1710729"/>
                <a:ext cx="180996" cy="1136926"/>
              </a:xfrm>
              <a:prstGeom prst="leftBrace">
                <a:avLst>
                  <a:gd name="adj1" fmla="val 46406"/>
                  <a:gd name="adj2" fmla="val 50000"/>
                </a:avLst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CE826E-B915-0445-93E7-C44883913F99}"/>
              </a:ext>
            </a:extLst>
          </p:cNvPr>
          <p:cNvGrpSpPr/>
          <p:nvPr/>
        </p:nvGrpSpPr>
        <p:grpSpPr>
          <a:xfrm>
            <a:off x="6196965" y="1773594"/>
            <a:ext cx="1587147" cy="1589427"/>
            <a:chOff x="6196965" y="1773594"/>
            <a:chExt cx="1587147" cy="1589427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0A99A58-0D73-324D-962E-1AE37E39ADA7}"/>
                </a:ext>
              </a:extLst>
            </p:cNvPr>
            <p:cNvSpPr/>
            <p:nvPr/>
          </p:nvSpPr>
          <p:spPr>
            <a:xfrm>
              <a:off x="6196965" y="1773594"/>
              <a:ext cx="1054861" cy="1589427"/>
            </a:xfrm>
            <a:prstGeom prst="roundRect">
              <a:avLst>
                <a:gd name="adj" fmla="val 6437"/>
              </a:avLst>
            </a:prstGeom>
            <a:noFill/>
            <a:ln w="38100">
              <a:solidFill>
                <a:srgbClr val="2F7F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905DB3A-2718-154F-A0D1-12EED49258C6}"/>
                </a:ext>
              </a:extLst>
            </p:cNvPr>
            <p:cNvSpPr/>
            <p:nvPr/>
          </p:nvSpPr>
          <p:spPr>
            <a:xfrm>
              <a:off x="7333740" y="1773594"/>
              <a:ext cx="420521" cy="1589427"/>
            </a:xfrm>
            <a:prstGeom prst="roundRect">
              <a:avLst>
                <a:gd name="adj" fmla="val 12896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8C1F8E-172E-AB4E-AA52-3FEA597433FC}"/>
                </a:ext>
              </a:extLst>
            </p:cNvPr>
            <p:cNvSpPr/>
            <p:nvPr/>
          </p:nvSpPr>
          <p:spPr>
            <a:xfrm>
              <a:off x="6364210" y="2358302"/>
              <a:ext cx="7126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Training 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DCB1511-C591-0B49-ADB7-0788B3ED302F}"/>
                </a:ext>
              </a:extLst>
            </p:cNvPr>
            <p:cNvSpPr/>
            <p:nvPr/>
          </p:nvSpPr>
          <p:spPr>
            <a:xfrm>
              <a:off x="7303887" y="2358302"/>
              <a:ext cx="4802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Test data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FCC3DC-C9F9-1B46-AEEE-9CB382DE3AB7}"/>
              </a:ext>
            </a:extLst>
          </p:cNvPr>
          <p:cNvGrpSpPr/>
          <p:nvPr/>
        </p:nvGrpSpPr>
        <p:grpSpPr>
          <a:xfrm>
            <a:off x="6115050" y="3428999"/>
            <a:ext cx="1726383" cy="523220"/>
            <a:chOff x="6115050" y="3428999"/>
            <a:chExt cx="1726383" cy="52322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17C3446-F777-954C-A382-947A6261C22B}"/>
                </a:ext>
              </a:extLst>
            </p:cNvPr>
            <p:cNvSpPr/>
            <p:nvPr/>
          </p:nvSpPr>
          <p:spPr>
            <a:xfrm>
              <a:off x="6115050" y="3690609"/>
              <a:ext cx="172638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Apply to “</a:t>
              </a: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new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” data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2458D52-F442-8347-90BA-1336C746C792}"/>
                </a:ext>
              </a:extLst>
            </p:cNvPr>
            <p:cNvCxnSpPr>
              <a:stCxn id="14" idx="2"/>
              <a:endCxn id="36" idx="0"/>
            </p:cNvCxnSpPr>
            <p:nvPr/>
          </p:nvCxnSpPr>
          <p:spPr>
            <a:xfrm>
              <a:off x="6978242" y="3428999"/>
              <a:ext cx="0" cy="26161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307C23-F530-F441-A0D1-686FD37D54F1}"/>
              </a:ext>
            </a:extLst>
          </p:cNvPr>
          <p:cNvGrpSpPr/>
          <p:nvPr/>
        </p:nvGrpSpPr>
        <p:grpSpPr>
          <a:xfrm>
            <a:off x="612000" y="3428999"/>
            <a:ext cx="7920000" cy="523220"/>
            <a:chOff x="612000" y="3428999"/>
            <a:chExt cx="7920000" cy="52322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A2C24D8-65B3-BB4E-B41A-E0A9B946448A}"/>
                </a:ext>
              </a:extLst>
            </p:cNvPr>
            <p:cNvSpPr/>
            <p:nvPr/>
          </p:nvSpPr>
          <p:spPr>
            <a:xfrm>
              <a:off x="612000" y="3428999"/>
              <a:ext cx="79200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- Unlike unsupervised learning, </a:t>
              </a:r>
              <a:r>
                <a:rPr lang="en-US" sz="11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the answers are known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 in study 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D6A1003-FDF1-7E4B-87F2-7EC625E63FE7}"/>
                </a:ext>
              </a:extLst>
            </p:cNvPr>
            <p:cNvSpPr/>
            <p:nvPr/>
          </p:nvSpPr>
          <p:spPr>
            <a:xfrm>
              <a:off x="612000" y="3690609"/>
              <a:ext cx="79200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- Issues in supervised learning: </a:t>
              </a:r>
              <a:r>
                <a:rPr lang="en-US" sz="1100" dirty="0">
                  <a:solidFill>
                    <a:srgbClr val="FF0000"/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overfitting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 &amp; </a:t>
              </a:r>
              <a:r>
                <a:rPr lang="en-US" sz="1100" dirty="0">
                  <a:solidFill>
                    <a:srgbClr val="FF0000"/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generalizability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16BA2BC-672A-7046-A99A-7FBA24FEA9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7089" y="3830750"/>
              <a:ext cx="1890681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140A28A-CF42-A64F-B8EB-F08E880BC9DD}"/>
              </a:ext>
            </a:extLst>
          </p:cNvPr>
          <p:cNvGrpSpPr/>
          <p:nvPr/>
        </p:nvGrpSpPr>
        <p:grpSpPr>
          <a:xfrm>
            <a:off x="6115049" y="1432841"/>
            <a:ext cx="1726384" cy="1996158"/>
            <a:chOff x="6115049" y="1432841"/>
            <a:chExt cx="1726384" cy="1996158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00973B3-ECFA-944B-9128-DBE21F47052A}"/>
                </a:ext>
              </a:extLst>
            </p:cNvPr>
            <p:cNvSpPr/>
            <p:nvPr/>
          </p:nvSpPr>
          <p:spPr>
            <a:xfrm>
              <a:off x="6115050" y="1700531"/>
              <a:ext cx="1726383" cy="1728468"/>
            </a:xfrm>
            <a:prstGeom prst="roundRect">
              <a:avLst>
                <a:gd name="adj" fmla="val 6437"/>
              </a:avLst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A4014F8-3735-8D42-A177-D4C52FD1BB86}"/>
                </a:ext>
              </a:extLst>
            </p:cNvPr>
            <p:cNvSpPr/>
            <p:nvPr/>
          </p:nvSpPr>
          <p:spPr>
            <a:xfrm>
              <a:off x="6115049" y="1432841"/>
              <a:ext cx="172638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Study data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1F9A2CC5-6A82-B44D-B731-E526237ECFC3}"/>
              </a:ext>
            </a:extLst>
          </p:cNvPr>
          <p:cNvSpPr/>
          <p:nvPr/>
        </p:nvSpPr>
        <p:spPr>
          <a:xfrm>
            <a:off x="612000" y="3952218"/>
            <a:ext cx="792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- </a:t>
            </a:r>
            <a:r>
              <a:rPr lang="en-US" sz="1100" u="sng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Overfitting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: predict 100% accuracy on the training data, but poorly perform on any new data</a:t>
            </a:r>
            <a:endParaRPr lang="en-US" sz="1100" dirty="0">
              <a:solidFill>
                <a:srgbClr val="1881C3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CF5975-FD27-E349-8838-578D22C225DB}"/>
              </a:ext>
            </a:extLst>
          </p:cNvPr>
          <p:cNvSpPr/>
          <p:nvPr/>
        </p:nvSpPr>
        <p:spPr>
          <a:xfrm>
            <a:off x="612000" y="4213828"/>
            <a:ext cx="792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- </a:t>
            </a:r>
            <a:r>
              <a:rPr lang="en-US" sz="1100" u="sng" dirty="0">
                <a:solidFill>
                  <a:schemeClr val="accent2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Generalizability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: model learns some important features and can be applied to new data</a:t>
            </a:r>
            <a:endParaRPr lang="en-US" sz="1100" dirty="0">
              <a:solidFill>
                <a:srgbClr val="1881C3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596A76-CD9C-F649-876C-2D5C7F815EED}"/>
              </a:ext>
            </a:extLst>
          </p:cNvPr>
          <p:cNvSpPr/>
          <p:nvPr/>
        </p:nvSpPr>
        <p:spPr>
          <a:xfrm>
            <a:off x="0" y="6652816"/>
            <a:ext cx="2204519" cy="205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A. R. Green </a:t>
            </a:r>
            <a:r>
              <a:rPr lang="en-US" sz="1100" i="1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et al. British journal of cancer</a:t>
            </a:r>
            <a:r>
              <a:rPr lang="en-US" sz="11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 (2013)</a:t>
            </a:r>
            <a:endParaRPr lang="en-KR" sz="1100" baseline="30000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502766B-2278-4C4A-8FF9-6491039FF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3952217"/>
            <a:ext cx="2074050" cy="2067822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350960EC-13FC-AA45-968C-F745961855F4}"/>
              </a:ext>
            </a:extLst>
          </p:cNvPr>
          <p:cNvGrpSpPr/>
          <p:nvPr/>
        </p:nvGrpSpPr>
        <p:grpSpPr>
          <a:xfrm>
            <a:off x="612000" y="4736079"/>
            <a:ext cx="7920000" cy="531069"/>
            <a:chOff x="612000" y="4736079"/>
            <a:chExt cx="7920000" cy="53106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F5B49EF-55E7-DD43-ABE0-31C90ABB054A}"/>
                </a:ext>
              </a:extLst>
            </p:cNvPr>
            <p:cNvSpPr/>
            <p:nvPr/>
          </p:nvSpPr>
          <p:spPr>
            <a:xfrm>
              <a:off x="612000" y="4736079"/>
              <a:ext cx="79200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- Continuous response variables 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  <a:sym typeface="Wingdings" pitchFamily="2" charset="2"/>
                </a:rPr>
                <a:t> regression</a:t>
              </a:r>
              <a:endParaRPr lang="en-US" sz="1100" dirty="0">
                <a:solidFill>
                  <a:srgbClr val="1881C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BE9E0BF-89E9-4E47-81C8-4C2602B8331C}"/>
                </a:ext>
              </a:extLst>
            </p:cNvPr>
            <p:cNvSpPr/>
            <p:nvPr/>
          </p:nvSpPr>
          <p:spPr>
            <a:xfrm>
              <a:off x="612000" y="5005538"/>
              <a:ext cx="79200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- Categorical (discrete) response variables 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  <a:sym typeface="Wingdings" pitchFamily="2" charset="2"/>
                </a:rPr>
                <a:t> classification</a:t>
              </a:r>
              <a:endParaRPr lang="en-US" sz="1100" dirty="0">
                <a:solidFill>
                  <a:srgbClr val="1881C3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5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B4457E2-FD1D-4943-AF82-709F2F90C610}"/>
              </a:ext>
            </a:extLst>
          </p:cNvPr>
          <p:cNvSpPr txBox="1"/>
          <p:nvPr/>
        </p:nvSpPr>
        <p:spPr>
          <a:xfrm>
            <a:off x="604767" y="3518513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Specificity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true negative rate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)</a:t>
            </a:r>
            <a:endParaRPr lang="en-US" altLang="ko-KR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53404C-EB86-0D42-BF19-D43412FD6933}"/>
              </a:ext>
            </a:extLst>
          </p:cNvPr>
          <p:cNvSpPr txBox="1"/>
          <p:nvPr/>
        </p:nvSpPr>
        <p:spPr>
          <a:xfrm>
            <a:off x="604767" y="2897384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</a:t>
            </a:r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Sensitivity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true positive rate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or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recall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Objective (risk or cost) functions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001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Misclassification rate</a:t>
            </a:r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</a:t>
            </a:r>
            <a:r>
              <a:rPr lang="en-US" altLang="ko-KR" sz="1400" b="1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MCR</a:t>
            </a:r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)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– measures model performance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6EAF10-8BF1-D342-843B-03057B8D7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269" y="1266666"/>
            <a:ext cx="1202228" cy="365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53C494-3093-E245-B613-3C3E7F3DD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268" y="1782429"/>
            <a:ext cx="1491451" cy="5031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79871A-CFB6-454A-8D5F-9D3C1CE2B724}"/>
              </a:ext>
            </a:extLst>
          </p:cNvPr>
          <p:cNvSpPr txBox="1"/>
          <p:nvPr/>
        </p:nvSpPr>
        <p:spPr>
          <a:xfrm>
            <a:off x="608383" y="1631787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for a finite sample (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),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406DEB-8A9F-4B4C-ADE1-15E0E95ED22B}"/>
              </a:ext>
            </a:extLst>
          </p:cNvPr>
          <p:cNvSpPr txBox="1"/>
          <p:nvPr/>
        </p:nvSpPr>
        <p:spPr>
          <a:xfrm>
            <a:off x="604767" y="228754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In binary classification (Yes or No, True or False, etc.),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EFE58E-9844-DC4B-9E03-F4D32B30B811}"/>
              </a:ext>
            </a:extLst>
          </p:cNvPr>
          <p:cNvSpPr txBox="1"/>
          <p:nvPr/>
        </p:nvSpPr>
        <p:spPr>
          <a:xfrm>
            <a:off x="604767" y="259334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ex)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classification of healthy as healthy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0C5860-987D-D249-8E3E-275D63ABC2FE}"/>
              </a:ext>
            </a:extLst>
          </p:cNvPr>
          <p:cNvSpPr txBox="1"/>
          <p:nvPr/>
        </p:nvSpPr>
        <p:spPr>
          <a:xfrm>
            <a:off x="604767" y="3204428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ex)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misclassification of ill as healthy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57EF6E-B4A3-1346-80A7-08950C8EC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136" y="2864343"/>
            <a:ext cx="745726" cy="3813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439588-3335-F842-A5B4-2B198F462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9136" y="3500756"/>
            <a:ext cx="745726" cy="3555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AFE470F-058A-364C-A8F6-875DA2156696}"/>
              </a:ext>
            </a:extLst>
          </p:cNvPr>
          <p:cNvSpPr txBox="1"/>
          <p:nvPr/>
        </p:nvSpPr>
        <p:spPr>
          <a:xfrm>
            <a:off x="611999" y="3950701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A parameter (a threshold) which can be modified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ko-KR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trade-off b/w sensitivity and specificity</a:t>
            </a:r>
            <a:endParaRPr lang="en-US" altLang="ko-KR" sz="14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1C7DF9-1C4A-5B4C-B588-08D79470ECF5}"/>
              </a:ext>
            </a:extLst>
          </p:cNvPr>
          <p:cNvSpPr txBox="1"/>
          <p:nvPr/>
        </p:nvSpPr>
        <p:spPr>
          <a:xfrm>
            <a:off x="611999" y="4258478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All possible thresholds are tested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receiver operating characteristic (ROC) curve</a:t>
            </a:r>
            <a:endParaRPr lang="en-US" altLang="ko-KR" sz="1400" dirty="0">
              <a:solidFill>
                <a:srgbClr val="FF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D821D-E01C-A108-0097-83F5F1954AC9}"/>
              </a:ext>
            </a:extLst>
          </p:cNvPr>
          <p:cNvSpPr txBox="1"/>
          <p:nvPr/>
        </p:nvSpPr>
        <p:spPr>
          <a:xfrm>
            <a:off x="4712993" y="4496154"/>
            <a:ext cx="1561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Precision–recall curve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8249C-B40B-BCEA-DE2E-25F8A97CA7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99" y="4571830"/>
            <a:ext cx="3384833" cy="178452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35ECE45-4533-652D-5A6F-457003173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528103"/>
            <a:ext cx="2416949" cy="24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F4BE3A-C4E7-02CD-830F-91CFAFE4416A}"/>
              </a:ext>
            </a:extLst>
          </p:cNvPr>
          <p:cNvSpPr/>
          <p:nvPr/>
        </p:nvSpPr>
        <p:spPr>
          <a:xfrm>
            <a:off x="1631290" y="4757764"/>
            <a:ext cx="1368399" cy="15985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04209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19" grpId="0"/>
      <p:bldP spid="20" grpId="0"/>
      <p:bldP spid="23" grpId="0"/>
      <p:bldP spid="28" grpId="0"/>
      <p:bldP spid="29" grpId="0"/>
      <p:bldP spid="6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Objective (risk or cost) functions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765D90-2C55-7042-B544-1B923ECC11DF}"/>
              </a:ext>
            </a:extLst>
          </p:cNvPr>
          <p:cNvSpPr txBox="1"/>
          <p:nvPr/>
        </p:nvSpPr>
        <p:spPr>
          <a:xfrm>
            <a:off x="612000" y="126666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Jaccard index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74D6084-B311-D14E-97BB-1AC9D6B1F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179" y="1267467"/>
            <a:ext cx="1424405" cy="48992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16DF451-0989-AE45-AEBB-A6F417A0C9EF}"/>
              </a:ext>
            </a:extLst>
          </p:cNvPr>
          <p:cNvGrpSpPr/>
          <p:nvPr/>
        </p:nvGrpSpPr>
        <p:grpSpPr>
          <a:xfrm>
            <a:off x="612000" y="1757390"/>
            <a:ext cx="7920000" cy="893811"/>
            <a:chOff x="615616" y="5183188"/>
            <a:chExt cx="7920000" cy="89381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DE8A7D-0A2D-7049-AE04-13B1C53379E1}"/>
                </a:ext>
              </a:extLst>
            </p:cNvPr>
            <p:cNvSpPr txBox="1"/>
            <p:nvPr/>
          </p:nvSpPr>
          <p:spPr>
            <a:xfrm>
              <a:off x="615616" y="5183188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Mean squared error (MSE)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FB256A-63BE-5442-94EB-FDD793DB899E}"/>
                </a:ext>
              </a:extLst>
            </p:cNvPr>
            <p:cNvSpPr txBox="1"/>
            <p:nvPr/>
          </p:nvSpPr>
          <p:spPr>
            <a:xfrm>
              <a:off x="615616" y="5491800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For </a:t>
              </a:r>
              <a:r>
                <a:rPr lang="en-US" altLang="ko-KR" sz="14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continuous response variables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(</a:t>
              </a:r>
              <a:r>
                <a:rPr lang="en-US" altLang="ko-KR" sz="1400" dirty="0">
                  <a:solidFill>
                    <a:srgbClr val="FF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regression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)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2DB4057-00FA-E24B-A05C-C411ABF84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6611" y="5489170"/>
              <a:ext cx="2057400" cy="58782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CCF02EE-B89E-0AA2-25B0-F37A1DA3957F}"/>
              </a:ext>
            </a:extLst>
          </p:cNvPr>
          <p:cNvSpPr txBox="1"/>
          <p:nvPr/>
        </p:nvSpPr>
        <p:spPr>
          <a:xfrm>
            <a:off x="5458719" y="1382053"/>
            <a:ext cx="3073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0 ≤ </a:t>
            </a:r>
            <a:r>
              <a:rPr lang="en-US" altLang="ko-KR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J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≤ 1; the amount of overlap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D114A1-69C5-73D3-0F0E-9CE6F316BDC6}"/>
              </a:ext>
            </a:extLst>
          </p:cNvPr>
          <p:cNvSpPr txBox="1"/>
          <p:nvPr/>
        </p:nvSpPr>
        <p:spPr>
          <a:xfrm>
            <a:off x="612001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Other objective functions</a:t>
            </a:r>
          </a:p>
        </p:txBody>
      </p:sp>
    </p:spTree>
    <p:extLst>
      <p:ext uri="{BB962C8B-B14F-4D97-AF65-F5344CB8AC3E}">
        <p14:creationId xmlns:p14="http://schemas.microsoft.com/office/powerpoint/2010/main" val="398894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Variance-bias trade-off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001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For continuous variables (regression) – *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MSE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is widely used (the sum of two terms)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6A3DC3-5127-684D-A98A-80C7E615D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49" y="1568801"/>
            <a:ext cx="3086100" cy="7462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394BC9-3A50-5044-9EB3-FF5ACB521861}"/>
              </a:ext>
            </a:extLst>
          </p:cNvPr>
          <p:cNvSpPr txBox="1"/>
          <p:nvPr/>
        </p:nvSpPr>
        <p:spPr>
          <a:xfrm>
            <a:off x="3028949" y="2315030"/>
            <a:ext cx="3086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i="1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One goes down while the other goes up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27CFB0-DA12-4833-F6C4-3C0938532CCC}"/>
              </a:ext>
            </a:extLst>
          </p:cNvPr>
          <p:cNvGrpSpPr/>
          <p:nvPr/>
        </p:nvGrpSpPr>
        <p:grpSpPr>
          <a:xfrm>
            <a:off x="6575587" y="1116398"/>
            <a:ext cx="1956412" cy="2316214"/>
            <a:chOff x="6575587" y="1116398"/>
            <a:chExt cx="1956412" cy="23162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818C27-A604-538F-EED9-65768A28C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3009" y="1116398"/>
              <a:ext cx="1188990" cy="23162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9A7EA4-9CF5-AA13-6A9A-DBD8F9BC941F}"/>
                </a:ext>
              </a:extLst>
            </p:cNvPr>
            <p:cNvSpPr txBox="1"/>
            <p:nvPr/>
          </p:nvSpPr>
          <p:spPr>
            <a:xfrm>
              <a:off x="6575587" y="1593066"/>
              <a:ext cx="7674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Bias: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08CA2E-563D-C308-A0BA-872DD20097A6}"/>
                </a:ext>
              </a:extLst>
            </p:cNvPr>
            <p:cNvSpPr txBox="1"/>
            <p:nvPr/>
          </p:nvSpPr>
          <p:spPr>
            <a:xfrm>
              <a:off x="6575587" y="2720479"/>
              <a:ext cx="7674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Variance: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78BB6E1-A241-3FDB-20CF-C270A65CDD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095"/>
          <a:stretch/>
        </p:blipFill>
        <p:spPr>
          <a:xfrm>
            <a:off x="610185" y="1568801"/>
            <a:ext cx="2349448" cy="1835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3FB47E-010C-310B-2810-6B3508F9CD0C}"/>
              </a:ext>
            </a:extLst>
          </p:cNvPr>
          <p:cNvSpPr txBox="1"/>
          <p:nvPr/>
        </p:nvSpPr>
        <p:spPr>
          <a:xfrm>
            <a:off x="611999" y="3551207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Minimization of MSE; a small bias &amp; greatly reduced variance (trade-off)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3C1BCA-FC11-3050-0784-707EA340163B}"/>
              </a:ext>
            </a:extLst>
          </p:cNvPr>
          <p:cNvSpPr txBox="1"/>
          <p:nvPr/>
        </p:nvSpPr>
        <p:spPr>
          <a:xfrm>
            <a:off x="612000" y="4011747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In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classification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(for discrete variables), other risk objective functions are used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93CE00-2D12-CF56-C9DE-3E04B227F583}"/>
              </a:ext>
            </a:extLst>
          </p:cNvPr>
          <p:cNvSpPr txBox="1"/>
          <p:nvPr/>
        </p:nvSpPr>
        <p:spPr>
          <a:xfrm>
            <a:off x="1784909" y="4319524"/>
            <a:ext cx="6747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those functions may not always be straightforward to decompose as such equation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291731-BECC-9E8A-02F6-B780776BCE24}"/>
              </a:ext>
            </a:extLst>
          </p:cNvPr>
          <p:cNvGrpSpPr/>
          <p:nvPr/>
        </p:nvGrpSpPr>
        <p:grpSpPr>
          <a:xfrm>
            <a:off x="610185" y="4575915"/>
            <a:ext cx="7920000" cy="619710"/>
            <a:chOff x="502272" y="4854381"/>
            <a:chExt cx="7920000" cy="6197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18D690-E3BD-DE85-A0F2-51A9E0BFCA0C}"/>
                </a:ext>
              </a:extLst>
            </p:cNvPr>
            <p:cNvSpPr txBox="1"/>
            <p:nvPr/>
          </p:nvSpPr>
          <p:spPr>
            <a:xfrm>
              <a:off x="502272" y="4854381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The discreteness of the response </a:t>
              </a:r>
              <a:r>
                <a:rPr lang="en-US" altLang="ko-KR" sz="14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absorbs certain biases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DCA783-6DE4-328C-3EE1-6C5D8FD31722}"/>
                </a:ext>
              </a:extLst>
            </p:cNvPr>
            <p:cNvSpPr txBox="1"/>
            <p:nvPr/>
          </p:nvSpPr>
          <p:spPr>
            <a:xfrm>
              <a:off x="502272" y="5166314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 higher bias with almost zero cost &amp; smaller variance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9E65292-F4D8-0F8D-6A1A-1E4F197CBD95}"/>
              </a:ext>
            </a:extLst>
          </p:cNvPr>
          <p:cNvSpPr txBox="1"/>
          <p:nvPr/>
        </p:nvSpPr>
        <p:spPr>
          <a:xfrm>
            <a:off x="610185" y="5195625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How to control the trade-off relationship?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“</a:t>
            </a:r>
            <a:r>
              <a:rPr lang="en-US" altLang="ko-K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penalization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”</a:t>
            </a:r>
            <a:endParaRPr lang="en-US" altLang="ko-KR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Variance-bias trade-off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F7F6B5-CD3B-D24B-876D-E2599D1E4C51}"/>
              </a:ext>
            </a:extLst>
          </p:cNvPr>
          <p:cNvSpPr txBox="1"/>
          <p:nvPr/>
        </p:nvSpPr>
        <p:spPr>
          <a:xfrm>
            <a:off x="612000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Penalization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(Regularization)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E7F11E-8E16-AD4A-86C5-C6F38BF9CE7F}"/>
              </a:ext>
            </a:extLst>
          </p:cNvPr>
          <p:cNvSpPr txBox="1"/>
          <p:nvPr/>
        </p:nvSpPr>
        <p:spPr>
          <a:xfrm>
            <a:off x="612000" y="126666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Not enough data to fit all the possible parameters in high-dimensional statistics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662D4E-1456-9244-ADCA-47A7CE961352}"/>
              </a:ext>
            </a:extLst>
          </p:cNvPr>
          <p:cNvSpPr txBox="1"/>
          <p:nvPr/>
        </p:nvSpPr>
        <p:spPr>
          <a:xfrm>
            <a:off x="612000" y="1574443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High variance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in high-dimensional data (# of parameters &gt; # of data points)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B6C1A1-9B41-DE4A-8EEF-569A56B48C80}"/>
              </a:ext>
            </a:extLst>
          </p:cNvPr>
          <p:cNvSpPr txBox="1"/>
          <p:nvPr/>
        </p:nvSpPr>
        <p:spPr>
          <a:xfrm>
            <a:off x="612000" y="1882220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One can control variance-bias trade-off using </a:t>
            </a:r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penalization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BF51D-BBD5-626E-E7DE-035BCFC41921}"/>
              </a:ext>
            </a:extLst>
          </p:cNvPr>
          <p:cNvSpPr txBox="1"/>
          <p:nvPr/>
        </p:nvSpPr>
        <p:spPr>
          <a:xfrm>
            <a:off x="612000" y="2189997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Can be applied to LDA, however,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10811-F386-7778-C145-BE50AF913954}"/>
              </a:ext>
            </a:extLst>
          </p:cNvPr>
          <p:cNvSpPr txBox="1"/>
          <p:nvPr/>
        </p:nvSpPr>
        <p:spPr>
          <a:xfrm>
            <a:off x="612000" y="2497774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n-US" altLang="ko-KR" sz="1400" b="1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logistic regression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is a more general approach for high-dimensional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43275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Penalization &amp; logistic regression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001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Multinomial (more than 2 classes) logistic regression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D1F08F-66EC-3943-A67F-432E596F8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1579723"/>
            <a:ext cx="3086101" cy="5976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3D1197-EEE0-B44D-B8B3-77E22EC78161}"/>
              </a:ext>
            </a:extLst>
          </p:cNvPr>
          <p:cNvSpPr txBox="1"/>
          <p:nvPr/>
        </p:nvSpPr>
        <p:spPr>
          <a:xfrm>
            <a:off x="5445899" y="2046578"/>
            <a:ext cx="308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 </a:t>
            </a:r>
            <a:r>
              <a:rPr lang="en-US" altLang="ko-KR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=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1, ..., </a:t>
            </a:r>
            <a:r>
              <a:rPr lang="en-US" altLang="ko-KR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k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-1 counts over the different classes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DDA97-20E5-8E40-813F-CFCF43DAE5BE}"/>
              </a:ext>
            </a:extLst>
          </p:cNvPr>
          <p:cNvSpPr txBox="1"/>
          <p:nvPr/>
        </p:nvSpPr>
        <p:spPr>
          <a:xfrm>
            <a:off x="2971799" y="2308188"/>
            <a:ext cx="3200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Data matrix </a:t>
            </a:r>
            <a:r>
              <a:rPr lang="en-US" altLang="ko-KR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x</a:t>
            </a:r>
            <a:r>
              <a:rPr lang="en-US" altLang="ko-KR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with </a:t>
            </a:r>
            <a:r>
              <a:rPr lang="en-US" altLang="ko-KR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(observations) *</a:t>
            </a:r>
            <a:r>
              <a:rPr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</a:t>
            </a:r>
            <a:r>
              <a:rPr lang="en-US" altLang="ko-KR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(features)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E1CDE2-B6CC-C740-A393-B8018B7FD1E5}"/>
                  </a:ext>
                </a:extLst>
              </p:cNvPr>
              <p:cNvSpPr txBox="1"/>
              <p:nvPr/>
            </p:nvSpPr>
            <p:spPr>
              <a:xfrm>
                <a:off x="612001" y="2569798"/>
                <a:ext cx="791999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sz="11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-US" altLang="ko-KR" sz="1100" b="1" i="1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i</a:t>
                </a:r>
                <a:r>
                  <a:rPr lang="en-US" altLang="ko-KR" sz="1100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is a </a:t>
                </a:r>
                <a:r>
                  <a:rPr lang="en-US" altLang="ko-KR" sz="11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p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-dimensional vector which determines how the classification odds for class </a:t>
                </a:r>
                <a:r>
                  <a:rPr lang="en-US" altLang="ko-KR" sz="11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i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versus class </a:t>
                </a:r>
                <a:r>
                  <a:rPr lang="en-US" altLang="ko-KR" sz="11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k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depend on </a:t>
                </a:r>
                <a:r>
                  <a:rPr lang="en-US" altLang="ko-KR" sz="11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x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E1CDE2-B6CC-C740-A393-B8018B7FD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1" y="2569798"/>
                <a:ext cx="7919999" cy="26161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D9C778-3867-194B-89E7-BE7E7CF41CB7}"/>
                  </a:ext>
                </a:extLst>
              </p:cNvPr>
              <p:cNvSpPr txBox="1"/>
              <p:nvPr/>
            </p:nvSpPr>
            <p:spPr>
              <a:xfrm>
                <a:off x="612001" y="2831408"/>
                <a:ext cx="791999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sz="11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-US" altLang="ko-KR" sz="1100" b="1" i="1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i</a:t>
                </a:r>
                <a:r>
                  <a:rPr lang="en-US" altLang="ko-KR" sz="1100" b="1" i="1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0</a:t>
                </a:r>
                <a:r>
                  <a:rPr lang="en-US" altLang="ko-KR" sz="1100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is an intercept; classes’ prior probabilities</a:t>
                </a:r>
                <a:endParaRPr lang="en-US" altLang="ko-KR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D9C778-3867-194B-89E7-BE7E7CF41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1" y="2831408"/>
                <a:ext cx="7919999" cy="26161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BB2284D-89AB-1A4B-9213-24F1444B256D}"/>
                  </a:ext>
                </a:extLst>
              </p:cNvPr>
              <p:cNvSpPr/>
              <p:nvPr/>
            </p:nvSpPr>
            <p:spPr>
              <a:xfrm>
                <a:off x="612001" y="3223823"/>
                <a:ext cx="791999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- The model is fit by maximizing the log-likelihood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ℓ</m:t>
                    </m:r>
                  </m:oMath>
                </a14:m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1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-US" sz="1400" b="1" i="1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0</a:t>
                </a: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; </a:t>
                </a:r>
                <a:r>
                  <a:rPr lang="en-US" sz="1400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x</a:t>
                </a: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),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BB2284D-89AB-1A4B-9213-24F1444B2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1" y="3223823"/>
                <a:ext cx="7919998" cy="307777"/>
              </a:xfrm>
              <a:prstGeom prst="rect">
                <a:avLst/>
              </a:prstGeom>
              <a:blipFill>
                <a:blip r:embed="rId6"/>
                <a:stretch>
                  <a:fillRect l="-321" t="-4000" b="-2400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2FB8615-BF72-3B46-B748-6730035F40FA}"/>
              </a:ext>
            </a:extLst>
          </p:cNvPr>
          <p:cNvSpPr/>
          <p:nvPr/>
        </p:nvSpPr>
        <p:spPr>
          <a:xfrm>
            <a:off x="612001" y="3656312"/>
            <a:ext cx="7919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But as </a:t>
            </a: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(features) increases while the sample size </a:t>
            </a: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remains the same, 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 the maximum likelihood estimate is unidentifiable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96D6C4-8A8E-984A-BBC1-A222A5BF6DE2}"/>
              </a:ext>
            </a:extLst>
          </p:cNvPr>
          <p:cNvGrpSpPr/>
          <p:nvPr/>
        </p:nvGrpSpPr>
        <p:grpSpPr>
          <a:xfrm>
            <a:off x="617445" y="4511562"/>
            <a:ext cx="7919998" cy="1262928"/>
            <a:chOff x="612000" y="3738311"/>
            <a:chExt cx="7919998" cy="12629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9BE451-2CBC-0C48-8D18-45CA3481C9CA}"/>
                </a:ext>
              </a:extLst>
            </p:cNvPr>
            <p:cNvSpPr/>
            <p:nvPr/>
          </p:nvSpPr>
          <p:spPr>
            <a:xfrm>
              <a:off x="612000" y="3738311"/>
              <a:ext cx="79199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Wingdings" pitchFamily="2" charset="2"/>
                </a:rPr>
                <a:t> Maximize a </a:t>
              </a:r>
              <a:r>
                <a:rPr lang="en-US" sz="1400" b="1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Wingdings" pitchFamily="2" charset="2"/>
                </a:rPr>
                <a:t>penalized version </a:t>
              </a:r>
              <a:r>
                <a:rPr lang="en-US" sz="1400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Wingdings" pitchFamily="2" charset="2"/>
                </a:rPr>
                <a:t>of the objective function</a:t>
              </a:r>
              <a:endParaRPr lang="en-US" sz="1400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B0A4FF-6E6B-9C4C-B681-3E4D67A70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1394" y="4305838"/>
              <a:ext cx="3086101" cy="4439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123B8B7-2194-674C-8BAD-BD7F0DDBEB24}"/>
                    </a:ext>
                  </a:extLst>
                </p:cNvPr>
                <p:cNvSpPr/>
                <p:nvPr/>
              </p:nvSpPr>
              <p:spPr>
                <a:xfrm>
                  <a:off x="6271676" y="4570352"/>
                  <a:ext cx="2254878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ridge regression: pen(</a:t>
                  </a:r>
                  <a14:m>
                    <m:oMath xmlns:m="http://schemas.openxmlformats.org/officeDocument/2006/math">
                      <m:r>
                        <a:rPr lang="en-US" altLang="ko-KR" sz="1100" b="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oMath>
                  </a14:m>
                  <a:r>
                    <a:rPr 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) = |</a:t>
                  </a:r>
                  <a14:m>
                    <m:oMath xmlns:m="http://schemas.openxmlformats.org/officeDocument/2006/math">
                      <m:r>
                        <a:rPr lang="en-US" altLang="ko-KR" sz="11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oMath>
                  </a14:m>
                  <a:r>
                    <a:rPr 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|</a:t>
                  </a:r>
                  <a:r>
                    <a:rPr lang="en-US" sz="1100" baseline="30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2</a:t>
                  </a:r>
                </a:p>
                <a:p>
                  <a:r>
                    <a:rPr 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lasso regression: pen(</a:t>
                  </a:r>
                  <a14:m>
                    <m:oMath xmlns:m="http://schemas.openxmlformats.org/officeDocument/2006/math">
                      <m:r>
                        <a:rPr lang="en-US" altLang="ko-KR" sz="11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oMath>
                  </a14:m>
                  <a:r>
                    <a:rPr 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) = |</a:t>
                  </a:r>
                  <a14:m>
                    <m:oMath xmlns:m="http://schemas.openxmlformats.org/officeDocument/2006/math">
                      <m:r>
                        <a:rPr lang="en-US" altLang="ko-KR" sz="11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oMath>
                  </a14:m>
                  <a:r>
                    <a:rPr 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|</a:t>
                  </a:r>
                  <a:r>
                    <a:rPr lang="en-US" sz="1100" baseline="30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123B8B7-2194-674C-8BAD-BD7F0DDBEB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1676" y="4570352"/>
                  <a:ext cx="2254878" cy="430887"/>
                </a:xfrm>
                <a:prstGeom prst="rect">
                  <a:avLst/>
                </a:prstGeom>
                <a:blipFill>
                  <a:blip r:embed="rId8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F5EA379-4920-3043-AA78-04010B6B0833}"/>
                </a:ext>
              </a:extLst>
            </p:cNvPr>
            <p:cNvSpPr txBox="1"/>
            <p:nvPr/>
          </p:nvSpPr>
          <p:spPr>
            <a:xfrm>
              <a:off x="5057831" y="4570352"/>
              <a:ext cx="12138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penalty function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964D584-6604-674F-B73A-7F5BFB9CE389}"/>
                    </a:ext>
                  </a:extLst>
                </p:cNvPr>
                <p:cNvSpPr txBox="1"/>
                <p:nvPr/>
              </p:nvSpPr>
              <p:spPr>
                <a:xfrm>
                  <a:off x="5019512" y="4153704"/>
                  <a:ext cx="143299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ko-KR" sz="1100" i="1" dirty="0" smtClean="0">
                          <a:solidFill>
                            <a:srgbClr val="1881C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𝜆</m:t>
                      </m:r>
                    </m:oMath>
                  </a14:m>
                  <a:r>
                    <a:rPr lang="en-US" altLang="ko-KR" sz="1100" dirty="0">
                      <a:solidFill>
                        <a:srgbClr val="1881C3"/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≥ 0 a real number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964D584-6604-674F-B73A-7F5BFB9CE3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9512" y="4153704"/>
                  <a:ext cx="1432993" cy="261610"/>
                </a:xfrm>
                <a:prstGeom prst="rect">
                  <a:avLst/>
                </a:prstGeom>
                <a:blipFill>
                  <a:blip r:embed="rId9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28B980-14C8-80AC-045B-6988B939C590}"/>
              </a:ext>
            </a:extLst>
          </p:cNvPr>
          <p:cNvSpPr txBox="1"/>
          <p:nvPr/>
        </p:nvSpPr>
        <p:spPr>
          <a:xfrm>
            <a:off x="612000" y="127194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models the posterior log-odds between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classes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F6AD7C-E0C2-9B78-1447-7F082DF21F40}"/>
              </a:ext>
            </a:extLst>
          </p:cNvPr>
          <p:cNvSpPr/>
          <p:nvPr/>
        </p:nvSpPr>
        <p:spPr>
          <a:xfrm>
            <a:off x="615778" y="4179649"/>
            <a:ext cx="7919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We need to modify the objective function to overcome these limitations</a:t>
            </a:r>
          </a:p>
        </p:txBody>
      </p:sp>
    </p:spTree>
    <p:extLst>
      <p:ext uri="{BB962C8B-B14F-4D97-AF65-F5344CB8AC3E}">
        <p14:creationId xmlns:p14="http://schemas.microsoft.com/office/powerpoint/2010/main" val="25320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2001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Metagenome sequencing data from fecal samples of 156 humans (CRC &amp; tumor-free controls)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166E64-E1B0-1148-A382-D05A030236EB}"/>
              </a:ext>
            </a:extLst>
          </p:cNvPr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Penalization &amp; logistic regression: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Example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015201-402A-67F6-AC29-839C2D7803E3}"/>
              </a:ext>
            </a:extLst>
          </p:cNvPr>
          <p:cNvSpPr txBox="1"/>
          <p:nvPr/>
        </p:nvSpPr>
        <p:spPr>
          <a:xfrm>
            <a:off x="612000" y="1272827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biomarkers (microbiome composition of certain taxa) related to early tumor detection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B85ED3-A7AA-19B1-FDA6-2AF13D619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702112"/>
            <a:ext cx="2416950" cy="123533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4E35173-9823-E098-754A-19D062B42E7D}"/>
              </a:ext>
            </a:extLst>
          </p:cNvPr>
          <p:cNvGrpSpPr/>
          <p:nvPr/>
        </p:nvGrpSpPr>
        <p:grpSpPr>
          <a:xfrm>
            <a:off x="2795666" y="2422418"/>
            <a:ext cx="5548702" cy="515024"/>
            <a:chOff x="2795666" y="2422418"/>
            <a:chExt cx="5548702" cy="51502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EF2FB5B-EC49-EBCA-DC24-8669C0B8B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5731" y="2422418"/>
              <a:ext cx="4458637" cy="515024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E5CDCA1-1B46-8EBF-1DE4-862B20DC671E}"/>
                </a:ext>
              </a:extLst>
            </p:cNvPr>
            <p:cNvCxnSpPr/>
            <p:nvPr/>
          </p:nvCxnSpPr>
          <p:spPr>
            <a:xfrm>
              <a:off x="2795666" y="2795665"/>
              <a:ext cx="101183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8A71BB-3C40-DE2B-9F41-9A87A7A0A87D}"/>
              </a:ext>
            </a:extLst>
          </p:cNvPr>
          <p:cNvGrpSpPr/>
          <p:nvPr/>
        </p:nvGrpSpPr>
        <p:grpSpPr>
          <a:xfrm>
            <a:off x="612000" y="3058950"/>
            <a:ext cx="7919999" cy="738720"/>
            <a:chOff x="612000" y="3058950"/>
            <a:chExt cx="7919999" cy="73872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13E2C1-0BBA-69BA-585F-60DACE6D3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000" y="3058950"/>
              <a:ext cx="5503050" cy="73872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44E4BA-973D-FD6C-D9D5-77B5ED1B6E39}"/>
                </a:ext>
              </a:extLst>
            </p:cNvPr>
            <p:cNvSpPr txBox="1"/>
            <p:nvPr/>
          </p:nvSpPr>
          <p:spPr>
            <a:xfrm>
              <a:off x="6115050" y="3069762"/>
              <a:ext cx="2416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Wingdings" pitchFamily="2" charset="2"/>
                </a:rPr>
                <a:t>filter adenoma samples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91A7325-722F-BC25-B162-E92E409AC142}"/>
              </a:ext>
            </a:extLst>
          </p:cNvPr>
          <p:cNvSpPr txBox="1"/>
          <p:nvPr/>
        </p:nvSpPr>
        <p:spPr>
          <a:xfrm>
            <a:off x="4979762" y="3489893"/>
            <a:ext cx="1765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Print random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3 lines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F4BCF85-7493-3BA3-D178-187F3B2F3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99" y="3921199"/>
            <a:ext cx="7920000" cy="93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2001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Fit the data using a logistic regression (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glmnet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package)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166E64-E1B0-1148-A382-D05A030236EB}"/>
              </a:ext>
            </a:extLst>
          </p:cNvPr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Penalization &amp; logistic regression: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Example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24591F-021E-095B-3C72-E799F997E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99" y="1266666"/>
            <a:ext cx="3960001" cy="803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49E097-6C47-F3F1-640F-EE03E1B196C5}"/>
              </a:ext>
            </a:extLst>
          </p:cNvPr>
          <p:cNvSpPr txBox="1"/>
          <p:nvPr/>
        </p:nvSpPr>
        <p:spPr>
          <a:xfrm>
            <a:off x="612000" y="2069841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The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glmnet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 function fits for all possible </a:t>
            </a: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λ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s at once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0F1159-248A-4E84-3BAE-1434A2185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949" y="1446270"/>
            <a:ext cx="3086101" cy="4439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42C86E-67CA-8437-A8C9-B2FDA6D5F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99" y="2802697"/>
            <a:ext cx="5503051" cy="6956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50195E-012A-E724-C304-0B2910AE9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738" y="3636110"/>
            <a:ext cx="2097212" cy="6956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A46EF6-2FEC-D97C-C038-236503E84522}"/>
              </a:ext>
            </a:extLst>
          </p:cNvPr>
          <p:cNvSpPr txBox="1"/>
          <p:nvPr/>
        </p:nvSpPr>
        <p:spPr>
          <a:xfrm>
            <a:off x="612000" y="2496032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If we want to extract the prediction performance for </a:t>
            </a: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λ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 = 0.04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382EA9-9AA8-E81B-2537-693135EB35C3}"/>
              </a:ext>
            </a:extLst>
          </p:cNvPr>
          <p:cNvSpPr/>
          <p:nvPr/>
        </p:nvSpPr>
        <p:spPr>
          <a:xfrm>
            <a:off x="3749040" y="3048000"/>
            <a:ext cx="822960" cy="213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2DA724-90EB-249C-CAB1-8FFA8047F1A6}"/>
              </a:ext>
            </a:extLst>
          </p:cNvPr>
          <p:cNvSpPr/>
          <p:nvPr/>
        </p:nvSpPr>
        <p:spPr>
          <a:xfrm>
            <a:off x="7284720" y="1499615"/>
            <a:ext cx="175260" cy="2548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E50E35-E3AD-37A4-DBD9-71668C535EA8}"/>
              </a:ext>
            </a:extLst>
          </p:cNvPr>
          <p:cNvCxnSpPr>
            <a:cxnSpLocks/>
          </p:cNvCxnSpPr>
          <p:nvPr/>
        </p:nvCxnSpPr>
        <p:spPr>
          <a:xfrm>
            <a:off x="1264920" y="1691745"/>
            <a:ext cx="1493520" cy="118861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F5F660-F54D-2DFE-F431-4A78DDA438A4}"/>
              </a:ext>
            </a:extLst>
          </p:cNvPr>
          <p:cNvSpPr txBox="1"/>
          <p:nvPr/>
        </p:nvSpPr>
        <p:spPr>
          <a:xfrm>
            <a:off x="3028950" y="3830026"/>
            <a:ext cx="55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Performance on the training data (w/o cross-validation)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CD456F5-7D56-2B3E-18CF-F244B0D0BC18}"/>
              </a:ext>
            </a:extLst>
          </p:cNvPr>
          <p:cNvGrpSpPr/>
          <p:nvPr/>
        </p:nvGrpSpPr>
        <p:grpSpPr>
          <a:xfrm>
            <a:off x="611998" y="4272940"/>
            <a:ext cx="8312164" cy="2083411"/>
            <a:chOff x="611998" y="4272940"/>
            <a:chExt cx="8312164" cy="208341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9243907-BA0E-D3F3-8047-7051FDB90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1998" y="4453595"/>
              <a:ext cx="5845952" cy="323938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EFD45B2-A507-333B-5091-2B3FF74E2CB3}"/>
                </a:ext>
              </a:extLst>
            </p:cNvPr>
            <p:cNvGrpSpPr/>
            <p:nvPr/>
          </p:nvGrpSpPr>
          <p:grpSpPr>
            <a:xfrm>
              <a:off x="6490031" y="4272940"/>
              <a:ext cx="2434131" cy="2083411"/>
              <a:chOff x="6490031" y="4272940"/>
              <a:chExt cx="2434131" cy="2083411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C7DCF0B-8F11-9815-BBFF-71A0F8BB4E26}"/>
                  </a:ext>
                </a:extLst>
              </p:cNvPr>
              <p:cNvGrpSpPr/>
              <p:nvPr/>
            </p:nvGrpSpPr>
            <p:grpSpPr>
              <a:xfrm>
                <a:off x="6490031" y="4272940"/>
                <a:ext cx="2041969" cy="2083411"/>
                <a:chOff x="5832514" y="4527823"/>
                <a:chExt cx="2041969" cy="2083411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5E2A1D06-E558-8D8F-4158-53A332C4EA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15050" y="4741537"/>
                  <a:ext cx="1668009" cy="1869697"/>
                </a:xfrm>
                <a:prstGeom prst="rect">
                  <a:avLst/>
                </a:prstGeom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C137E43-C223-1534-DC17-954F483B6745}"/>
                    </a:ext>
                  </a:extLst>
                </p:cNvPr>
                <p:cNvSpPr txBox="1"/>
                <p:nvPr/>
              </p:nvSpPr>
              <p:spPr>
                <a:xfrm rot="16200000">
                  <a:off x="5456171" y="5521253"/>
                  <a:ext cx="101429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coefficient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0A1F57B-1F79-F780-ABC6-B87ADDA16B34}"/>
                    </a:ext>
                  </a:extLst>
                </p:cNvPr>
                <p:cNvSpPr txBox="1"/>
                <p:nvPr/>
              </p:nvSpPr>
              <p:spPr>
                <a:xfrm>
                  <a:off x="6206474" y="4527823"/>
                  <a:ext cx="166800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The # of non-zero coef.</a:t>
                  </a: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0058BB-E761-F33C-F564-F12803B50B0B}"/>
                  </a:ext>
                </a:extLst>
              </p:cNvPr>
              <p:cNvSpPr txBox="1"/>
              <p:nvPr/>
            </p:nvSpPr>
            <p:spPr>
              <a:xfrm>
                <a:off x="7606571" y="5266369"/>
                <a:ext cx="1317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Different variables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429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2001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Fit the data using a logistic regression (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glmnet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package)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166E64-E1B0-1148-A382-D05A030236EB}"/>
              </a:ext>
            </a:extLst>
          </p:cNvPr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Penalization &amp; logistic regression: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Example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24591F-021E-095B-3C72-E799F997E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99" y="1266666"/>
            <a:ext cx="3960001" cy="803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49E097-6C47-F3F1-640F-EE03E1B196C5}"/>
              </a:ext>
            </a:extLst>
          </p:cNvPr>
          <p:cNvSpPr txBox="1"/>
          <p:nvPr/>
        </p:nvSpPr>
        <p:spPr>
          <a:xfrm>
            <a:off x="612000" y="2069841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The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glmnet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 function fits for all possible </a:t>
            </a: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λ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s at once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0F1159-248A-4E84-3BAE-1434A2185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949" y="1446270"/>
            <a:ext cx="3086101" cy="4439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42C86E-67CA-8437-A8C9-B2FDA6D5F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99" y="2802697"/>
            <a:ext cx="5503051" cy="6956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50195E-012A-E724-C304-0B2910AE9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738" y="3636110"/>
            <a:ext cx="2097212" cy="6956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A46EF6-2FEC-D97C-C038-236503E84522}"/>
              </a:ext>
            </a:extLst>
          </p:cNvPr>
          <p:cNvSpPr txBox="1"/>
          <p:nvPr/>
        </p:nvSpPr>
        <p:spPr>
          <a:xfrm>
            <a:off x="612000" y="2496032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If we want to extract the prediction performance for </a:t>
            </a:r>
            <a:r>
              <a:rPr lang="el-G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λ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 = 0.04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382EA9-9AA8-E81B-2537-693135EB35C3}"/>
              </a:ext>
            </a:extLst>
          </p:cNvPr>
          <p:cNvSpPr/>
          <p:nvPr/>
        </p:nvSpPr>
        <p:spPr>
          <a:xfrm>
            <a:off x="3749040" y="3048000"/>
            <a:ext cx="822960" cy="213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2DA724-90EB-249C-CAB1-8FFA8047F1A6}"/>
              </a:ext>
            </a:extLst>
          </p:cNvPr>
          <p:cNvSpPr/>
          <p:nvPr/>
        </p:nvSpPr>
        <p:spPr>
          <a:xfrm>
            <a:off x="7284720" y="1499615"/>
            <a:ext cx="175260" cy="2548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E50E35-E3AD-37A4-DBD9-71668C535EA8}"/>
              </a:ext>
            </a:extLst>
          </p:cNvPr>
          <p:cNvCxnSpPr>
            <a:cxnSpLocks/>
          </p:cNvCxnSpPr>
          <p:nvPr/>
        </p:nvCxnSpPr>
        <p:spPr>
          <a:xfrm>
            <a:off x="1264920" y="1691745"/>
            <a:ext cx="1493520" cy="118861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F5F660-F54D-2DFE-F431-4A78DDA438A4}"/>
              </a:ext>
            </a:extLst>
          </p:cNvPr>
          <p:cNvSpPr txBox="1"/>
          <p:nvPr/>
        </p:nvSpPr>
        <p:spPr>
          <a:xfrm>
            <a:off x="3028950" y="3830026"/>
            <a:ext cx="55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Performance on the training data (w/o cross-validation)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4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936099-4BD0-614C-87CC-183456F582B3}"/>
              </a:ext>
            </a:extLst>
          </p:cNvPr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Penalization &amp; logistic regression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453A2C-CE5E-3F41-B988-A77D760E2E4A}"/>
              </a:ext>
            </a:extLst>
          </p:cNvPr>
          <p:cNvSpPr txBox="1"/>
          <p:nvPr/>
        </p:nvSpPr>
        <p:spPr>
          <a:xfrm>
            <a:off x="612000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How to choose an optimal 𝜆 parameter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AC8C7-5735-1D40-BC82-ED427C6368FB}"/>
              </a:ext>
            </a:extLst>
          </p:cNvPr>
          <p:cNvSpPr txBox="1"/>
          <p:nvPr/>
        </p:nvSpPr>
        <p:spPr>
          <a:xfrm>
            <a:off x="612000" y="126666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Try all possible choices of 𝜆 and assess classification performance (using cross-validation)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64927-0F6C-3F43-B56A-B378F23CEE62}"/>
              </a:ext>
            </a:extLst>
          </p:cNvPr>
          <p:cNvSpPr txBox="1"/>
          <p:nvPr/>
        </p:nvSpPr>
        <p:spPr>
          <a:xfrm>
            <a:off x="1763535" y="1574100"/>
            <a:ext cx="1656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Built-in cross-validation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E59CCA-A9BE-5D48-5445-4483763FA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121"/>
          <a:stretch/>
        </p:blipFill>
        <p:spPr>
          <a:xfrm>
            <a:off x="612000" y="1835368"/>
            <a:ext cx="5503050" cy="98880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FD89952-AB1A-3700-F4A7-460B27361016}"/>
              </a:ext>
            </a:extLst>
          </p:cNvPr>
          <p:cNvSpPr/>
          <p:nvPr/>
        </p:nvSpPr>
        <p:spPr>
          <a:xfrm>
            <a:off x="2087880" y="1926805"/>
            <a:ext cx="885822" cy="213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A0E06F-AAC8-8F40-8093-E993F0204DD6}"/>
              </a:ext>
            </a:extLst>
          </p:cNvPr>
          <p:cNvSpPr txBox="1"/>
          <p:nvPr/>
        </p:nvSpPr>
        <p:spPr>
          <a:xfrm>
            <a:off x="4571999" y="3134400"/>
            <a:ext cx="1543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Often too small</a:t>
            </a:r>
          </a:p>
          <a:p>
            <a:pPr algn="ctr"/>
            <a:r>
              <a:rPr lang="en-US" altLang="ko-KR" sz="1100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weak penalization</a:t>
            </a:r>
            <a:endParaRPr lang="en-US" altLang="ko-KR" sz="1100" dirty="0">
              <a:solidFill>
                <a:srgbClr val="1881C3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22B38F-2307-9548-9363-3D481D31C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2915269"/>
            <a:ext cx="2243680" cy="2250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082420-884F-3C4C-AB03-865A33B60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042" y="3200114"/>
            <a:ext cx="1631957" cy="33599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8488CF-631F-6C45-9F75-5327AEFA01E7}"/>
              </a:ext>
            </a:extLst>
          </p:cNvPr>
          <p:cNvCxnSpPr>
            <a:cxnSpLocks/>
          </p:cNvCxnSpPr>
          <p:nvPr/>
        </p:nvCxnSpPr>
        <p:spPr>
          <a:xfrm flipH="1">
            <a:off x="2582402" y="4266771"/>
            <a:ext cx="357640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7407CE2-51EA-5640-81BD-00CBE23B2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042" y="4096777"/>
            <a:ext cx="1631957" cy="33999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257B84-5C90-F04C-9020-374F18FAC069}"/>
              </a:ext>
            </a:extLst>
          </p:cNvPr>
          <p:cNvCxnSpPr>
            <a:cxnSpLocks/>
          </p:cNvCxnSpPr>
          <p:nvPr/>
        </p:nvCxnSpPr>
        <p:spPr>
          <a:xfrm flipH="1">
            <a:off x="2412457" y="3281853"/>
            <a:ext cx="504213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C1FF3CA-B5B4-0EF9-336D-46F9E19C1394}"/>
              </a:ext>
            </a:extLst>
          </p:cNvPr>
          <p:cNvSpPr txBox="1"/>
          <p:nvPr/>
        </p:nvSpPr>
        <p:spPr>
          <a:xfrm>
            <a:off x="4571998" y="3596680"/>
            <a:ext cx="1543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rgbClr val="1881C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1 standard error of the minimum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A0A88A3-E95A-9EE7-9B0E-335D28167D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0" y="5283900"/>
            <a:ext cx="6878460" cy="7166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F96648-8EBD-7043-91C6-6E5478F1E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9039" y="4058959"/>
            <a:ext cx="1416010" cy="590005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7A6F74-C9E1-25DC-82BF-03A59E3C9793}"/>
              </a:ext>
            </a:extLst>
          </p:cNvPr>
          <p:cNvSpPr/>
          <p:nvPr/>
        </p:nvSpPr>
        <p:spPr>
          <a:xfrm>
            <a:off x="984236" y="5360134"/>
            <a:ext cx="2089040" cy="213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F22EF-3446-C966-9A3F-8F8A8DF9F3ED}"/>
              </a:ext>
            </a:extLst>
          </p:cNvPr>
          <p:cNvSpPr/>
          <p:nvPr/>
        </p:nvSpPr>
        <p:spPr>
          <a:xfrm>
            <a:off x="6508174" y="5542482"/>
            <a:ext cx="533401" cy="213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3189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 animBg="1"/>
      <p:bldP spid="17" grpId="0"/>
      <p:bldP spid="28" grpId="0"/>
      <p:bldP spid="3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Exploring other methods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001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Many different learning algorithms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000" y="126666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CRAN: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hlinkClick r:id="rId3"/>
              </a:rPr>
              <a:t>Machine learning &amp; statistical learning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848" y="187425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caret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&amp;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mlr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C686A0-DBDF-FA43-998F-3B59ABE1D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48" y="2489809"/>
            <a:ext cx="6873802" cy="20893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DE322A-9A2E-994D-8086-C4C503B030C3}"/>
              </a:ext>
            </a:extLst>
          </p:cNvPr>
          <p:cNvSpPr txBox="1"/>
          <p:nvPr/>
        </p:nvSpPr>
        <p:spPr>
          <a:xfrm>
            <a:off x="612848" y="2182033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The caret package supports 238 different algorithms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4CA535-7199-264C-85E3-021CBE0CB960}"/>
              </a:ext>
            </a:extLst>
          </p:cNvPr>
          <p:cNvSpPr txBox="1"/>
          <p:nvPr/>
        </p:nvSpPr>
        <p:spPr>
          <a:xfrm>
            <a:off x="613562" y="4702317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To achieve higher accuracy and generalize to a new dataset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A4C161-3261-9543-9AA1-671A3A25FE1C}"/>
              </a:ext>
            </a:extLst>
          </p:cNvPr>
          <p:cNvSpPr txBox="1"/>
          <p:nvPr/>
        </p:nvSpPr>
        <p:spPr>
          <a:xfrm>
            <a:off x="613562" y="5010094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Many methodical choices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as possible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254770-4915-254A-8FF9-EEE8613F1750}"/>
              </a:ext>
            </a:extLst>
          </p:cNvPr>
          <p:cNvSpPr txBox="1"/>
          <p:nvPr/>
        </p:nvSpPr>
        <p:spPr>
          <a:xfrm>
            <a:off x="612000" y="5317871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Outer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cross-validation loop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039A4D-4342-C64B-8995-E70E6C29B630}"/>
              </a:ext>
            </a:extLst>
          </p:cNvPr>
          <p:cNvSpPr txBox="1"/>
          <p:nvPr/>
        </p:nvSpPr>
        <p:spPr>
          <a:xfrm>
            <a:off x="612000" y="5625647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Validation on truly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unseen data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8F586-0F4A-3ED6-032D-5AFC531921E3}"/>
              </a:ext>
            </a:extLst>
          </p:cNvPr>
          <p:cNvSpPr txBox="1"/>
          <p:nvPr/>
        </p:nvSpPr>
        <p:spPr>
          <a:xfrm>
            <a:off x="611152" y="1574442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Projects that provide unified interfaces to run different machine learning approaches</a:t>
            </a:r>
          </a:p>
        </p:txBody>
      </p:sp>
    </p:spTree>
    <p:extLst>
      <p:ext uri="{BB962C8B-B14F-4D97-AF65-F5344CB8AC3E}">
        <p14:creationId xmlns:p14="http://schemas.microsoft.com/office/powerpoint/2010/main" val="244793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Study goals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D59B92-3530-E040-8409-4CB740051A19}"/>
              </a:ext>
            </a:extLst>
          </p:cNvPr>
          <p:cNvGrpSpPr/>
          <p:nvPr/>
        </p:nvGrpSpPr>
        <p:grpSpPr>
          <a:xfrm>
            <a:off x="612000" y="4216927"/>
            <a:ext cx="7920000" cy="1864870"/>
            <a:chOff x="612000" y="958889"/>
            <a:chExt cx="7920000" cy="186487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B09407-657A-2B41-AFC7-4B8DC2C0392F}"/>
                </a:ext>
              </a:extLst>
            </p:cNvPr>
            <p:cNvSpPr txBox="1"/>
            <p:nvPr/>
          </p:nvSpPr>
          <p:spPr>
            <a:xfrm>
              <a:off x="612000" y="958889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Supervised learning (statistical learning)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4B1BC7-99ED-9A48-B8D2-5964FBEFC508}"/>
                </a:ext>
              </a:extLst>
            </p:cNvPr>
            <p:cNvSpPr/>
            <p:nvPr/>
          </p:nvSpPr>
          <p:spPr>
            <a:xfrm>
              <a:off x="3028950" y="1266666"/>
              <a:ext cx="3086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1. Discriminant analysis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9C41E6-4385-FC4A-B2E2-8012ABEBE71A}"/>
                </a:ext>
              </a:extLst>
            </p:cNvPr>
            <p:cNvSpPr/>
            <p:nvPr/>
          </p:nvSpPr>
          <p:spPr>
            <a:xfrm>
              <a:off x="3028950" y="1578995"/>
              <a:ext cx="3086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2. Performance measures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1CDE55-DA39-4A40-A6E5-9B9302A79FEB}"/>
                </a:ext>
              </a:extLst>
            </p:cNvPr>
            <p:cNvSpPr/>
            <p:nvPr/>
          </p:nvSpPr>
          <p:spPr>
            <a:xfrm>
              <a:off x="3028950" y="1891324"/>
              <a:ext cx="3086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3. Overfitting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B77C37D-0561-704A-B043-17AC50254572}"/>
                </a:ext>
              </a:extLst>
            </p:cNvPr>
            <p:cNvSpPr/>
            <p:nvPr/>
          </p:nvSpPr>
          <p:spPr>
            <a:xfrm>
              <a:off x="3028950" y="2203653"/>
              <a:ext cx="3086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4. Regularization (penalization)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E7EF73-A2A1-1B41-8C8F-8379A4B8DEE2}"/>
                </a:ext>
              </a:extLst>
            </p:cNvPr>
            <p:cNvSpPr/>
            <p:nvPr/>
          </p:nvSpPr>
          <p:spPr>
            <a:xfrm>
              <a:off x="3028950" y="2515982"/>
              <a:ext cx="3086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5. Cross-validation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200DD5C-8B6C-3246-864A-5CC4437B0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475" y="1233442"/>
            <a:ext cx="5503050" cy="27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83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Summary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001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Prediction of categorial variables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38FF1A-FABA-664F-9499-368B4BF10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152" y="1266666"/>
            <a:ext cx="2947345" cy="18251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FE9CC6-6855-CB4F-AA5D-61124F63C34D}"/>
              </a:ext>
            </a:extLst>
          </p:cNvPr>
          <p:cNvSpPr txBox="1"/>
          <p:nvPr/>
        </p:nvSpPr>
        <p:spPr>
          <a:xfrm>
            <a:off x="612000" y="3091827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Linear and quadratic (non-linear) discriminant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8B8DBF-759B-334D-8750-2F1475F90243}"/>
              </a:ext>
            </a:extLst>
          </p:cNvPr>
          <p:cNvSpPr txBox="1"/>
          <p:nvPr/>
        </p:nvSpPr>
        <p:spPr>
          <a:xfrm>
            <a:off x="612000" y="3399603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n-US" altLang="ko-KR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partitioning a two-dimensional data plane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into regions using linear or non-linear separation lines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F79790-C86F-B84A-917D-6DC65C9FE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724" y="1142439"/>
            <a:ext cx="2287926" cy="22571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578B499-B49A-BE4D-9506-40F02EAFCBA2}"/>
              </a:ext>
            </a:extLst>
          </p:cNvPr>
          <p:cNvSpPr txBox="1"/>
          <p:nvPr/>
        </p:nvSpPr>
        <p:spPr>
          <a:xfrm>
            <a:off x="612000" y="3887965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Logistic regression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FBB648-3367-E347-BD66-F667F847687E}"/>
              </a:ext>
            </a:extLst>
          </p:cNvPr>
          <p:cNvSpPr txBox="1"/>
          <p:nvPr/>
        </p:nvSpPr>
        <p:spPr>
          <a:xfrm>
            <a:off x="612000" y="4195742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more amenable to operating in </a:t>
            </a:r>
            <a:r>
              <a:rPr lang="en-US" altLang="ko-KR" sz="1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higher dimensions </a:t>
            </a:r>
            <a:r>
              <a:rPr lang="en-US" altLang="ko-KR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and to </a:t>
            </a:r>
            <a:r>
              <a:rPr lang="en-US" altLang="ko-KR" sz="1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regularization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A7B1E5-19F6-3B4E-AB1B-81743BCDAF9A}"/>
              </a:ext>
            </a:extLst>
          </p:cNvPr>
          <p:cNvSpPr txBox="1"/>
          <p:nvPr/>
        </p:nvSpPr>
        <p:spPr>
          <a:xfrm>
            <a:off x="612000" y="4660492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Regularization;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penalization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0FE212-5984-ED44-8CD1-F6629A72C91C}"/>
              </a:ext>
            </a:extLst>
          </p:cNvPr>
          <p:cNvSpPr txBox="1"/>
          <p:nvPr/>
        </p:nvSpPr>
        <p:spPr>
          <a:xfrm>
            <a:off x="612000" y="4971353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to avoid overfitting which happens in the context of the so-called curse of dimensionality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74D54F-A1D2-22A5-6D59-EF04CB48A1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089"/>
          <a:stretch/>
        </p:blipFill>
        <p:spPr>
          <a:xfrm>
            <a:off x="612000" y="5283057"/>
            <a:ext cx="1798252" cy="14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Predicting diabetes type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001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The data structure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000" y="126666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object x feature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(dataframe); 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transposed gene x sample matrix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000" y="1574442"/>
            <a:ext cx="85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subjected to find a mathematical function that predicts the value of one of the features from the others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2A972C-FE52-5447-91A2-2C0236B68DB9}"/>
              </a:ext>
            </a:extLst>
          </p:cNvPr>
          <p:cNvGrpSpPr/>
          <p:nvPr/>
        </p:nvGrpSpPr>
        <p:grpSpPr>
          <a:xfrm>
            <a:off x="612000" y="1882219"/>
            <a:ext cx="7920000" cy="615553"/>
            <a:chOff x="612000" y="1882219"/>
            <a:chExt cx="7920000" cy="61555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11EE38-616A-4044-8667-7A9739EEC55B}"/>
                </a:ext>
              </a:extLst>
            </p:cNvPr>
            <p:cNvSpPr txBox="1"/>
            <p:nvPr/>
          </p:nvSpPr>
          <p:spPr>
            <a:xfrm>
              <a:off x="612000" y="1882219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Wingdings" pitchFamily="2" charset="2"/>
                </a:rPr>
                <a:t> usu. without missing values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161EFD-E79D-5743-A0E2-6E8345F2399B}"/>
                </a:ext>
              </a:extLst>
            </p:cNvPr>
            <p:cNvSpPr txBox="1"/>
            <p:nvPr/>
          </p:nvSpPr>
          <p:spPr>
            <a:xfrm>
              <a:off x="612000" y="2189995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i="1" dirty="0">
                  <a:solidFill>
                    <a:srgbClr val="1881C3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   kernel methods use distances or measures of similarity between objects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D9DF4DD-D29D-BC41-8A47-55FED9A18BCD}"/>
              </a:ext>
            </a:extLst>
          </p:cNvPr>
          <p:cNvSpPr txBox="1"/>
          <p:nvPr/>
        </p:nvSpPr>
        <p:spPr>
          <a:xfrm>
            <a:off x="612000" y="2497772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the more objects, the better (many samples for training!)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3D81E-7371-71B1-129C-3CE52D802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337" y="2930577"/>
            <a:ext cx="3211663" cy="3425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BC5447-6F22-788D-3336-1D8A40761A04}"/>
              </a:ext>
            </a:extLst>
          </p:cNvPr>
          <p:cNvSpPr txBox="1"/>
          <p:nvPr/>
        </p:nvSpPr>
        <p:spPr>
          <a:xfrm>
            <a:off x="4572000" y="3995594"/>
            <a:ext cx="39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too small training set in real world!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Predicting diabetes type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BE50C-30E2-3B54-6DB1-4DBABC696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142764"/>
            <a:ext cx="5503050" cy="2286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200994-19C5-5BB7-DD2D-424822744BCA}"/>
              </a:ext>
            </a:extLst>
          </p:cNvPr>
          <p:cNvSpPr txBox="1"/>
          <p:nvPr/>
        </p:nvSpPr>
        <p:spPr>
          <a:xfrm>
            <a:off x="612001" y="937580"/>
            <a:ext cx="5503049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sz="1100" baseline="-25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https://colab.research.google.com/drive/165FZWTUvBWjHncgEox6RWxCITLWCOo48?usp=sharing</a:t>
            </a:r>
            <a:endParaRPr lang="en-KR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D569C2-D0FF-862C-33E0-0F2A92B87D25}"/>
              </a:ext>
            </a:extLst>
          </p:cNvPr>
          <p:cNvCxnSpPr>
            <a:cxnSpLocks/>
          </p:cNvCxnSpPr>
          <p:nvPr/>
        </p:nvCxnSpPr>
        <p:spPr>
          <a:xfrm flipH="1" flipV="1">
            <a:off x="809470" y="2565216"/>
            <a:ext cx="277317" cy="3203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9CF4C25-A533-2DB8-8A48-6DC4D1469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393" y="3607813"/>
            <a:ext cx="5705214" cy="274852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BE7DEE-3601-1539-4EB7-FA5A1561D3AE}"/>
              </a:ext>
            </a:extLst>
          </p:cNvPr>
          <p:cNvCxnSpPr>
            <a:cxnSpLocks/>
          </p:cNvCxnSpPr>
          <p:nvPr/>
        </p:nvCxnSpPr>
        <p:spPr>
          <a:xfrm flipH="1" flipV="1">
            <a:off x="1891260" y="3761707"/>
            <a:ext cx="277317" cy="3203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66B6A0-17B2-2CD0-1F63-376F12C4ED30}"/>
              </a:ext>
            </a:extLst>
          </p:cNvPr>
          <p:cNvCxnSpPr>
            <a:cxnSpLocks/>
          </p:cNvCxnSpPr>
          <p:nvPr/>
        </p:nvCxnSpPr>
        <p:spPr>
          <a:xfrm flipH="1" flipV="1">
            <a:off x="5386467" y="4273871"/>
            <a:ext cx="277317" cy="3203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B528226-C799-68D3-172E-55088867829D}"/>
              </a:ext>
            </a:extLst>
          </p:cNvPr>
          <p:cNvSpPr txBox="1"/>
          <p:nvPr/>
        </p:nvSpPr>
        <p:spPr>
          <a:xfrm>
            <a:off x="3392253" y="3400443"/>
            <a:ext cx="4032354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sz="1100" baseline="-25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https://drive.google.com/file/d/10IwWxe3L3AACKaUuR2KqTrPYxg51z5qh/view?usp=sharing</a:t>
            </a:r>
            <a:endParaRPr lang="en-KR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AA6333-2C5C-40DE-A08D-DA1E447FD78B}"/>
              </a:ext>
            </a:extLst>
          </p:cNvPr>
          <p:cNvSpPr/>
          <p:nvPr/>
        </p:nvSpPr>
        <p:spPr>
          <a:xfrm>
            <a:off x="5369081" y="4594262"/>
            <a:ext cx="20555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Upload “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diabetes.csv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169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Predicting diabetes type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7CB7D-E832-CE44-926F-5B47D9C4236F}"/>
              </a:ext>
            </a:extLst>
          </p:cNvPr>
          <p:cNvSpPr txBox="1"/>
          <p:nvPr/>
        </p:nvSpPr>
        <p:spPr>
          <a:xfrm>
            <a:off x="612000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The diabetes dataset (Reaven and Miller 1979)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78FBCB-B765-E2F6-1CB4-981D79E39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843968"/>
            <a:ext cx="5845950" cy="41069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71BD71-0EA7-8632-7072-AA35B48BD010}"/>
              </a:ext>
            </a:extLst>
          </p:cNvPr>
          <p:cNvSpPr txBox="1"/>
          <p:nvPr/>
        </p:nvSpPr>
        <p:spPr>
          <a:xfrm>
            <a:off x="612000" y="126666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- </a:t>
            </a:r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Three different groups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of diabetes patients and </a:t>
            </a:r>
            <a:r>
              <a:rPr lang="en-US" altLang="ko-KR" sz="1400" dirty="0">
                <a:solidFill>
                  <a:srgbClr val="FFC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five clinical variables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F0B36A-A46A-F5D3-01A3-8927B10A44B1}"/>
              </a:ext>
            </a:extLst>
          </p:cNvPr>
          <p:cNvCxnSpPr>
            <a:cxnSpLocks/>
          </p:cNvCxnSpPr>
          <p:nvPr/>
        </p:nvCxnSpPr>
        <p:spPr>
          <a:xfrm>
            <a:off x="1866275" y="1574442"/>
            <a:ext cx="2466975" cy="239045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674261-8E2D-E893-7426-5D8B0B147888}"/>
              </a:ext>
            </a:extLst>
          </p:cNvPr>
          <p:cNvGrpSpPr/>
          <p:nvPr/>
        </p:nvGrpSpPr>
        <p:grpSpPr>
          <a:xfrm>
            <a:off x="1409075" y="1536191"/>
            <a:ext cx="3874958" cy="2631075"/>
            <a:chOff x="1409075" y="1536191"/>
            <a:chExt cx="3874958" cy="26310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08D5D8-5B3E-3924-D46D-2D9F79FB64A7}"/>
                </a:ext>
              </a:extLst>
            </p:cNvPr>
            <p:cNvSpPr/>
            <p:nvPr/>
          </p:nvSpPr>
          <p:spPr>
            <a:xfrm>
              <a:off x="1409075" y="3964898"/>
              <a:ext cx="2720715" cy="202368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2161335-9736-82C3-95BB-3CD15299C490}"/>
                </a:ext>
              </a:extLst>
            </p:cNvPr>
            <p:cNvCxnSpPr/>
            <p:nvPr/>
          </p:nvCxnSpPr>
          <p:spPr>
            <a:xfrm flipH="1">
              <a:off x="3635115" y="1536191"/>
              <a:ext cx="1648918" cy="2421212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54257B-25D6-98CF-E5E7-F725697058F7}"/>
              </a:ext>
            </a:extLst>
          </p:cNvPr>
          <p:cNvGrpSpPr/>
          <p:nvPr/>
        </p:nvGrpSpPr>
        <p:grpSpPr>
          <a:xfrm>
            <a:off x="612000" y="6007022"/>
            <a:ext cx="5845951" cy="345264"/>
            <a:chOff x="612000" y="6007022"/>
            <a:chExt cx="5845951" cy="34526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389BE22-76DA-8954-B939-EA644A950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00" y="6007022"/>
              <a:ext cx="5845950" cy="34526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EB5A45-D570-0740-4CD1-02A274ECFBA6}"/>
                </a:ext>
              </a:extLst>
            </p:cNvPr>
            <p:cNvSpPr txBox="1"/>
            <p:nvPr/>
          </p:nvSpPr>
          <p:spPr>
            <a:xfrm>
              <a:off x="3230381" y="6025765"/>
              <a:ext cx="3227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FF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“group” variable: double to factor 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02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Predicting diabetes type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0AEB65B-B719-3DBB-947E-06218D063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082002"/>
            <a:ext cx="6874650" cy="1407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1058B9-46AD-F0DC-1980-217C928014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4" b="657"/>
          <a:stretch/>
        </p:blipFill>
        <p:spPr>
          <a:xfrm>
            <a:off x="612000" y="2489883"/>
            <a:ext cx="3960000" cy="3866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54A97D-5929-94D9-16DA-E1031026D715}"/>
              </a:ext>
            </a:extLst>
          </p:cNvPr>
          <p:cNvSpPr txBox="1"/>
          <p:nvPr/>
        </p:nvSpPr>
        <p:spPr>
          <a:xfrm>
            <a:off x="4572000" y="34290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Distribution of </a:t>
            </a:r>
            <a:r>
              <a:rPr lang="en-US" altLang="ko-KR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five clinical variables in patient groups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F8B204-6454-8DF6-5288-1DA63208FEB9}"/>
              </a:ext>
            </a:extLst>
          </p:cNvPr>
          <p:cNvGrpSpPr/>
          <p:nvPr/>
        </p:nvGrpSpPr>
        <p:grpSpPr>
          <a:xfrm>
            <a:off x="4572000" y="3736777"/>
            <a:ext cx="4572000" cy="615554"/>
            <a:chOff x="4572000" y="3736777"/>
            <a:chExt cx="4572000" cy="6155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1539A5-2610-B0C2-7534-CE8BA013E98F}"/>
                </a:ext>
              </a:extLst>
            </p:cNvPr>
            <p:cNvSpPr txBox="1"/>
            <p:nvPr/>
          </p:nvSpPr>
          <p:spPr>
            <a:xfrm>
              <a:off x="4572000" y="3736777"/>
              <a:ext cx="457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Wingdings" pitchFamily="2" charset="2"/>
                </a:rPr>
                <a:t> some variables may describe patient’s group 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DFF5D8-58B3-0A29-1154-67F65A62BF64}"/>
                </a:ext>
              </a:extLst>
            </p:cNvPr>
            <p:cNvSpPr txBox="1"/>
            <p:nvPr/>
          </p:nvSpPr>
          <p:spPr>
            <a:xfrm>
              <a:off x="4572000" y="4044554"/>
              <a:ext cx="457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 e.g.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, insulin conc. </a:t>
              </a:r>
              <a:r>
                <a:rPr lang="en-US" altLang="ko-KR" sz="1400" dirty="0">
                  <a:solidFill>
                    <a:schemeClr val="accent2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group 1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&gt; </a:t>
              </a:r>
              <a:r>
                <a:rPr lang="en-US" altLang="ko-KR" sz="1400" dirty="0">
                  <a:solidFill>
                    <a:schemeClr val="accent6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2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 &gt; </a:t>
              </a:r>
              <a:r>
                <a:rPr lang="en-US" altLang="ko-KR" sz="1400" dirty="0">
                  <a:solidFill>
                    <a:schemeClr val="accent1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A7DBF27-2089-653A-5051-946F0BB78381}"/>
              </a:ext>
            </a:extLst>
          </p:cNvPr>
          <p:cNvSpPr txBox="1"/>
          <p:nvPr/>
        </p:nvSpPr>
        <p:spPr>
          <a:xfrm>
            <a:off x="4572000" y="435233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n-US" altLang="ko-KR" sz="1400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combination of variables for prediction</a:t>
            </a:r>
            <a:endParaRPr lang="en-US" altLang="ko-KR" sz="1400" dirty="0">
              <a:solidFill>
                <a:srgbClr val="FF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1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Linear discrimination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612000" y="958889"/>
            <a:ext cx="7920000" cy="923330"/>
            <a:chOff x="612000" y="1896470"/>
            <a:chExt cx="7920000" cy="923330"/>
          </a:xfrm>
        </p:grpSpPr>
        <p:grpSp>
          <p:nvGrpSpPr>
            <p:cNvPr id="10" name="그룹 9"/>
            <p:cNvGrpSpPr/>
            <p:nvPr/>
          </p:nvGrpSpPr>
          <p:grpSpPr>
            <a:xfrm>
              <a:off x="612000" y="1896470"/>
              <a:ext cx="7920000" cy="615553"/>
              <a:chOff x="612000" y="2033830"/>
              <a:chExt cx="7920000" cy="61555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12000" y="2033830"/>
                <a:ext cx="79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The simplest discrimination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12000" y="2341606"/>
                <a:ext cx="79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- Objects described by two continuous features (2D plane)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12000" y="2512023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- Objects fall into one of three groups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7CB889-3B87-194C-C881-3C8967BF741D}"/>
              </a:ext>
            </a:extLst>
          </p:cNvPr>
          <p:cNvGrpSpPr/>
          <p:nvPr/>
        </p:nvGrpSpPr>
        <p:grpSpPr>
          <a:xfrm>
            <a:off x="611999" y="2313373"/>
            <a:ext cx="7920001" cy="2094268"/>
            <a:chOff x="611999" y="2313373"/>
            <a:chExt cx="7920001" cy="20942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1162891-CFE8-05FB-4249-4D22F55E9CBE}"/>
                </a:ext>
              </a:extLst>
            </p:cNvPr>
            <p:cNvGrpSpPr/>
            <p:nvPr/>
          </p:nvGrpSpPr>
          <p:grpSpPr>
            <a:xfrm>
              <a:off x="612000" y="2313373"/>
              <a:ext cx="7920000" cy="2094268"/>
              <a:chOff x="612000" y="2313373"/>
              <a:chExt cx="7920000" cy="209426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68799C-90C5-5733-2146-0DC2EE882919}"/>
                  </a:ext>
                </a:extLst>
              </p:cNvPr>
              <p:cNvSpPr txBox="1"/>
              <p:nvPr/>
            </p:nvSpPr>
            <p:spPr>
              <a:xfrm>
                <a:off x="612000" y="2313373"/>
                <a:ext cx="79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- </a:t>
                </a:r>
                <a:r>
                  <a:rPr lang="en-US" altLang="ko-KR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e.g.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diabetes data using </a:t>
                </a:r>
                <a:r>
                  <a:rPr lang="en-US" altLang="ko-KR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insulin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and </a:t>
                </a:r>
                <a:r>
                  <a:rPr lang="en-US" altLang="ko-KR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glutest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variables</a:t>
                </a:r>
                <a:endPara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88BDAEC-BCB5-19AC-293C-99B57FEDB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15050" y="2313373"/>
                <a:ext cx="2416950" cy="2094268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E2E6EE1-5856-3D77-20A7-7CDBA7894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127"/>
            <a:stretch/>
          </p:blipFill>
          <p:spPr>
            <a:xfrm>
              <a:off x="611999" y="2620355"/>
              <a:ext cx="5055829" cy="72246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65661FF-2642-9CEB-46C2-D4F98F00BAB5}"/>
              </a:ext>
            </a:extLst>
          </p:cNvPr>
          <p:cNvSpPr txBox="1"/>
          <p:nvPr/>
        </p:nvSpPr>
        <p:spPr>
          <a:xfrm>
            <a:off x="612000" y="3465405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linear discriminant analysis (LDA)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9D63E3A-DF69-8BCC-A72C-3BF7B465726C}"/>
              </a:ext>
            </a:extLst>
          </p:cNvPr>
          <p:cNvGrpSpPr/>
          <p:nvPr/>
        </p:nvGrpSpPr>
        <p:grpSpPr>
          <a:xfrm>
            <a:off x="612000" y="1882218"/>
            <a:ext cx="7920000" cy="2200929"/>
            <a:chOff x="612000" y="1882218"/>
            <a:chExt cx="7920000" cy="22009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DAF81A-7B5B-54CC-933A-1ADB46E8A3F0}"/>
                </a:ext>
              </a:extLst>
            </p:cNvPr>
            <p:cNvSpPr txBox="1"/>
            <p:nvPr/>
          </p:nvSpPr>
          <p:spPr>
            <a:xfrm>
              <a:off x="612000" y="1882218"/>
              <a:ext cx="79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Wingdings" pitchFamily="2" charset="2"/>
                </a:rPr>
                <a:t> Aim to define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Wingdings" pitchFamily="2" charset="2"/>
                </a:rPr>
                <a:t>class boundaries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8300472-0396-7172-9372-5A0F868CB1A9}"/>
                </a:ext>
              </a:extLst>
            </p:cNvPr>
            <p:cNvGrpSpPr/>
            <p:nvPr/>
          </p:nvGrpSpPr>
          <p:grpSpPr>
            <a:xfrm>
              <a:off x="6506892" y="2241043"/>
              <a:ext cx="1438182" cy="1842104"/>
              <a:chOff x="6506892" y="2241043"/>
              <a:chExt cx="1438182" cy="1842104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066459F-D0BE-2565-8C8B-A36824E2DC69}"/>
                  </a:ext>
                </a:extLst>
              </p:cNvPr>
              <p:cNvSpPr/>
              <p:nvPr/>
            </p:nvSpPr>
            <p:spPr>
              <a:xfrm rot="21361613">
                <a:off x="6506892" y="3803698"/>
                <a:ext cx="890513" cy="279449"/>
              </a:xfrm>
              <a:prstGeom prst="ellipse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8B21789-8A37-B49F-696F-1C83FDAF9D31}"/>
                  </a:ext>
                </a:extLst>
              </p:cNvPr>
              <p:cNvSpPr/>
              <p:nvPr/>
            </p:nvSpPr>
            <p:spPr>
              <a:xfrm>
                <a:off x="6581470" y="3514921"/>
                <a:ext cx="900404" cy="383230"/>
              </a:xfrm>
              <a:prstGeom prst="ellipse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90C69AA-C5F8-54D3-8E84-7DD46039DEAA}"/>
                  </a:ext>
                </a:extLst>
              </p:cNvPr>
              <p:cNvSpPr/>
              <p:nvPr/>
            </p:nvSpPr>
            <p:spPr>
              <a:xfrm rot="18013884">
                <a:off x="6768139" y="2494492"/>
                <a:ext cx="1430383" cy="923486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111BE14E-CFC7-4DB3-7A17-97197E2EF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99" y="3803123"/>
            <a:ext cx="5055829" cy="81431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9D8A8403-8DFB-AB1C-7D20-F580C44F606A}"/>
              </a:ext>
            </a:extLst>
          </p:cNvPr>
          <p:cNvGrpSpPr/>
          <p:nvPr/>
        </p:nvGrpSpPr>
        <p:grpSpPr>
          <a:xfrm>
            <a:off x="403946" y="4742992"/>
            <a:ext cx="3010282" cy="1309465"/>
            <a:chOff x="403946" y="4742992"/>
            <a:chExt cx="3010282" cy="130946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2EC94AB-E5FD-B0D5-48A3-7C6A2C2655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4485"/>
            <a:stretch/>
          </p:blipFill>
          <p:spPr>
            <a:xfrm>
              <a:off x="612000" y="4742992"/>
              <a:ext cx="2802228" cy="130946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3B6037-9375-240C-F4C1-1EAA34A47A7A}"/>
                </a:ext>
              </a:extLst>
            </p:cNvPr>
            <p:cNvSpPr txBox="1"/>
            <p:nvPr/>
          </p:nvSpPr>
          <p:spPr>
            <a:xfrm>
              <a:off x="1214344" y="5160728"/>
              <a:ext cx="926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rgbClr val="FF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Wingdings" pitchFamily="2" charset="2"/>
                </a:rPr>
                <a:t>True label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C04BCE4-78B2-1EB3-A37D-43732ED9321C}"/>
                </a:ext>
              </a:extLst>
            </p:cNvPr>
            <p:cNvSpPr txBox="1"/>
            <p:nvPr/>
          </p:nvSpPr>
          <p:spPr>
            <a:xfrm>
              <a:off x="403946" y="5625459"/>
              <a:ext cx="8249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rgbClr val="FF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Wingdings" pitchFamily="2" charset="2"/>
                </a:rPr>
                <a:t>Prediction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EDE4BD2-D0A2-90AE-086D-D9E8C5A7BFB0}"/>
              </a:ext>
            </a:extLst>
          </p:cNvPr>
          <p:cNvGrpSpPr/>
          <p:nvPr/>
        </p:nvGrpSpPr>
        <p:grpSpPr>
          <a:xfrm>
            <a:off x="3532202" y="4738947"/>
            <a:ext cx="2925748" cy="593143"/>
            <a:chOff x="3532202" y="4738947"/>
            <a:chExt cx="2925748" cy="593143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1FD0C54-2FE5-3093-5945-50C6BDC289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2597" b="923"/>
            <a:stretch/>
          </p:blipFill>
          <p:spPr>
            <a:xfrm>
              <a:off x="3532202" y="4738947"/>
              <a:ext cx="2925748" cy="55258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A799C8E-E534-56DD-4C59-92289439BB42}"/>
                </a:ext>
              </a:extLst>
            </p:cNvPr>
            <p:cNvSpPr txBox="1"/>
            <p:nvPr/>
          </p:nvSpPr>
          <p:spPr>
            <a:xfrm>
              <a:off x="4964455" y="5070480"/>
              <a:ext cx="14934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rgbClr val="FF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Wingdings" pitchFamily="2" charset="2"/>
                </a:rPr>
                <a:t>Misclassification rate</a:t>
              </a:r>
              <a:endParaRPr lang="en-US" altLang="ko-KR" sz="1100" b="1" dirty="0"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08373-3626-D521-4A4D-21EA6535A7E2}"/>
              </a:ext>
            </a:extLst>
          </p:cNvPr>
          <p:cNvGrpSpPr/>
          <p:nvPr/>
        </p:nvGrpSpPr>
        <p:grpSpPr>
          <a:xfrm>
            <a:off x="1294493" y="5547893"/>
            <a:ext cx="598621" cy="472181"/>
            <a:chOff x="1294493" y="5547893"/>
            <a:chExt cx="598621" cy="472181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090826A-0C0E-4F70-FE2A-D782E924E7F4}"/>
                </a:ext>
              </a:extLst>
            </p:cNvPr>
            <p:cNvSpPr/>
            <p:nvPr/>
          </p:nvSpPr>
          <p:spPr>
            <a:xfrm>
              <a:off x="1294493" y="5547893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5BE0632-6651-D5A7-D42E-20F897991F54}"/>
                </a:ext>
              </a:extLst>
            </p:cNvPr>
            <p:cNvSpPr/>
            <p:nvPr/>
          </p:nvSpPr>
          <p:spPr>
            <a:xfrm>
              <a:off x="1497601" y="5694369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88AB16E-DF69-2D09-2A1E-62EF96FE9603}"/>
                </a:ext>
              </a:extLst>
            </p:cNvPr>
            <p:cNvSpPr/>
            <p:nvPr/>
          </p:nvSpPr>
          <p:spPr>
            <a:xfrm>
              <a:off x="1713114" y="5840074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</p:spTree>
    <p:extLst>
      <p:ext uri="{BB962C8B-B14F-4D97-AF65-F5344CB8AC3E}">
        <p14:creationId xmlns:p14="http://schemas.microsoft.com/office/powerpoint/2010/main" val="117339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&amp; Genomics, the BIG lab.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2000" y="958889"/>
            <a:ext cx="792000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000" y="312557"/>
            <a:ext cx="7920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Linear discriminant analysis (LDA)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000" y="958889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 Visualization of LDA result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BCFAEB-D475-8001-FDF4-22E4009D36D8}"/>
              </a:ext>
            </a:extLst>
          </p:cNvPr>
          <p:cNvSpPr txBox="1"/>
          <p:nvPr/>
        </p:nvSpPr>
        <p:spPr>
          <a:xfrm>
            <a:off x="616709" y="1266666"/>
            <a:ext cx="79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itchFamily="2" charset="2"/>
              </a:rPr>
              <a:t> prediction regions for each group, class center, and ellipses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68089-F87E-40FB-12B6-22EA24E82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360"/>
          <a:stretch/>
        </p:blipFill>
        <p:spPr>
          <a:xfrm>
            <a:off x="612000" y="1697555"/>
            <a:ext cx="7920000" cy="381753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5E2745C-1F97-04CC-80B1-B952788F82F8}"/>
              </a:ext>
            </a:extLst>
          </p:cNvPr>
          <p:cNvGrpSpPr/>
          <p:nvPr/>
        </p:nvGrpSpPr>
        <p:grpSpPr>
          <a:xfrm>
            <a:off x="3950948" y="1553764"/>
            <a:ext cx="3472588" cy="1614306"/>
            <a:chOff x="3950948" y="1553764"/>
            <a:chExt cx="3472588" cy="16143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3ADE6E-6758-A818-2A8B-B82B38D5A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3053" y="1553764"/>
              <a:ext cx="1843993" cy="161430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3A0A41-0CC5-24DF-B961-06BDB771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7950" y="1800149"/>
              <a:ext cx="965586" cy="93799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70FC7E4-3650-B90D-54C1-8A4A861D23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0948" y="2360917"/>
              <a:ext cx="1225455" cy="37723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07A2EC-E4F1-32FE-35C5-0F8FD8C43F1F}"/>
                </a:ext>
              </a:extLst>
            </p:cNvPr>
            <p:cNvSpPr/>
            <p:nvPr/>
          </p:nvSpPr>
          <p:spPr>
            <a:xfrm>
              <a:off x="5651291" y="2293495"/>
              <a:ext cx="269823" cy="2922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1AB0ADF-B336-3503-056D-1DF53E19A5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1291" y="1800149"/>
              <a:ext cx="790009" cy="4933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E7DB82A-1547-C327-5E7D-1B71265E3D67}"/>
                </a:ext>
              </a:extLst>
            </p:cNvPr>
            <p:cNvCxnSpPr>
              <a:cxnSpLocks/>
            </p:cNvCxnSpPr>
            <p:nvPr/>
          </p:nvCxnSpPr>
          <p:spPr>
            <a:xfrm>
              <a:off x="5651291" y="2580593"/>
              <a:ext cx="790009" cy="1575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5F0970A4-84AA-7D53-8D67-E8E66128E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950" y="3270664"/>
            <a:ext cx="1944459" cy="152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7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4650</TotalTime>
  <Words>2010</Words>
  <Application>Microsoft Macintosh PowerPoint</Application>
  <PresentationFormat>On-screen Show (4:3)</PresentationFormat>
  <Paragraphs>310</Paragraphs>
  <Slides>30</Slides>
  <Notes>30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맑은 고딕</vt:lpstr>
      <vt:lpstr>Arial</vt:lpstr>
      <vt:lpstr>Calibri</vt:lpstr>
      <vt:lpstr>Calibri Light</vt:lpstr>
      <vt:lpstr>Cambria Math</vt:lpstr>
      <vt:lpstr>Verdana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상호</dc:creator>
  <cp:lastModifiedBy>윤상호</cp:lastModifiedBy>
  <cp:revision>663</cp:revision>
  <cp:lastPrinted>2016-05-22T06:58:15Z</cp:lastPrinted>
  <dcterms:created xsi:type="dcterms:W3CDTF">2016-04-20T02:56:20Z</dcterms:created>
  <dcterms:modified xsi:type="dcterms:W3CDTF">2022-07-26T05:25:48Z</dcterms:modified>
</cp:coreProperties>
</file>