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741" r:id="rId2"/>
    <p:sldId id="1052" r:id="rId3"/>
    <p:sldId id="1054" r:id="rId4"/>
    <p:sldId id="1055" r:id="rId5"/>
    <p:sldId id="1056" r:id="rId6"/>
    <p:sldId id="1053" r:id="rId7"/>
    <p:sldId id="1058" r:id="rId8"/>
    <p:sldId id="1057" r:id="rId9"/>
    <p:sldId id="1059" r:id="rId10"/>
    <p:sldId id="1060" r:id="rId11"/>
    <p:sldId id="1061" r:id="rId12"/>
    <p:sldId id="1065" r:id="rId13"/>
    <p:sldId id="1064" r:id="rId14"/>
    <p:sldId id="1066" r:id="rId15"/>
    <p:sldId id="1068" r:id="rId16"/>
    <p:sldId id="1069" r:id="rId17"/>
    <p:sldId id="1070" r:id="rId18"/>
    <p:sldId id="1071" r:id="rId19"/>
    <p:sldId id="1072" r:id="rId20"/>
    <p:sldId id="1073" r:id="rId21"/>
    <p:sldId id="1074" r:id="rId22"/>
    <p:sldId id="1076" r:id="rId23"/>
    <p:sldId id="1096" r:id="rId24"/>
    <p:sldId id="1075" r:id="rId25"/>
    <p:sldId id="1077" r:id="rId26"/>
    <p:sldId id="1080" r:id="rId27"/>
    <p:sldId id="1083" r:id="rId28"/>
    <p:sldId id="1081" r:id="rId29"/>
    <p:sldId id="1085" r:id="rId30"/>
    <p:sldId id="1095" r:id="rId31"/>
    <p:sldId id="1084" r:id="rId32"/>
    <p:sldId id="1086" r:id="rId33"/>
    <p:sldId id="1087" r:id="rId34"/>
    <p:sldId id="1082" r:id="rId35"/>
    <p:sldId id="1089" r:id="rId36"/>
    <p:sldId id="1088" r:id="rId37"/>
    <p:sldId id="1091" r:id="rId38"/>
    <p:sldId id="1092" r:id="rId39"/>
    <p:sldId id="1093" r:id="rId40"/>
    <p:sldId id="1094" r:id="rId41"/>
  </p:sldIdLst>
  <p:sldSz cx="9144000" cy="6858000" type="screen4x3"/>
  <p:notesSz cx="9874250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7F7F7"/>
    <a:srgbClr val="349464"/>
    <a:srgbClr val="FC8B5F"/>
    <a:srgbClr val="8A9DCA"/>
    <a:srgbClr val="66C2A5"/>
    <a:srgbClr val="886EA8"/>
    <a:srgbClr val="FDAE61"/>
    <a:srgbClr val="F9F991"/>
    <a:srgbClr val="E5D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470" autoAdjust="0"/>
  </p:normalViewPr>
  <p:slideViewPr>
    <p:cSldViewPr>
      <p:cViewPr varScale="1">
        <p:scale>
          <a:sx n="110" d="100"/>
          <a:sy n="110" d="100"/>
        </p:scale>
        <p:origin x="162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208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9918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592027" y="1"/>
            <a:ext cx="4279918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3D2AF-87E7-4491-85D9-BDA857F854B1}" type="datetimeFigureOut">
              <a:rPr lang="ko-KR" altLang="en-US" smtClean="0"/>
              <a:t>2023-07-18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279918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592027" y="6456378"/>
            <a:ext cx="4279918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0BF37-BFFF-49C3-936A-E2BD52DC224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43272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9918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592027" y="1"/>
            <a:ext cx="4279918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2B9E5-45BF-4568-86EB-A66CE7C262AC}" type="datetimeFigureOut">
              <a:rPr lang="ko-KR" altLang="en-US" smtClean="0"/>
              <a:pPr/>
              <a:t>2023-07-18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408363" y="850900"/>
            <a:ext cx="3057525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86965" y="3271667"/>
            <a:ext cx="7900322" cy="26760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279918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592027" y="6456378"/>
            <a:ext cx="4279918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8382A-9D3E-465B-8EB1-F5B47FBA876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54741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61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2575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1052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4475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055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1103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7482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4180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493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8485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700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69769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79849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72018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87708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81376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03858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80508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97714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48899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57485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4040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48649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07392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25612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03823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0005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20046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03273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18673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12522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77499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6924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61279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4572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4737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4591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8535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9969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1227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dobe Heiti Std R" panose="020B0400000000000000" pitchFamily="34" charset="-128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3130-45BC-4353-9722-C71C39917AC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6666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3130-45BC-4353-9722-C71C39917AC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759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3130-45BC-4353-9722-C71C39917AC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6319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25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Body Level One</a:t>
            </a:r>
          </a:p>
          <a:p>
            <a:pPr lvl="1">
              <a:defRPr sz="1800"/>
            </a:pPr>
            <a:r>
              <a:rPr sz="2250"/>
              <a:t>Body Level Two</a:t>
            </a:r>
          </a:p>
          <a:p>
            <a:pPr lvl="2">
              <a:defRPr sz="1800"/>
            </a:pPr>
            <a:r>
              <a:rPr sz="2250"/>
              <a:t>Body Level Three</a:t>
            </a:r>
          </a:p>
          <a:p>
            <a:pPr lvl="3">
              <a:defRPr sz="1800"/>
            </a:pPr>
            <a:r>
              <a:rPr sz="2250"/>
              <a:t>Body Level Four</a:t>
            </a:r>
          </a:p>
          <a:p>
            <a:pPr lvl="4">
              <a:defRPr sz="1800"/>
            </a:pPr>
            <a:r>
              <a:rPr sz="2250"/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52065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3130-45BC-4353-9722-C71C39917AC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872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3130-45BC-4353-9722-C71C39917AC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4561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3130-45BC-4353-9722-C71C39917AC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063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3130-45BC-4353-9722-C71C39917AC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3130-45BC-4353-9722-C71C39917AC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651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3130-45BC-4353-9722-C71C39917AC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608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3130-45BC-4353-9722-C71C39917AC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355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3130-45BC-4353-9722-C71C39917AC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800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A3130-45BC-4353-9722-C71C39917AC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943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sz="3600" kern="1200">
          <a:solidFill>
            <a:schemeClr val="tx1"/>
          </a:solidFill>
          <a:latin typeface="Verdana" panose="020B0604030504040204" pitchFamily="34" charset="0"/>
          <a:ea typeface="+mj-ea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Verdana" panose="020B0604030504040204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Verdana" panose="020B0604030504040204" pitchFamily="34" charset="0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Verdana" panose="020B0604030504040204" pitchFamily="34" charset="0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Verdana" panose="020B0604030504040204" pitchFamily="34" charset="0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Verdana" panose="020B0604030504040204" pitchFamily="34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png"/><Relationship Id="rId5" Type="http://schemas.openxmlformats.org/officeDocument/2006/relationships/image" Target="../media/image4.png"/><Relationship Id="rId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4052664"/>
            <a:ext cx="7239000" cy="1752600"/>
          </a:xfrm>
        </p:spPr>
        <p:txBody>
          <a:bodyPr anchor="ctr">
            <a:normAutofit/>
          </a:bodyPr>
          <a:lstStyle/>
          <a:p>
            <a:pPr algn="r"/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2023.07.21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altLang="ko-KR" sz="2400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Seo</a:t>
            </a:r>
            <a:r>
              <a:rPr lang="en-US" altLang="ko-KR" sz="240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-Won Choi</a:t>
            </a:r>
          </a:p>
          <a:p>
            <a:pPr algn="r"/>
            <a:r>
              <a:rPr lang="en-US" altLang="ko-KR" sz="24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Bi</a:t>
            </a:r>
            <a:r>
              <a:rPr lang="en-US" altLang="ko-KR" sz="240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oinformatics and </a:t>
            </a:r>
            <a:r>
              <a:rPr lang="en-US" altLang="ko-KR" sz="24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</a:t>
            </a:r>
            <a:r>
              <a:rPr lang="en-US" altLang="ko-KR" sz="240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enomics Lab </a:t>
            </a:r>
            <a:endParaRPr lang="ko-KR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611560" y="1700808"/>
            <a:ext cx="792088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Verdana" panose="020B0604030504040204" pitchFamily="34" charset="0"/>
              </a:defRPr>
            </a:lvl1pPr>
          </a:lstStyle>
          <a:p>
            <a:pPr algn="ctr"/>
            <a:r>
              <a:rPr lang="en-US" altLang="ko-KR" sz="3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Modern Statistics for Modern Biology</a:t>
            </a:r>
          </a:p>
          <a:p>
            <a:pPr algn="ctr"/>
            <a:endParaRPr lang="en-US" altLang="ko-KR" sz="120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ko-KR" sz="31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Chapter 3:</a:t>
            </a:r>
          </a:p>
          <a:p>
            <a:pPr algn="ctr"/>
            <a:r>
              <a:rPr lang="en-US" altLang="ko-KR" sz="31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High quality graphics in R</a:t>
            </a:r>
          </a:p>
        </p:txBody>
      </p:sp>
      <p:sp>
        <p:nvSpPr>
          <p:cNvPr id="7" name="직각 삼각형 6">
            <a:extLst>
              <a:ext uri="{FF2B5EF4-FFF2-40B4-BE49-F238E27FC236}">
                <a16:creationId xmlns:a16="http://schemas.microsoft.com/office/drawing/2014/main" id="{4B7E5793-5D46-442C-A1A7-176005BE0927}"/>
              </a:ext>
            </a:extLst>
          </p:cNvPr>
          <p:cNvSpPr>
            <a:spLocks noChangeAspect="1"/>
          </p:cNvSpPr>
          <p:nvPr/>
        </p:nvSpPr>
        <p:spPr>
          <a:xfrm rot="5400000">
            <a:off x="0" y="0"/>
            <a:ext cx="476672" cy="47667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38031AB-C936-4537-914D-43C744DAC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138" y="136525"/>
            <a:ext cx="1155513" cy="720080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3130-45BC-4353-9722-C71C39917AC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456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0" y="2732869"/>
            <a:ext cx="8268562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Two major ways of storing plots: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vector graphics 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Can edit in Illustrator, typically saved as PDF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Can be converted to raster formats of any desired resolution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raster (pixel) graphics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Cannot edit in Illustrator, typically saved as PNG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Cannot be converted to vector formats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Resolution depends on the number of pixels available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endParaRPr lang="en-US" altLang="ko-KR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ggplot expects your data in a dataframe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dplyr and broom, among others, can help converting your data to dataframe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3.4.1&amp;2 Data flow &amp; Saving figures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10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500475" y="5140424"/>
            <a:ext cx="7496175" cy="304800"/>
            <a:chOff x="500475" y="5140424"/>
            <a:chExt cx="7496175" cy="304800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475" y="5140424"/>
              <a:ext cx="7496175" cy="3048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4349882" y="5146630"/>
              <a:ext cx="3255273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save plot gg as a pdf file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500475" y="1703068"/>
            <a:ext cx="7722800" cy="884911"/>
            <a:chOff x="500475" y="1703068"/>
            <a:chExt cx="7722800" cy="884911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475" y="1703068"/>
              <a:ext cx="7496175" cy="295275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0475" y="2083154"/>
              <a:ext cx="7496175" cy="50482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5630987" y="1703068"/>
              <a:ext cx="2592288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saved the figure to gg; no printing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1547664" y="2020810"/>
              <a:ext cx="2982154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figure printed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1547664" y="2295551"/>
              <a:ext cx="2982154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figure printed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69882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Components of ggplot2’s grammar of graphics: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smtClean="0">
                <a:solidFill>
                  <a:srgbClr val="C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one or more datasets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smtClean="0">
                <a:solidFill>
                  <a:srgbClr val="C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one or more geometric objects (i.e. points, lines, bars, etc)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smtClean="0">
                <a:solidFill>
                  <a:srgbClr val="C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description of how the variables in the data are mapped to visual properties (aesthetics) of the geometric objects (i.e. aes(x, y, fill=group))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one or more coordinate systems (Cartesian by default)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statistical summarization rules (i.e. stat=count)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 facet specification, i.e. the use of multiple similar subplots to look at subsets of the same data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optional parameters that affect the layout and rendering (i.e. text size, font, alignment, etc)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3.5 The grammar of graphics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11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</p:spTree>
    <p:extLst>
      <p:ext uri="{BB962C8B-B14F-4D97-AF65-F5344CB8AC3E}">
        <p14:creationId xmlns:p14="http://schemas.microsoft.com/office/powerpoint/2010/main" val="16179539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Same type of components can be used multiple times, in what are called layers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3.5 The grammar of graphics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12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437720" y="1359391"/>
            <a:ext cx="8841540" cy="1193800"/>
            <a:chOff x="437720" y="1359391"/>
            <a:chExt cx="8841540" cy="1193800"/>
          </a:xfrm>
        </p:grpSpPr>
        <p:grpSp>
          <p:nvGrpSpPr>
            <p:cNvPr id="5" name="그룹 4"/>
            <p:cNvGrpSpPr/>
            <p:nvPr/>
          </p:nvGrpSpPr>
          <p:grpSpPr>
            <a:xfrm>
              <a:off x="437720" y="1359391"/>
              <a:ext cx="7559675" cy="1193800"/>
              <a:chOff x="437720" y="1253009"/>
              <a:chExt cx="7559675" cy="1193800"/>
            </a:xfrm>
          </p:grpSpPr>
          <p:pic>
            <p:nvPicPr>
              <p:cNvPr id="3" name="그림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7720" y="1484784"/>
                <a:ext cx="7524750" cy="962025"/>
              </a:xfrm>
              <a:prstGeom prst="rect">
                <a:avLst/>
              </a:prstGeom>
            </p:spPr>
          </p:pic>
          <p:pic>
            <p:nvPicPr>
              <p:cNvPr id="2" name="그림 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3120" y="1253009"/>
                <a:ext cx="7534275" cy="276225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4555604" y="1359391"/>
              <a:ext cx="4131196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rows = cells, columns = array probe expression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5148064" y="1582529"/>
              <a:ext cx="4131196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ggplot(data, aes(x=probe1, y=probe2))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5148064" y="1810097"/>
              <a:ext cx="3816424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plot points, color as sampleColour, point shape= 19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3491880" y="2037665"/>
              <a:ext cx="4968552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add regression line and confidence band using local fitting (loess)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3696152" y="2260803"/>
              <a:ext cx="4968552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suppress legend, but use guide=‘none’, as guide=FALSE is deprecated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3392074"/>
            <a:ext cx="2998230" cy="298925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720" y="3447296"/>
            <a:ext cx="5143500" cy="27051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21323" y="2782669"/>
            <a:ext cx="826856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If we want to find out which genes are targeted by these probe identifiers, we can call: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81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ggplot2 allows step-wise buildup, which can be more convenient and easy to manage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3.5 The grammar of graphics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819150" y="1700808"/>
            <a:ext cx="8100070" cy="3098081"/>
            <a:chOff x="819150" y="1700808"/>
            <a:chExt cx="8100070" cy="3098081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9150" y="3360614"/>
              <a:ext cx="7467600" cy="1438275"/>
            </a:xfrm>
            <a:prstGeom prst="rect">
              <a:avLst/>
            </a:prstGeom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9150" y="1700808"/>
              <a:ext cx="7505700" cy="295275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9150" y="2059881"/>
              <a:ext cx="7515225" cy="122872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4788024" y="1703695"/>
              <a:ext cx="4131196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no geometric object; will create an empty plot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3995936" y="2059920"/>
              <a:ext cx="4131196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add bars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3995936" y="2278122"/>
              <a:ext cx="3816424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fill colors according to sampleGroup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6152352" y="2496324"/>
              <a:ext cx="2308080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rotate and right align x axis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1259632" y="2950651"/>
              <a:ext cx="4968552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print plot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6152352" y="2732449"/>
              <a:ext cx="2308080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color legends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3596068" y="3360614"/>
              <a:ext cx="4690682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adding on the bar above, use polar coordinates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5502741" y="3579482"/>
              <a:ext cx="2831633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right align x axis without rotation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4091860" y="3809640"/>
              <a:ext cx="2831633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no y axis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4086924" y="4053785"/>
              <a:ext cx="2831633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no ticks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2703676" y="4278106"/>
              <a:ext cx="2831633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no axis labels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1635216" y="4503421"/>
              <a:ext cx="4968552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print plot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7245" y="3871870"/>
            <a:ext cx="3649037" cy="2755279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837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Comparison between several samples of univariate measurements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3.6 Visualizing data in 1D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14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462922" y="1409501"/>
            <a:ext cx="8429558" cy="3932654"/>
            <a:chOff x="462922" y="1409501"/>
            <a:chExt cx="8429558" cy="3932654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372" y="1409501"/>
              <a:ext cx="7477125" cy="523875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2922" y="1988904"/>
              <a:ext cx="7515225" cy="723900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446" y="2779930"/>
              <a:ext cx="7496175" cy="256222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4489648" y="2196941"/>
              <a:ext cx="4402832" cy="49244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get selected matrix from exprs(x), and make it 1D. exprs(x) has 101 cells and we’re looking at 4 genes -&gt; 404 rows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5554402" y="1414910"/>
              <a:ext cx="3338078" cy="49244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names(selectedProbes) = c(Fgf4, Gata4, Gata6, Sox2)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2483768" y="3248392"/>
              <a:ext cx="5184576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match genes$probe to selectedProbes and returns index (1, 2, 3 or 4)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5292080" y="3011652"/>
              <a:ext cx="3600400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genes$gene = names(selectedProbes)[index]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0" name="직선 연결선 19"/>
            <p:cNvCxnSpPr/>
            <p:nvPr/>
          </p:nvCxnSpPr>
          <p:spPr>
            <a:xfrm>
              <a:off x="2483768" y="3294470"/>
              <a:ext cx="2592288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8335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3.6.1 Barplots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15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424" y="3101834"/>
            <a:ext cx="3476625" cy="3505200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496419" y="1042442"/>
            <a:ext cx="8660157" cy="1828718"/>
            <a:chOff x="496419" y="1042442"/>
            <a:chExt cx="8660157" cy="1828718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372" y="1042442"/>
              <a:ext cx="7534275" cy="514350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6419" y="1661485"/>
              <a:ext cx="7505700" cy="120967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4139952" y="1274234"/>
              <a:ext cx="4131196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summary stat, function=mean, geometric object=bar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5025380" y="1877090"/>
              <a:ext cx="4131196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color each gene types differently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4219479" y="2107764"/>
              <a:ext cx="4131196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summary stat, function=mean, geometric object=bar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5364088" y="2332157"/>
              <a:ext cx="3168352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function=standard error, plot as error bar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50967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33" y="3214600"/>
            <a:ext cx="3600450" cy="35528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255" y="3204462"/>
            <a:ext cx="3507533" cy="35170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4465" y="2111587"/>
            <a:ext cx="826856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Violin plot is a variation of the boxplot, but with more direct representation of the shape of the data distribution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Boxplots are much more informatics than bar plots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3.6.2-3 Boxplots &amp; Violin plots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16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372" y="1366459"/>
            <a:ext cx="7562850" cy="54292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494" y="2720727"/>
            <a:ext cx="751522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935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Displaying data points directly without obscuring the data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3.6.4 Dot plots and beeswarm plots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17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524410" y="1371213"/>
            <a:ext cx="8094388" cy="1228725"/>
            <a:chOff x="524410" y="1371213"/>
            <a:chExt cx="8094388" cy="1228725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410" y="1371213"/>
              <a:ext cx="7467600" cy="122872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4487602" y="1379051"/>
              <a:ext cx="4131196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bin y axis, bin size=1/6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4487602" y="1590280"/>
              <a:ext cx="4131196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center align dots, width per column=0.75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" y="2862354"/>
            <a:ext cx="72771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786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3133886"/>
            <a:ext cx="3520360" cy="349227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Density estimation has a number of complications, i.e. choosing a smoothing window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Smaller window will make the estimates ‘wiggly’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Bigger window will smooth out pronounced features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 density lines do not convey the information on how much data was used to estimate them, which can be problematic if the sample sizes for the curves differ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3.6.5 Density plots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18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37" y="2709393"/>
            <a:ext cx="7467600" cy="304800"/>
          </a:xfrm>
          <a:prstGeom prst="rect">
            <a:avLst/>
          </a:prstGeom>
        </p:spPr>
      </p:pic>
      <p:pic>
        <p:nvPicPr>
          <p:cNvPr id="1026" name="Picture 2" descr="https://upload.wikimedia.org/wikipedia/commons/thumb/2/2a/Kernel_density.svg/1024px-Kernel_density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72" y="3039849"/>
            <a:ext cx="4561101" cy="364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3059832" y="6261913"/>
            <a:ext cx="1770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smtClean="0">
                <a:latin typeface="Calibri" panose="020F0502020204030204" pitchFamily="34" charset="0"/>
                <a:cs typeface="Calibri" panose="020F0502020204030204" pitchFamily="34" charset="0"/>
              </a:rPr>
              <a:t>Wikipedia, KDE</a:t>
            </a:r>
            <a:endParaRPr lang="en-US" altLang="ko-K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3936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4" y="4617318"/>
            <a:ext cx="7524750" cy="3238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72" y="3643325"/>
            <a:ext cx="7515225" cy="94297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3022034"/>
            <a:ext cx="3409950" cy="3514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8A11306-62BC-430F-9377-7192D28C8075}"/>
                  </a:ext>
                </a:extLst>
              </p:cNvPr>
              <p:cNvSpPr txBox="1"/>
              <p:nvPr/>
            </p:nvSpPr>
            <p:spPr>
              <a:xfrm>
                <a:off x="437721" y="990059"/>
                <a:ext cx="8268562" cy="175432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altLang="ko-KR" smtClean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Empirical cumulative distribution function (ECDF) has nice properties:</a:t>
                </a:r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r>
                  <a:rPr lang="en-US" altLang="ko-KR" smtClean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loseless: ECDF contains all the information contained in the original sample, except for the order of the values</a:t>
                </a:r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r>
                  <a:rPr lang="en-US" altLang="ko-KR" smtClean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altLang="ko-KR" smtClean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 grows, the ECDF converges to the true CDF. Even for limited sample sizes, the difference between the two functions tens to be small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altLang="ko-KR" dirty="0" smtClean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8A11306-62BC-430F-9377-7192D28C8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21" y="990059"/>
                <a:ext cx="8268562" cy="1754326"/>
              </a:xfrm>
              <a:prstGeom prst="rect">
                <a:avLst/>
              </a:prstGeom>
              <a:blipFill>
                <a:blip r:embed="rId6"/>
                <a:stretch>
                  <a:fillRect l="-516" t="-17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3.6.6 ECDF plots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19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7"/>
          <a:srcRect l="36379" t="-1" r="40270" b="-4999"/>
          <a:stretch/>
        </p:blipFill>
        <p:spPr>
          <a:xfrm>
            <a:off x="507372" y="2603762"/>
            <a:ext cx="1728192" cy="36004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8"/>
          <a:srcRect l="18883" r="20638"/>
          <a:stretch/>
        </p:blipFill>
        <p:spPr>
          <a:xfrm>
            <a:off x="507372" y="2986100"/>
            <a:ext cx="4464496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764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3.1 Goals for this chapter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2</a:t>
            </a:fld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31393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Learn how to rapidly and flexibly explore datasets by visualization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Review the basics of base R plotting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Understand the logic begind the </a:t>
            </a:r>
            <a:r>
              <a:rPr lang="en-US" altLang="ko-KR" i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grammar of graphics</a:t>
            </a: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concept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See how to plot data in multiple dimensions and explore faceting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Create “along-genome” plots for molecular biology data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Discuss some of our options of interactive graphics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</p:spTree>
    <p:extLst>
      <p:ext uri="{BB962C8B-B14F-4D97-AF65-F5344CB8AC3E}">
        <p14:creationId xmlns:p14="http://schemas.microsoft.com/office/powerpoint/2010/main" val="10468787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636" y="3141694"/>
            <a:ext cx="6552728" cy="3074543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507372" y="1943675"/>
            <a:ext cx="7524750" cy="1018659"/>
            <a:chOff x="507372" y="1727992"/>
            <a:chExt cx="7524750" cy="1018659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372" y="1984651"/>
              <a:ext cx="7524750" cy="762000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7372" y="1727992"/>
              <a:ext cx="7524750" cy="285750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Before inspecting histograms/density plots for evidence of bi/multimodality, one should remember that the number of modes depends on scale transformations of the data 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3.6.7 The effect of transformations on densities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20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4139952" y="2420888"/>
            <a:ext cx="3816424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get raw data, because dfx is log2 transformed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8856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Useful for visualizing associations / paired data / treatment-response comparisons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3.6.7 Visualizing data in 2D: scatter plots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21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72" y="1329981"/>
            <a:ext cx="7524750" cy="8001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59" y="2128700"/>
            <a:ext cx="7496175" cy="295275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2780928"/>
            <a:ext cx="3386020" cy="332429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0" y="2900067"/>
            <a:ext cx="3312368" cy="3158701"/>
          </a:xfrm>
          <a:prstGeom prst="rect">
            <a:avLst/>
          </a:prstGeom>
        </p:spPr>
      </p:pic>
      <p:sp>
        <p:nvSpPr>
          <p:cNvPr id="20" name="타원 19"/>
          <p:cNvSpPr/>
          <p:nvPr/>
        </p:nvSpPr>
        <p:spPr>
          <a:xfrm>
            <a:off x="5940152" y="4365104"/>
            <a:ext cx="1512168" cy="115212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7906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866" y="3434754"/>
            <a:ext cx="6665564" cy="3247326"/>
          </a:xfrm>
          <a:prstGeom prst="rect">
            <a:avLst/>
          </a:prstGeom>
        </p:spPr>
      </p:pic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3.6.7 Visualizing data in 2D: scatter plots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22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12" y="1052736"/>
            <a:ext cx="7486650" cy="2105025"/>
          </a:xfrm>
          <a:prstGeom prst="rect">
            <a:avLst/>
          </a:prstGeom>
        </p:spPr>
      </p:pic>
      <p:sp>
        <p:nvSpPr>
          <p:cNvPr id="19" name="타원 18"/>
          <p:cNvSpPr/>
          <p:nvPr/>
        </p:nvSpPr>
        <p:spPr>
          <a:xfrm rot="18480934">
            <a:off x="4794263" y="4629813"/>
            <a:ext cx="1239305" cy="25448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64389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3.6.7 Visualizing data in 2D: scatter plots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23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12" y="1052736"/>
            <a:ext cx="7486650" cy="72390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44" y="2010519"/>
            <a:ext cx="70580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040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If the data more or less follow a line, looking at the typical slope of the line can be useful. This is called banking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 idea is that the average line slope in a line chart should be 45</a:t>
            </a:r>
            <a:r>
              <a:rPr lang="en-US" altLang="ko-KR" baseline="3000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○</a:t>
            </a:r>
            <a:endParaRPr lang="en-US" altLang="ko-KR" baseline="30000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3.7.1 Plot shapes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24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60" y="2074540"/>
            <a:ext cx="7543800" cy="17145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3889688"/>
            <a:ext cx="3152024" cy="3012117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4446124"/>
            <a:ext cx="376237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958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 geom_point object offers the following aesthetics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fill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color (outline)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shape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size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alpha (transparency)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altLang="ko-KR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Usually we are better off to limit ourselves to choosing only one or two of these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3.8 Visualilzing more than two dimensions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25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</p:spTree>
    <p:extLst>
      <p:ext uri="{BB962C8B-B14F-4D97-AF65-F5344CB8AC3E}">
        <p14:creationId xmlns:p14="http://schemas.microsoft.com/office/powerpoint/2010/main" val="3624546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28" y="1340768"/>
            <a:ext cx="7486650" cy="145732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Multiple plots that result from repeatedly subsetting (or ‘slicing’) our data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3.8.1 Faceting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26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3488804" y="1573707"/>
            <a:ext cx="4131196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substitute blank values with ‘no’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942" y="2929272"/>
            <a:ext cx="74104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85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72" y="1354406"/>
            <a:ext cx="7467600" cy="75247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72" y="2158724"/>
            <a:ext cx="7486650" cy="7810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296" y="3156817"/>
            <a:ext cx="4142700" cy="311505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1891" y="3217281"/>
            <a:ext cx="3054002" cy="294548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Specifying two faceting variables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3.8.1 Faceting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27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5220072" y="2176238"/>
            <a:ext cx="2896716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cut probe expression into 4 blocks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3240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36933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shiny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 web application framework for R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 language used for describing the interactive options is separated from the production of the graphics via ggplot2 and the grammar of graphics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altLang="ko-KR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ggvis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ggvis is an attempt at extending the good features of ggplot2 into the realm of interactive graphics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Is inspired by grammar of graphics concepts but uses distinct syntax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Leverages shiny’s infrastructure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plotly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web-based tool for interactive graphic generation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3.8.2 Interactive graphics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28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pic>
        <p:nvPicPr>
          <p:cNvPr id="16" name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98" y="4643859"/>
            <a:ext cx="7496175" cy="5429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3708133"/>
            <a:ext cx="3081158" cy="237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364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5" y="1359391"/>
            <a:ext cx="7524750" cy="21431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236" y="3593233"/>
            <a:ext cx="2809875" cy="298132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For visualizing 3D objects, there is the package rgl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3.8.2 Interactive graphics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29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4355976" y="3187061"/>
            <a:ext cx="4131196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plot 3D data with volcanoData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3352508" y="1815333"/>
            <a:ext cx="4131196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10 * seq(1, nrow(volcano))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4917147" y="2484681"/>
            <a:ext cx="3816424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mapping from the value range of the volcano data to the integers between 1 and 500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1070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3.2 Base R plotting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3</a:t>
            </a:fld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Simple, procedural and easy to call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Building up more complex plots or exchanging one for another can be very difficult or even impossible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452437" y="1944825"/>
            <a:ext cx="8239125" cy="2781300"/>
            <a:chOff x="452437" y="1944825"/>
            <a:chExt cx="8239125" cy="2781300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2437" y="1944825"/>
              <a:ext cx="8239125" cy="27813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1543313" y="1988840"/>
              <a:ext cx="331671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ELISA assay results; enzyme=DNase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3059832" y="2432777"/>
              <a:ext cx="3316719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Run = assay run</a:t>
              </a:r>
            </a:p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conc = protein concentration</a:t>
              </a:r>
            </a:p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density = measured optical density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121" y="3307601"/>
            <a:ext cx="3691310" cy="337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20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543052"/>
            <a:ext cx="1845730" cy="1605266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3426522"/>
            <a:ext cx="2076450" cy="183832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3005806"/>
            <a:ext cx="3482179" cy="323150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build-in R color scheme (search ‘colors in R’ on Google)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3.9 Color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30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090" y="1391033"/>
            <a:ext cx="7524750" cy="352425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372" y="1770949"/>
            <a:ext cx="7497378" cy="115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024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72" y="1373463"/>
            <a:ext cx="7467600" cy="3143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rcRect r="9758"/>
          <a:stretch/>
        </p:blipFill>
        <p:spPr>
          <a:xfrm>
            <a:off x="463165" y="1766610"/>
            <a:ext cx="7349195" cy="337185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Importing cooler color palettes with RColorBrewer package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3.9 Color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31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2267744" y="1387050"/>
            <a:ext cx="4131196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show all palettes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1379577"/>
            <a:ext cx="3026643" cy="489050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7308304" y="2431087"/>
            <a:ext cx="993291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Sequential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7668344" y="4204392"/>
            <a:ext cx="969437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Qualitative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7524328" y="5422282"/>
            <a:ext cx="993291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Diverging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오른쪽 대괄호 16"/>
          <p:cNvSpPr/>
          <p:nvPr/>
        </p:nvSpPr>
        <p:spPr>
          <a:xfrm>
            <a:off x="7236296" y="1484784"/>
            <a:ext cx="72008" cy="2232248"/>
          </a:xfrm>
          <a:prstGeom prst="righ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대괄호 23"/>
          <p:cNvSpPr/>
          <p:nvPr/>
        </p:nvSpPr>
        <p:spPr>
          <a:xfrm>
            <a:off x="7596336" y="3876142"/>
            <a:ext cx="72008" cy="990725"/>
          </a:xfrm>
          <a:prstGeom prst="righ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오른쪽 대괄호 25"/>
          <p:cNvSpPr/>
          <p:nvPr/>
        </p:nvSpPr>
        <p:spPr>
          <a:xfrm>
            <a:off x="7472035" y="5044785"/>
            <a:ext cx="45719" cy="1048511"/>
          </a:xfrm>
          <a:prstGeom prst="righ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6572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72" y="2214920"/>
            <a:ext cx="7496175" cy="233362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To obtain the colors from a particular palette we use the function </a:t>
            </a:r>
            <a:r>
              <a:rPr lang="en-US" altLang="ko-KR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brewer.pal</a:t>
            </a:r>
            <a:endParaRPr lang="en-US" altLang="ko-KR" dirty="0" smtClean="0">
              <a:solidFill>
                <a:srgbClr val="00B05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3.9 Color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32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4487602" y="4251241"/>
            <a:ext cx="4131196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no x label, no y label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3737730" y="2449203"/>
            <a:ext cx="5298766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left = darkorange3, middle=white, right=darkblue and split into 100 colors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72" y="1379735"/>
            <a:ext cx="7467600" cy="75247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4812718"/>
            <a:ext cx="28956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816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Search Rcolorbrewer for more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3.9 Color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33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628800"/>
            <a:ext cx="672058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237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72" y="2218903"/>
            <a:ext cx="7458075" cy="416242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Heatmaps are a powerful way of visualizing large, matrix-like datasets and providing a quick overview of the patterns that might be in the data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However, one should keep in mind that ordering the rows and columns by cluster dendrogram is an arbitrary choice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3.10 Heatmaps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34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6113930" y="2424201"/>
            <a:ext cx="2821686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Top 500 most variable genes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3635896" y="3335218"/>
            <a:ext cx="4608512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a sequence of numbers used for mapping values to colors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5652120" y="4707726"/>
            <a:ext cx="3432212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get 3</a:t>
            </a:r>
            <a:r>
              <a:rPr lang="en-US" altLang="ko-KR" sz="1300" baseline="300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6</a:t>
            </a:r>
            <a:r>
              <a:rPr lang="en-US" altLang="ko-KR" sz="1300" baseline="300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9</a:t>
            </a:r>
            <a:r>
              <a:rPr lang="en-US" altLang="ko-KR" sz="1300" baseline="300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color from blue palette of len=9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2087724" y="5840903"/>
            <a:ext cx="4968552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cut tree rows into 4 blocks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4191092" y="2667866"/>
            <a:ext cx="4341347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centers each row by substracting the mean across columns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5604223" y="5173635"/>
            <a:ext cx="3432212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get YlGn palette of len=#. of levels in ScanDate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270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3.10 Heatmaps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35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169" y="1149745"/>
            <a:ext cx="5427661" cy="538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334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Color perceptions in humans is three-dimentional, i.e. RGB hexadecimal code (#CAB2D6)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 function </a:t>
            </a:r>
            <a:r>
              <a:rPr lang="en-US" altLang="ko-KR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hcl</a:t>
            </a: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uses a different coordinate system: hue </a:t>
            </a:r>
            <a:r>
              <a:rPr lang="en-US" altLang="ko-KR" i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</a:t>
            </a: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chroma </a:t>
            </a:r>
            <a:r>
              <a:rPr lang="en-US" altLang="ko-KR" i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</a:t>
            </a: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(angle in the range 0-360), luminance </a:t>
            </a:r>
            <a:r>
              <a:rPr lang="en-US" altLang="ko-KR" i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By keeping chroma and luminance constant and only varying hue, it is easy to produce color palette that are harmonious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3.10.2 Color spaces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36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2485982" y="2883272"/>
            <a:ext cx="4678306" cy="3570064"/>
            <a:chOff x="3456983" y="2924944"/>
            <a:chExt cx="4678306" cy="3570064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3"/>
            <a:srcRect l="48554"/>
            <a:stretch/>
          </p:blipFill>
          <p:spPr>
            <a:xfrm>
              <a:off x="4499992" y="2951708"/>
              <a:ext cx="2562795" cy="35433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5364088" y="2924944"/>
              <a:ext cx="539120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Hue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7092280" y="4149080"/>
              <a:ext cx="1043009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Luminance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3456983" y="4002886"/>
              <a:ext cx="1043009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Chroma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" name="직선 화살표 연결선 6"/>
            <p:cNvCxnSpPr/>
            <p:nvPr/>
          </p:nvCxnSpPr>
          <p:spPr>
            <a:xfrm>
              <a:off x="4572002" y="3193241"/>
              <a:ext cx="2046512" cy="2166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/>
            <p:cNvCxnSpPr/>
            <p:nvPr/>
          </p:nvCxnSpPr>
          <p:spPr>
            <a:xfrm>
              <a:off x="4427984" y="3298383"/>
              <a:ext cx="0" cy="2074833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/>
            <p:nvPr/>
          </p:nvCxnSpPr>
          <p:spPr>
            <a:xfrm>
              <a:off x="7172672" y="3257857"/>
              <a:ext cx="0" cy="2074833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14980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340464"/>
            <a:ext cx="3456384" cy="323538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Transforming data by applying x and y aesthetics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 logarithm transformation is one of the most widely used ones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Sometimes even logarithm transformation can be misleading when even on the logarithmic scale the data distribution is highly uneven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3.11 Data transformations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37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241426"/>
            <a:ext cx="7524750" cy="97155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242" y="3326656"/>
            <a:ext cx="3210710" cy="31683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4355976" y="2930362"/>
            <a:ext cx="4536504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use gg + scale_x_log10() + scale_y_log10() 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9744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3.12 Mathematical symbols and other fonts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38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72" y="1052736"/>
            <a:ext cx="7486650" cy="234315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56" y="3443366"/>
            <a:ext cx="7477125" cy="5143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4033408"/>
            <a:ext cx="2919581" cy="263595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40" y="4116034"/>
            <a:ext cx="2886075" cy="23526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4355169" y="1280382"/>
            <a:ext cx="4131196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function definition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3883936" y="3082257"/>
            <a:ext cx="4504488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parse=TRUE to plot symbols, x and y coordinate for label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3148236" y="1723472"/>
            <a:ext cx="3816424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x=range(1,15)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4716016" y="1958734"/>
            <a:ext cx="4176464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y=function(1, 1 to 15)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4480384" y="2433355"/>
            <a:ext cx="4412096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expression() to plot mathematical symbols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4355169" y="3656782"/>
            <a:ext cx="4504488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family=‘Times’ to switch font to Times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5729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34" y="1403788"/>
            <a:ext cx="7496175" cy="75247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72" y="2186460"/>
            <a:ext cx="7505700" cy="9906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4005064"/>
            <a:ext cx="3209925" cy="3143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048" y="2574441"/>
            <a:ext cx="3810000" cy="40386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 main challenge of genomic data visualization is the size of genomes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3.13 Genomic data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39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</p:spTree>
    <p:extLst>
      <p:ext uri="{BB962C8B-B14F-4D97-AF65-F5344CB8AC3E}">
        <p14:creationId xmlns:p14="http://schemas.microsoft.com/office/powerpoint/2010/main" val="30365900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097" y="3375753"/>
            <a:ext cx="3482179" cy="3231506"/>
          </a:xfrm>
          <a:prstGeom prst="rect">
            <a:avLst/>
          </a:prstGeom>
        </p:spPr>
      </p:pic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3.2 Base R plotting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4</a:t>
            </a:fld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Basic plot can be customized in various ways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Information about the variables stored in the object can be accessible with the </a:t>
            </a:r>
            <a:r>
              <a:rPr lang="en-US" altLang="ko-KR" smtClean="0">
                <a:solidFill>
                  <a:srgbClr val="349464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attr </a:t>
            </a: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function</a:t>
            </a:r>
            <a:endParaRPr lang="en-US" altLang="ko-KR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533722" y="1976789"/>
            <a:ext cx="8570431" cy="1288401"/>
            <a:chOff x="533722" y="1976789"/>
            <a:chExt cx="8570431" cy="1288401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722" y="1988840"/>
              <a:ext cx="8286750" cy="127635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3419872" y="1976789"/>
              <a:ext cx="331671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plot(x,y,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3703553" y="2204864"/>
              <a:ext cx="331671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y axis label = ‘optical density’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6228184" y="2463253"/>
              <a:ext cx="287596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x axis label = ‘DNase concentration </a:t>
              </a:r>
              <a:b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     (ng/ml)’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1649149" y="2724863"/>
              <a:ext cx="331671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point shape type = 3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7" name="그림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676" y="3388796"/>
            <a:ext cx="3507300" cy="320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836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023" y="3235184"/>
            <a:ext cx="3190448" cy="319044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967" y="3235184"/>
            <a:ext cx="3140985" cy="318381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Use </a:t>
            </a:r>
            <a:r>
              <a:rPr lang="en-US" altLang="ko-KR" smtClean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themes</a:t>
            </a: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to change the visual appearance of your plots 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3.16 Exercises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40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917" y="1357712"/>
            <a:ext cx="7505700" cy="962025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14917" y="2330296"/>
            <a:ext cx="7470843" cy="692497"/>
          </a:xfrm>
          <a:prstGeom prst="rect">
            <a:avLst/>
          </a:prstGeom>
          <a:solidFill>
            <a:srgbClr val="F7F7F7"/>
          </a:solidFill>
        </p:spPr>
        <p:txBody>
          <a:bodyPr wrap="square">
            <a:spAutoFit/>
          </a:bodyPr>
          <a:lstStyle/>
          <a:p>
            <a:r>
              <a:rPr lang="ko-KR" altLang="en-US" sz="1300" smtClean="0">
                <a:latin typeface="Calibri" panose="020F0502020204030204" pitchFamily="34" charset="0"/>
                <a:cs typeface="Calibri" panose="020F0502020204030204" pitchFamily="34" charset="0"/>
              </a:rPr>
              <a:t>ggcars </a:t>
            </a:r>
            <a:r>
              <a:rPr lang="ko-KR" altLang="en-US" sz="1300">
                <a:latin typeface="Calibri" panose="020F0502020204030204" pitchFamily="34" charset="0"/>
                <a:cs typeface="Calibri" panose="020F0502020204030204" pitchFamily="34" charset="0"/>
              </a:rPr>
              <a:t>+  theme_bw() + theme(legend.position='none', axis.ticks.x=element_blank(), panel.border = element_blank(), panel.grid.major = element_blank(),panel.grid.minor = element_blank(), axis.line = element_line(colour = "black</a:t>
            </a:r>
            <a:r>
              <a:rPr lang="ko-KR" altLang="en-US" sz="1300" smtClean="0">
                <a:latin typeface="Calibri" panose="020F0502020204030204" pitchFamily="34" charset="0"/>
                <a:cs typeface="Calibri" panose="020F0502020204030204" pitchFamily="34" charset="0"/>
              </a:rPr>
              <a:t>"))</a:t>
            </a:r>
            <a:endParaRPr lang="ko-KR" altLang="en-US" sz="13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7034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291882" y="1772816"/>
            <a:ext cx="8812271" cy="1627876"/>
            <a:chOff x="291882" y="1772816"/>
            <a:chExt cx="8812271" cy="1627876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1882" y="1772816"/>
              <a:ext cx="5936302" cy="158603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3955581" y="1858664"/>
              <a:ext cx="5148572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margin = c(bottom, left, top, right); default= c(1.02, 0.82, 0.82, 0.42)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3653898" y="2469878"/>
              <a:ext cx="5148572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color from RColorBrewer, point size=1.5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3620429" y="2664905"/>
              <a:ext cx="5148572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x axis range=0-14, y axis range=0-2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3599740" y="2886450"/>
              <a:ext cx="5148572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label size=1.5, axis number size = 1.5 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3978914" y="3108304"/>
              <a:ext cx="3977462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title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67" y="3509862"/>
            <a:ext cx="3482179" cy="3231506"/>
          </a:xfrm>
          <a:prstGeom prst="rect">
            <a:avLst/>
          </a:prstGeom>
        </p:spPr>
      </p:pic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3.2 Base R plotting - example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5</a:t>
            </a:fld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Basic plot can be customized in various ways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Information about the variables stored in the object can be accessible with the </a:t>
            </a:r>
            <a:r>
              <a:rPr lang="en-US" altLang="ko-KR" smtClean="0">
                <a:solidFill>
                  <a:srgbClr val="349464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attr </a:t>
            </a: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function</a:t>
            </a:r>
            <a:endParaRPr lang="en-US" altLang="ko-KR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7220" y="3329849"/>
            <a:ext cx="3552536" cy="3411519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558" y="2542573"/>
            <a:ext cx="2954871" cy="2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205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3.3 An example dataset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6</a:t>
            </a:fld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Microarray data of 100 mouse embryo cells sampled from different time points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18238" y="4967961"/>
            <a:ext cx="8268562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sampleGroup: 8 biological groups the authors defined for each cell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sampleColour: a color scheme used to represent sample groups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To install library, try: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501287" y="2852936"/>
            <a:ext cx="8229600" cy="2019300"/>
            <a:chOff x="501287" y="2852936"/>
            <a:chExt cx="8229600" cy="20193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287" y="2852936"/>
              <a:ext cx="8229600" cy="20193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2555776" y="2875803"/>
              <a:ext cx="5148572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print the first 2 rows of x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507372" y="1412776"/>
            <a:ext cx="7196976" cy="1276350"/>
            <a:chOff x="507372" y="1412776"/>
            <a:chExt cx="7196976" cy="1276350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372" y="1412776"/>
              <a:ext cx="6638925" cy="127635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2555776" y="1412776"/>
              <a:ext cx="5148572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load library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2555776" y="1648965"/>
              <a:ext cx="5148572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load data x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2555776" y="1894806"/>
              <a:ext cx="5148572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print dimension of expression data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2555776" y="2373699"/>
              <a:ext cx="5148572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45101 rows and 101 columns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1" name="그림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6150633"/>
            <a:ext cx="3181350" cy="19050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6"/>
          <a:srcRect r="2517" b="-6832"/>
          <a:stretch/>
        </p:blipFill>
        <p:spPr>
          <a:xfrm>
            <a:off x="755576" y="5877272"/>
            <a:ext cx="2776263" cy="2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156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3.3 An example dataset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7</a:t>
            </a:fld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Question: how do we make a new dataframe that contains 1) sampleGroup, 2) total number of cells in each group and 3) the preferred color of each group?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1646312"/>
            <a:ext cx="8267700" cy="99060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" y="2723009"/>
            <a:ext cx="8267700" cy="5619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2267744" y="2711608"/>
            <a:ext cx="6438106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evaluate f(x) and pass the result (first arg) to g with y (second arg, then pass the result to h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317BB0-B69F-4176-B296-D4BAA273EED0}"/>
              </a:ext>
            </a:extLst>
          </p:cNvPr>
          <p:cNvSpPr txBox="1"/>
          <p:nvPr/>
        </p:nvSpPr>
        <p:spPr>
          <a:xfrm>
            <a:off x="2267744" y="2992596"/>
            <a:ext cx="5148572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3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same as above</a:t>
            </a:r>
            <a:endParaRPr lang="en-US" altLang="ko-KR" sz="13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447675" y="3403687"/>
            <a:ext cx="8444805" cy="3193665"/>
            <a:chOff x="447675" y="3403687"/>
            <a:chExt cx="8444805" cy="3193665"/>
          </a:xfrm>
        </p:grpSpPr>
        <p:pic>
          <p:nvPicPr>
            <p:cNvPr id="14" name="그림 13"/>
            <p:cNvPicPr>
              <a:picLocks noChangeAspect="1"/>
            </p:cNvPicPr>
            <p:nvPr/>
          </p:nvPicPr>
          <p:blipFill rotWithShape="1">
            <a:blip r:embed="rId5"/>
            <a:srcRect b="19401"/>
            <a:stretch/>
          </p:blipFill>
          <p:spPr>
            <a:xfrm>
              <a:off x="447675" y="3403687"/>
              <a:ext cx="8239125" cy="319366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2267744" y="3403687"/>
              <a:ext cx="5148572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load library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4932040" y="3632170"/>
              <a:ext cx="3960440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Downstream operations applied per sampleGroup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4932040" y="3930449"/>
              <a:ext cx="3960440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summarise no. of rows and color for each group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40383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3.4 ggplot2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8</a:t>
            </a:fld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Grammar of graphics: more similar to human languages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507372" y="1380427"/>
            <a:ext cx="8277225" cy="565749"/>
            <a:chOff x="507372" y="1380427"/>
            <a:chExt cx="8277225" cy="565749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372" y="1412776"/>
              <a:ext cx="8277225" cy="533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2411760" y="1380427"/>
              <a:ext cx="5148572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load library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5540413" y="1653788"/>
              <a:ext cx="3244184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ggplot(data, aes=(x, y)) + plot_as_points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72" y="2711425"/>
            <a:ext cx="3838947" cy="3827487"/>
          </a:xfrm>
          <a:prstGeom prst="rect">
            <a:avLst/>
          </a:prstGeom>
        </p:spPr>
      </p:pic>
      <p:grpSp>
        <p:nvGrpSpPr>
          <p:cNvPr id="18" name="그룹 17"/>
          <p:cNvGrpSpPr/>
          <p:nvPr/>
        </p:nvGrpSpPr>
        <p:grpSpPr>
          <a:xfrm>
            <a:off x="492556" y="2026638"/>
            <a:ext cx="8267700" cy="556571"/>
            <a:chOff x="492556" y="2026638"/>
            <a:chExt cx="8267700" cy="556571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2556" y="2049809"/>
              <a:ext cx="8267700" cy="5334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4788024" y="2026638"/>
              <a:ext cx="3918258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data = group, x= sampleGroup, y=no. of cells in group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4788024" y="2276465"/>
              <a:ext cx="3918258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plot bars, do nothing instead of default (stat = count)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6"/>
          <a:srcRect r="1041"/>
          <a:stretch/>
        </p:blipFill>
        <p:spPr>
          <a:xfrm>
            <a:off x="4647299" y="2694472"/>
            <a:ext cx="3813134" cy="38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65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507372" y="307646"/>
            <a:ext cx="8129256" cy="43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 anchor="ctr">
            <a:spAutoFit/>
          </a:bodyPr>
          <a:lstStyle>
            <a:lvl1pPr algn="l" defTabSz="914400">
              <a:defRPr sz="3000" b="1">
                <a:uFill>
                  <a:solidFill/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lang="en-US" altLang="ko-KR" sz="24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3.4 ggplot2</a:t>
            </a:r>
            <a:endParaRPr lang="en-US" altLang="ko-KR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t>9</a:t>
            </a:fld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A11306-62BC-430F-9377-7192D28C8075}"/>
              </a:ext>
            </a:extLst>
          </p:cNvPr>
          <p:cNvSpPr txBox="1"/>
          <p:nvPr/>
        </p:nvSpPr>
        <p:spPr>
          <a:xfrm>
            <a:off x="437721" y="990059"/>
            <a:ext cx="826856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Adding colors to plots</a:t>
            </a:r>
            <a:endParaRPr lang="en-US" altLang="ko-KR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06B360-0141-44E7-8172-614A5BA86E26}"/>
              </a:ext>
            </a:extLst>
          </p:cNvPr>
          <p:cNvGrpSpPr/>
          <p:nvPr/>
        </p:nvGrpSpPr>
        <p:grpSpPr>
          <a:xfrm>
            <a:off x="437720" y="775742"/>
            <a:ext cx="8268562" cy="1"/>
            <a:chOff x="437720" y="775742"/>
            <a:chExt cx="8268562" cy="1"/>
          </a:xfrm>
        </p:grpSpPr>
        <p:sp>
          <p:nvSpPr>
            <p:cNvPr id="9" name="Shape 49">
              <a:extLst>
                <a:ext uri="{FF2B5EF4-FFF2-40B4-BE49-F238E27FC236}">
                  <a16:creationId xmlns:a16="http://schemas.microsoft.com/office/drawing/2014/main" id="{C623CD99-40A5-403C-BED5-F852485FB689}"/>
                </a:ext>
              </a:extLst>
            </p:cNvPr>
            <p:cNvSpPr/>
            <p:nvPr/>
          </p:nvSpPr>
          <p:spPr>
            <a:xfrm>
              <a:off x="437720" y="775742"/>
              <a:ext cx="8268562" cy="1"/>
            </a:xfrm>
            <a:prstGeom prst="lin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  <p:sp>
          <p:nvSpPr>
            <p:cNvPr id="10" name="Shape 49">
              <a:extLst>
                <a:ext uri="{FF2B5EF4-FFF2-40B4-BE49-F238E27FC236}">
                  <a16:creationId xmlns:a16="http://schemas.microsoft.com/office/drawing/2014/main" id="{364E8EB9-3FCE-48FF-88F8-BD75E4A90219}"/>
                </a:ext>
              </a:extLst>
            </p:cNvPr>
            <p:cNvSpPr/>
            <p:nvPr/>
          </p:nvSpPr>
          <p:spPr>
            <a:xfrm>
              <a:off x="437720" y="775742"/>
              <a:ext cx="821912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844"/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452437" y="1369426"/>
            <a:ext cx="8440043" cy="304800"/>
            <a:chOff x="452437" y="1369426"/>
            <a:chExt cx="8440043" cy="3048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2437" y="1369426"/>
              <a:ext cx="8239125" cy="3048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5436096" y="1377664"/>
              <a:ext cx="3456384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vector = setNames(value, name) 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20" y="1740710"/>
            <a:ext cx="8268562" cy="823198"/>
          </a:xfrm>
          <a:prstGeom prst="rect">
            <a:avLst/>
          </a:prstGeom>
        </p:spPr>
      </p:pic>
      <p:grpSp>
        <p:nvGrpSpPr>
          <p:cNvPr id="20" name="그룹 19"/>
          <p:cNvGrpSpPr/>
          <p:nvPr/>
        </p:nvGrpSpPr>
        <p:grpSpPr>
          <a:xfrm>
            <a:off x="452437" y="2672790"/>
            <a:ext cx="8440043" cy="1083880"/>
            <a:chOff x="452437" y="2672790"/>
            <a:chExt cx="8440043" cy="1083880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2437" y="2708920"/>
              <a:ext cx="8258175" cy="104775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6300192" y="2672790"/>
              <a:ext cx="2592288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fill differently according to group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5637207" y="3420452"/>
              <a:ext cx="3255273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x label rotated and right-aligned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317BB0-B69F-4176-B296-D4BAA273EED0}"/>
                </a:ext>
              </a:extLst>
            </p:cNvPr>
            <p:cNvSpPr txBox="1"/>
            <p:nvPr/>
          </p:nvSpPr>
          <p:spPr>
            <a:xfrm>
              <a:off x="5724128" y="3189958"/>
              <a:ext cx="2982154" cy="292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30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 colors = groupColor, legend = ‘Groups’</a:t>
              </a:r>
              <a:endParaRPr lang="en-US" altLang="ko-K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8" name="그림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2754" y="3730687"/>
            <a:ext cx="3803502" cy="299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289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354360</TotalTime>
  <Words>1958</Words>
  <Application>Microsoft Office PowerPoint</Application>
  <PresentationFormat>화면 슬라이드 쇼(4:3)</PresentationFormat>
  <Paragraphs>274</Paragraphs>
  <Slides>40</Slides>
  <Notes>40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9" baseType="lpstr">
      <vt:lpstr>Adobe Heiti Std R</vt:lpstr>
      <vt:lpstr>맑은 고딕</vt:lpstr>
      <vt:lpstr>Arial</vt:lpstr>
      <vt:lpstr>Calibri</vt:lpstr>
      <vt:lpstr>Cambria Math</vt:lpstr>
      <vt:lpstr>Helvetica</vt:lpstr>
      <vt:lpstr>Verdana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Choi</dc:creator>
  <cp:lastModifiedBy>Sophie Choi</cp:lastModifiedBy>
  <cp:revision>4912</cp:revision>
  <cp:lastPrinted>2019-06-28T02:40:18Z</cp:lastPrinted>
  <dcterms:created xsi:type="dcterms:W3CDTF">2013-10-05T14:33:56Z</dcterms:created>
  <dcterms:modified xsi:type="dcterms:W3CDTF">2023-07-18T06:26:26Z</dcterms:modified>
</cp:coreProperties>
</file>