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484" r:id="rId2"/>
    <p:sldId id="496" r:id="rId3"/>
    <p:sldId id="497" r:id="rId4"/>
    <p:sldId id="498" r:id="rId5"/>
    <p:sldId id="505" r:id="rId6"/>
    <p:sldId id="504" r:id="rId7"/>
    <p:sldId id="510" r:id="rId8"/>
    <p:sldId id="508" r:id="rId9"/>
    <p:sldId id="509" r:id="rId10"/>
    <p:sldId id="507" r:id="rId11"/>
    <p:sldId id="499" r:id="rId12"/>
    <p:sldId id="511" r:id="rId13"/>
    <p:sldId id="512" r:id="rId14"/>
    <p:sldId id="514" r:id="rId15"/>
    <p:sldId id="515" r:id="rId16"/>
    <p:sldId id="517" r:id="rId17"/>
    <p:sldId id="518" r:id="rId18"/>
    <p:sldId id="519" r:id="rId19"/>
    <p:sldId id="520" r:id="rId20"/>
    <p:sldId id="500" r:id="rId21"/>
    <p:sldId id="522" r:id="rId22"/>
    <p:sldId id="501" r:id="rId23"/>
    <p:sldId id="523" r:id="rId24"/>
    <p:sldId id="524" r:id="rId25"/>
    <p:sldId id="525" r:id="rId26"/>
    <p:sldId id="502" r:id="rId27"/>
  </p:sldIdLst>
  <p:sldSz cx="12192000" cy="6858000"/>
  <p:notesSz cx="98742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DhoHun" initials="Y" lastIdx="9" clrIdx="0">
    <p:extLst>
      <p:ext uri="{19B8F6BF-5375-455C-9EA6-DF929625EA0E}">
        <p15:presenceInfo xmlns:p15="http://schemas.microsoft.com/office/powerpoint/2012/main" userId="YiDhoHun" providerId="None"/>
      </p:ext>
    </p:extLst>
  </p:cmAuthor>
  <p:cmAuthor id="2" name="이도헌" initials="이" lastIdx="6" clrIdx="1">
    <p:extLst>
      <p:ext uri="{19B8F6BF-5375-455C-9EA6-DF929625EA0E}">
        <p15:presenceInfo xmlns:p15="http://schemas.microsoft.com/office/powerpoint/2012/main" userId="d64448dea56ba8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1C3"/>
    <a:srgbClr val="FF2600"/>
    <a:srgbClr val="912090"/>
    <a:srgbClr val="00E2FB"/>
    <a:srgbClr val="008C00"/>
    <a:srgbClr val="FF9100"/>
    <a:srgbClr val="E37921"/>
    <a:srgbClr val="339933"/>
    <a:srgbClr val="99FF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어두운 스타일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9" autoAdjust="0"/>
    <p:restoredTop sz="95493" autoAdjust="0"/>
  </p:normalViewPr>
  <p:slideViewPr>
    <p:cSldViewPr snapToGrid="0">
      <p:cViewPr varScale="1">
        <p:scale>
          <a:sx n="118" d="100"/>
          <a:sy n="118" d="100"/>
        </p:scale>
        <p:origin x="472" y="192"/>
      </p:cViewPr>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A89BA1-1549-E847-9E83-F2C0F177C78F}"/>
              </a:ext>
            </a:extLst>
          </p:cNvPr>
          <p:cNvSpPr>
            <a:spLocks noGrp="1"/>
          </p:cNvSpPr>
          <p:nvPr>
            <p:ph type="hdr" sz="quarter"/>
          </p:nvPr>
        </p:nvSpPr>
        <p:spPr>
          <a:xfrm>
            <a:off x="0" y="0"/>
            <a:ext cx="4279918" cy="34097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FD5F67-9D4C-0141-9F25-049A78737CE0}"/>
              </a:ext>
            </a:extLst>
          </p:cNvPr>
          <p:cNvSpPr>
            <a:spLocks noGrp="1"/>
          </p:cNvSpPr>
          <p:nvPr>
            <p:ph type="dt" sz="quarter" idx="1"/>
          </p:nvPr>
        </p:nvSpPr>
        <p:spPr>
          <a:xfrm>
            <a:off x="5592027" y="0"/>
            <a:ext cx="4279918" cy="340977"/>
          </a:xfrm>
          <a:prstGeom prst="rect">
            <a:avLst/>
          </a:prstGeom>
        </p:spPr>
        <p:txBody>
          <a:bodyPr vert="horz" lIns="91440" tIns="45720" rIns="91440" bIns="45720" rtlCol="0"/>
          <a:lstStyle>
            <a:lvl1pPr algn="r">
              <a:defRPr sz="1200"/>
            </a:lvl1pPr>
          </a:lstStyle>
          <a:p>
            <a:fld id="{47239BF3-86B0-194B-96E8-B4F567707257}" type="datetimeFigureOut">
              <a:rPr lang="en-US" smtClean="0"/>
              <a:t>8/1/23</a:t>
            </a:fld>
            <a:endParaRPr lang="en-US"/>
          </a:p>
        </p:txBody>
      </p:sp>
      <p:sp>
        <p:nvSpPr>
          <p:cNvPr id="4" name="Footer Placeholder 3">
            <a:extLst>
              <a:ext uri="{FF2B5EF4-FFF2-40B4-BE49-F238E27FC236}">
                <a16:creationId xmlns:a16="http://schemas.microsoft.com/office/drawing/2014/main" id="{09D34D56-69AC-224B-AF4D-39D821F018D3}"/>
              </a:ext>
            </a:extLst>
          </p:cNvPr>
          <p:cNvSpPr>
            <a:spLocks noGrp="1"/>
          </p:cNvSpPr>
          <p:nvPr>
            <p:ph type="ftr" sz="quarter" idx="2"/>
          </p:nvPr>
        </p:nvSpPr>
        <p:spPr>
          <a:xfrm>
            <a:off x="0" y="6456698"/>
            <a:ext cx="4279918" cy="34097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A159D0-D461-6543-8938-21E5F0A2406F}"/>
              </a:ext>
            </a:extLst>
          </p:cNvPr>
          <p:cNvSpPr>
            <a:spLocks noGrp="1"/>
          </p:cNvSpPr>
          <p:nvPr>
            <p:ph type="sldNum" sz="quarter" idx="3"/>
          </p:nvPr>
        </p:nvSpPr>
        <p:spPr>
          <a:xfrm>
            <a:off x="5592027" y="6456698"/>
            <a:ext cx="4279918" cy="340977"/>
          </a:xfrm>
          <a:prstGeom prst="rect">
            <a:avLst/>
          </a:prstGeom>
        </p:spPr>
        <p:txBody>
          <a:bodyPr vert="horz" lIns="91440" tIns="45720" rIns="91440" bIns="45720" rtlCol="0" anchor="b"/>
          <a:lstStyle>
            <a:lvl1pPr algn="r">
              <a:defRPr sz="1200"/>
            </a:lvl1pPr>
          </a:lstStyle>
          <a:p>
            <a:fld id="{607C0218-A12C-3545-93CD-DBEF363B0DDF}" type="slidenum">
              <a:rPr lang="en-US" smtClean="0"/>
              <a:t>‹#›</a:t>
            </a:fld>
            <a:endParaRPr lang="en-US"/>
          </a:p>
        </p:txBody>
      </p:sp>
    </p:spTree>
    <p:extLst>
      <p:ext uri="{BB962C8B-B14F-4D97-AF65-F5344CB8AC3E}">
        <p14:creationId xmlns:p14="http://schemas.microsoft.com/office/powerpoint/2010/main" val="843777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0"/>
            <a:ext cx="4278841" cy="341065"/>
          </a:xfrm>
          <a:prstGeom prst="rect">
            <a:avLst/>
          </a:prstGeom>
        </p:spPr>
        <p:txBody>
          <a:bodyPr vert="horz" lIns="91741" tIns="45869" rIns="91741" bIns="45869" rtlCol="0"/>
          <a:lstStyle>
            <a:lvl1pPr algn="l">
              <a:defRPr sz="1200"/>
            </a:lvl1pPr>
          </a:lstStyle>
          <a:p>
            <a:endParaRPr lang="ko-KR" altLang="en-US"/>
          </a:p>
        </p:txBody>
      </p:sp>
      <p:sp>
        <p:nvSpPr>
          <p:cNvPr id="3" name="날짜 개체 틀 2"/>
          <p:cNvSpPr>
            <a:spLocks noGrp="1"/>
          </p:cNvSpPr>
          <p:nvPr>
            <p:ph type="dt" idx="1"/>
          </p:nvPr>
        </p:nvSpPr>
        <p:spPr>
          <a:xfrm>
            <a:off x="5593125" y="0"/>
            <a:ext cx="4278841" cy="341065"/>
          </a:xfrm>
          <a:prstGeom prst="rect">
            <a:avLst/>
          </a:prstGeom>
        </p:spPr>
        <p:txBody>
          <a:bodyPr vert="horz" lIns="91741" tIns="45869" rIns="91741" bIns="45869" rtlCol="0"/>
          <a:lstStyle>
            <a:lvl1pPr algn="r">
              <a:defRPr sz="1200"/>
            </a:lvl1pPr>
          </a:lstStyle>
          <a:p>
            <a:fld id="{00EC1755-D1C6-49E6-974F-E3CB8EF3E0AB}" type="datetimeFigureOut">
              <a:rPr lang="ko-KR" altLang="en-US" smtClean="0"/>
              <a:t>2023. 8. 1.</a:t>
            </a:fld>
            <a:endParaRPr lang="ko-KR" altLang="en-US"/>
          </a:p>
        </p:txBody>
      </p:sp>
      <p:sp>
        <p:nvSpPr>
          <p:cNvPr id="4" name="슬라이드 이미지 개체 틀 3"/>
          <p:cNvSpPr>
            <a:spLocks noGrp="1" noRot="1" noChangeAspect="1"/>
          </p:cNvSpPr>
          <p:nvPr>
            <p:ph type="sldImg" idx="2"/>
          </p:nvPr>
        </p:nvSpPr>
        <p:spPr>
          <a:xfrm>
            <a:off x="2898775" y="849313"/>
            <a:ext cx="4076700" cy="2293937"/>
          </a:xfrm>
          <a:prstGeom prst="rect">
            <a:avLst/>
          </a:prstGeom>
          <a:noFill/>
          <a:ln w="12700">
            <a:solidFill>
              <a:prstClr val="black"/>
            </a:solidFill>
          </a:ln>
        </p:spPr>
        <p:txBody>
          <a:bodyPr vert="horz" lIns="91741" tIns="45869" rIns="91741" bIns="45869" rtlCol="0" anchor="ctr"/>
          <a:lstStyle/>
          <a:p>
            <a:endParaRPr lang="ko-KR" altLang="en-US"/>
          </a:p>
        </p:txBody>
      </p:sp>
      <p:sp>
        <p:nvSpPr>
          <p:cNvPr id="5" name="슬라이드 노트 개체 틀 4"/>
          <p:cNvSpPr>
            <a:spLocks noGrp="1"/>
          </p:cNvSpPr>
          <p:nvPr>
            <p:ph type="body" sz="quarter" idx="3"/>
          </p:nvPr>
        </p:nvSpPr>
        <p:spPr>
          <a:xfrm>
            <a:off x="987426" y="3271381"/>
            <a:ext cx="7899400" cy="2676585"/>
          </a:xfrm>
          <a:prstGeom prst="rect">
            <a:avLst/>
          </a:prstGeom>
        </p:spPr>
        <p:txBody>
          <a:bodyPr vert="horz" lIns="91741" tIns="45869" rIns="91741" bIns="45869"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2" y="6456613"/>
            <a:ext cx="4278841" cy="341064"/>
          </a:xfrm>
          <a:prstGeom prst="rect">
            <a:avLst/>
          </a:prstGeom>
        </p:spPr>
        <p:txBody>
          <a:bodyPr vert="horz" lIns="91741" tIns="45869" rIns="91741" bIns="45869"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593125" y="6456613"/>
            <a:ext cx="4278841" cy="341064"/>
          </a:xfrm>
          <a:prstGeom prst="rect">
            <a:avLst/>
          </a:prstGeom>
        </p:spPr>
        <p:txBody>
          <a:bodyPr vert="horz" lIns="91741" tIns="45869" rIns="91741" bIns="45869" rtlCol="0" anchor="b"/>
          <a:lstStyle>
            <a:lvl1pPr algn="r">
              <a:defRPr sz="1200"/>
            </a:lvl1pPr>
          </a:lstStyle>
          <a:p>
            <a:fld id="{33ADD365-A045-4BCD-9E5A-B2ADCDC862C6}" type="slidenum">
              <a:rPr lang="ko-KR" altLang="en-US" smtClean="0"/>
              <a:t>‹#›</a:t>
            </a:fld>
            <a:endParaRPr lang="ko-KR" altLang="en-US"/>
          </a:p>
        </p:txBody>
      </p:sp>
    </p:spTree>
    <p:extLst>
      <p:ext uri="{BB962C8B-B14F-4D97-AF65-F5344CB8AC3E}">
        <p14:creationId xmlns:p14="http://schemas.microsoft.com/office/powerpoint/2010/main" val="307193352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a:t>
            </a:fld>
            <a:endParaRPr lang="ko-KR" altLang="en-US"/>
          </a:p>
        </p:txBody>
      </p:sp>
    </p:spTree>
    <p:extLst>
      <p:ext uri="{BB962C8B-B14F-4D97-AF65-F5344CB8AC3E}">
        <p14:creationId xmlns:p14="http://schemas.microsoft.com/office/powerpoint/2010/main" val="1286221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10</a:t>
            </a:fld>
            <a:endParaRPr lang="ko-KR" altLang="en-US"/>
          </a:p>
        </p:txBody>
      </p:sp>
    </p:spTree>
    <p:extLst>
      <p:ext uri="{BB962C8B-B14F-4D97-AF65-F5344CB8AC3E}">
        <p14:creationId xmlns:p14="http://schemas.microsoft.com/office/powerpoint/2010/main" val="124623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11</a:t>
            </a:fld>
            <a:endParaRPr lang="ko-KR" altLang="en-US"/>
          </a:p>
        </p:txBody>
      </p:sp>
    </p:spTree>
    <p:extLst>
      <p:ext uri="{BB962C8B-B14F-4D97-AF65-F5344CB8AC3E}">
        <p14:creationId xmlns:p14="http://schemas.microsoft.com/office/powerpoint/2010/main" val="249314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12</a:t>
            </a:fld>
            <a:endParaRPr lang="ko-KR" altLang="en-US"/>
          </a:p>
        </p:txBody>
      </p:sp>
    </p:spTree>
    <p:extLst>
      <p:ext uri="{BB962C8B-B14F-4D97-AF65-F5344CB8AC3E}">
        <p14:creationId xmlns:p14="http://schemas.microsoft.com/office/powerpoint/2010/main" val="256278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13</a:t>
            </a:fld>
            <a:endParaRPr lang="ko-KR" altLang="en-US"/>
          </a:p>
        </p:txBody>
      </p:sp>
    </p:spTree>
    <p:extLst>
      <p:ext uri="{BB962C8B-B14F-4D97-AF65-F5344CB8AC3E}">
        <p14:creationId xmlns:p14="http://schemas.microsoft.com/office/powerpoint/2010/main" val="172525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14</a:t>
            </a:fld>
            <a:endParaRPr lang="ko-KR" altLang="en-US"/>
          </a:p>
        </p:txBody>
      </p:sp>
    </p:spTree>
    <p:extLst>
      <p:ext uri="{BB962C8B-B14F-4D97-AF65-F5344CB8AC3E}">
        <p14:creationId xmlns:p14="http://schemas.microsoft.com/office/powerpoint/2010/main" val="188139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15</a:t>
            </a:fld>
            <a:endParaRPr lang="ko-KR" altLang="en-US"/>
          </a:p>
        </p:txBody>
      </p:sp>
    </p:spTree>
    <p:extLst>
      <p:ext uri="{BB962C8B-B14F-4D97-AF65-F5344CB8AC3E}">
        <p14:creationId xmlns:p14="http://schemas.microsoft.com/office/powerpoint/2010/main" val="2550259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16</a:t>
            </a:fld>
            <a:endParaRPr lang="ko-KR" altLang="en-US"/>
          </a:p>
        </p:txBody>
      </p:sp>
    </p:spTree>
    <p:extLst>
      <p:ext uri="{BB962C8B-B14F-4D97-AF65-F5344CB8AC3E}">
        <p14:creationId xmlns:p14="http://schemas.microsoft.com/office/powerpoint/2010/main" val="3066713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17</a:t>
            </a:fld>
            <a:endParaRPr lang="ko-KR" altLang="en-US"/>
          </a:p>
        </p:txBody>
      </p:sp>
    </p:spTree>
    <p:extLst>
      <p:ext uri="{BB962C8B-B14F-4D97-AF65-F5344CB8AC3E}">
        <p14:creationId xmlns:p14="http://schemas.microsoft.com/office/powerpoint/2010/main" val="311681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18</a:t>
            </a:fld>
            <a:endParaRPr lang="ko-KR" altLang="en-US"/>
          </a:p>
        </p:txBody>
      </p:sp>
    </p:spTree>
    <p:extLst>
      <p:ext uri="{BB962C8B-B14F-4D97-AF65-F5344CB8AC3E}">
        <p14:creationId xmlns:p14="http://schemas.microsoft.com/office/powerpoint/2010/main" val="193696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19</a:t>
            </a:fld>
            <a:endParaRPr lang="ko-KR" altLang="en-US"/>
          </a:p>
        </p:txBody>
      </p:sp>
    </p:spTree>
    <p:extLst>
      <p:ext uri="{BB962C8B-B14F-4D97-AF65-F5344CB8AC3E}">
        <p14:creationId xmlns:p14="http://schemas.microsoft.com/office/powerpoint/2010/main" val="40318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a:t>
            </a:fld>
            <a:endParaRPr lang="ko-KR" altLang="en-US"/>
          </a:p>
        </p:txBody>
      </p:sp>
    </p:spTree>
    <p:extLst>
      <p:ext uri="{BB962C8B-B14F-4D97-AF65-F5344CB8AC3E}">
        <p14:creationId xmlns:p14="http://schemas.microsoft.com/office/powerpoint/2010/main" val="119525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20</a:t>
            </a:fld>
            <a:endParaRPr lang="ko-KR" altLang="en-US"/>
          </a:p>
        </p:txBody>
      </p:sp>
    </p:spTree>
    <p:extLst>
      <p:ext uri="{BB962C8B-B14F-4D97-AF65-F5344CB8AC3E}">
        <p14:creationId xmlns:p14="http://schemas.microsoft.com/office/powerpoint/2010/main" val="2320468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21</a:t>
            </a:fld>
            <a:endParaRPr lang="ko-KR" altLang="en-US"/>
          </a:p>
        </p:txBody>
      </p:sp>
    </p:spTree>
    <p:extLst>
      <p:ext uri="{BB962C8B-B14F-4D97-AF65-F5344CB8AC3E}">
        <p14:creationId xmlns:p14="http://schemas.microsoft.com/office/powerpoint/2010/main" val="767159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22</a:t>
            </a:fld>
            <a:endParaRPr lang="ko-KR" altLang="en-US"/>
          </a:p>
        </p:txBody>
      </p:sp>
    </p:spTree>
    <p:extLst>
      <p:ext uri="{BB962C8B-B14F-4D97-AF65-F5344CB8AC3E}">
        <p14:creationId xmlns:p14="http://schemas.microsoft.com/office/powerpoint/2010/main" val="1279543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23</a:t>
            </a:fld>
            <a:endParaRPr lang="ko-KR" altLang="en-US"/>
          </a:p>
        </p:txBody>
      </p:sp>
    </p:spTree>
    <p:extLst>
      <p:ext uri="{BB962C8B-B14F-4D97-AF65-F5344CB8AC3E}">
        <p14:creationId xmlns:p14="http://schemas.microsoft.com/office/powerpoint/2010/main" val="1013380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24</a:t>
            </a:fld>
            <a:endParaRPr lang="ko-KR" altLang="en-US"/>
          </a:p>
        </p:txBody>
      </p:sp>
    </p:spTree>
    <p:extLst>
      <p:ext uri="{BB962C8B-B14F-4D97-AF65-F5344CB8AC3E}">
        <p14:creationId xmlns:p14="http://schemas.microsoft.com/office/powerpoint/2010/main" val="2048014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25</a:t>
            </a:fld>
            <a:endParaRPr lang="ko-KR" altLang="en-US"/>
          </a:p>
        </p:txBody>
      </p:sp>
    </p:spTree>
    <p:extLst>
      <p:ext uri="{BB962C8B-B14F-4D97-AF65-F5344CB8AC3E}">
        <p14:creationId xmlns:p14="http://schemas.microsoft.com/office/powerpoint/2010/main" val="3833893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26</a:t>
            </a:fld>
            <a:endParaRPr lang="ko-KR" altLang="en-US"/>
          </a:p>
        </p:txBody>
      </p:sp>
    </p:spTree>
    <p:extLst>
      <p:ext uri="{BB962C8B-B14F-4D97-AF65-F5344CB8AC3E}">
        <p14:creationId xmlns:p14="http://schemas.microsoft.com/office/powerpoint/2010/main" val="51368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3</a:t>
            </a:fld>
            <a:endParaRPr lang="ko-KR" altLang="en-US"/>
          </a:p>
        </p:txBody>
      </p:sp>
    </p:spTree>
    <p:extLst>
      <p:ext uri="{BB962C8B-B14F-4D97-AF65-F5344CB8AC3E}">
        <p14:creationId xmlns:p14="http://schemas.microsoft.com/office/powerpoint/2010/main" val="44655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4</a:t>
            </a:fld>
            <a:endParaRPr lang="ko-KR" altLang="en-US"/>
          </a:p>
        </p:txBody>
      </p:sp>
    </p:spTree>
    <p:extLst>
      <p:ext uri="{BB962C8B-B14F-4D97-AF65-F5344CB8AC3E}">
        <p14:creationId xmlns:p14="http://schemas.microsoft.com/office/powerpoint/2010/main" val="415919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5</a:t>
            </a:fld>
            <a:endParaRPr lang="ko-KR" altLang="en-US"/>
          </a:p>
        </p:txBody>
      </p:sp>
    </p:spTree>
    <p:extLst>
      <p:ext uri="{BB962C8B-B14F-4D97-AF65-F5344CB8AC3E}">
        <p14:creationId xmlns:p14="http://schemas.microsoft.com/office/powerpoint/2010/main" val="270556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6</a:t>
            </a:fld>
            <a:endParaRPr lang="ko-KR" altLang="en-US"/>
          </a:p>
        </p:txBody>
      </p:sp>
    </p:spTree>
    <p:extLst>
      <p:ext uri="{BB962C8B-B14F-4D97-AF65-F5344CB8AC3E}">
        <p14:creationId xmlns:p14="http://schemas.microsoft.com/office/powerpoint/2010/main" val="420422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7</a:t>
            </a:fld>
            <a:endParaRPr lang="ko-KR" altLang="en-US"/>
          </a:p>
        </p:txBody>
      </p:sp>
    </p:spTree>
    <p:extLst>
      <p:ext uri="{BB962C8B-B14F-4D97-AF65-F5344CB8AC3E}">
        <p14:creationId xmlns:p14="http://schemas.microsoft.com/office/powerpoint/2010/main" val="10487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8</a:t>
            </a:fld>
            <a:endParaRPr lang="ko-KR" altLang="en-US"/>
          </a:p>
        </p:txBody>
      </p:sp>
    </p:spTree>
    <p:extLst>
      <p:ext uri="{BB962C8B-B14F-4D97-AF65-F5344CB8AC3E}">
        <p14:creationId xmlns:p14="http://schemas.microsoft.com/office/powerpoint/2010/main" val="63361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8775" y="849313"/>
            <a:ext cx="4076700"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9</a:t>
            </a:fld>
            <a:endParaRPr lang="ko-KR" altLang="en-US"/>
          </a:p>
        </p:txBody>
      </p:sp>
    </p:spTree>
    <p:extLst>
      <p:ext uri="{BB962C8B-B14F-4D97-AF65-F5344CB8AC3E}">
        <p14:creationId xmlns:p14="http://schemas.microsoft.com/office/powerpoint/2010/main" val="284176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17944512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29795625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13255722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23691634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19210859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355286919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194157656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181545644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15873779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23863867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1DDDDA-05F5-4913-A26E-73B1D65946EE}" type="datetime1">
              <a:rPr lang="ko-KR" altLang="en-US" smtClean="0"/>
              <a:t>2023. 8. 1.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265273396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DDDDA-05F5-4913-A26E-73B1D65946EE}" type="datetime1">
              <a:rPr lang="ko-KR" altLang="en-US" smtClean="0"/>
              <a:t>2023. 8. 1.</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20724852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eb.stanford.edu/class/bios221/book/Chap-Graphics.html#Chap:Graphi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jpeg"/><Relationship Id="rId7"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01797" y="4879023"/>
            <a:ext cx="5219700" cy="1477328"/>
          </a:xfrm>
          <a:prstGeom prst="rect">
            <a:avLst/>
          </a:prstGeom>
          <a:noFill/>
        </p:spPr>
        <p:txBody>
          <a:bodyPr wrap="square" rtlCol="0">
            <a:spAutoFit/>
          </a:bodyPr>
          <a:lstStyle/>
          <a:p>
            <a:pPr algn="r"/>
            <a:r>
              <a:rPr lang="en-US" altLang="ko-KR" sz="1500" dirty="0"/>
              <a:t>Yi </a:t>
            </a:r>
            <a:r>
              <a:rPr lang="en-US" altLang="ko-KR" sz="1500" dirty="0" err="1"/>
              <a:t>Dohun</a:t>
            </a:r>
            <a:endParaRPr lang="en-US" altLang="ko-KR" sz="1500" dirty="0"/>
          </a:p>
          <a:p>
            <a:pPr algn="r"/>
            <a:endParaRPr lang="en-US" altLang="ko-KR" sz="1500" dirty="0"/>
          </a:p>
          <a:p>
            <a:pPr algn="r"/>
            <a:r>
              <a:rPr lang="en-US" altLang="ko-KR" sz="1500" dirty="0">
                <a:solidFill>
                  <a:schemeClr val="accent6"/>
                </a:solidFill>
              </a:rPr>
              <a:t>Bi</a:t>
            </a:r>
            <a:r>
              <a:rPr lang="en-US" altLang="ko-KR" sz="1500" dirty="0"/>
              <a:t>oinformatics and </a:t>
            </a:r>
            <a:r>
              <a:rPr lang="en-US" altLang="ko-KR" sz="1500" dirty="0">
                <a:solidFill>
                  <a:schemeClr val="accent1">
                    <a:lumMod val="75000"/>
                  </a:schemeClr>
                </a:solidFill>
              </a:rPr>
              <a:t>G</a:t>
            </a:r>
            <a:r>
              <a:rPr lang="en-US" altLang="ko-KR" sz="1500" dirty="0"/>
              <a:t>enomics Lab</a:t>
            </a:r>
          </a:p>
          <a:p>
            <a:pPr algn="r"/>
            <a:r>
              <a:rPr lang="en-US" altLang="ko-KR" sz="1500" dirty="0"/>
              <a:t>Department of Life Science, </a:t>
            </a:r>
            <a:r>
              <a:rPr lang="en-US" altLang="ko-KR" sz="1500" dirty="0" err="1"/>
              <a:t>Hanyang</a:t>
            </a:r>
            <a:r>
              <a:rPr lang="en-US" altLang="ko-KR" sz="1500" dirty="0"/>
              <a:t> University</a:t>
            </a:r>
          </a:p>
          <a:p>
            <a:pPr algn="r"/>
            <a:endParaRPr lang="en-US" altLang="ko-KR" sz="1500" dirty="0"/>
          </a:p>
          <a:p>
            <a:pPr algn="r"/>
            <a:r>
              <a:rPr lang="en-US" altLang="ko-KR" sz="1500" dirty="0"/>
              <a:t>July 31, 2023</a:t>
            </a:r>
            <a:endParaRPr lang="ko-KR" altLang="en-US" sz="1500" dirty="0"/>
          </a:p>
        </p:txBody>
      </p:sp>
      <p:sp>
        <p:nvSpPr>
          <p:cNvPr id="5" name="슬라이드 번호 개체 틀 4"/>
          <p:cNvSpPr>
            <a:spLocks noGrp="1"/>
          </p:cNvSpPr>
          <p:nvPr>
            <p:ph type="sldNum" sz="quarter" idx="12"/>
          </p:nvPr>
        </p:nvSpPr>
        <p:spPr/>
        <p:txBody>
          <a:bodyPr/>
          <a:lstStyle/>
          <a:p>
            <a:fld id="{F4334184-B667-48A8-B045-8DA61731732A}" type="slidenum">
              <a:rPr lang="ko-KR" altLang="en-US" smtClean="0"/>
              <a:t>1</a:t>
            </a:fld>
            <a:endParaRPr lang="ko-KR" altLang="en-US"/>
          </a:p>
        </p:txBody>
      </p:sp>
      <p:pic>
        <p:nvPicPr>
          <p:cNvPr id="1026" name="Picture 2">
            <a:extLst>
              <a:ext uri="{FF2B5EF4-FFF2-40B4-BE49-F238E27FC236}">
                <a16:creationId xmlns:a16="http://schemas.microsoft.com/office/drawing/2014/main" id="{3D20DFAF-7DDB-0BF2-1DB4-921EE58786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99" y="10886"/>
            <a:ext cx="54816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BA86EF-3A5A-5C2A-8928-919FEB59980B}"/>
              </a:ext>
            </a:extLst>
          </p:cNvPr>
          <p:cNvSpPr txBox="1"/>
          <p:nvPr/>
        </p:nvSpPr>
        <p:spPr>
          <a:xfrm>
            <a:off x="5649686" y="1208705"/>
            <a:ext cx="6096000" cy="1077218"/>
          </a:xfrm>
          <a:prstGeom prst="rect">
            <a:avLst/>
          </a:prstGeom>
          <a:noFill/>
        </p:spPr>
        <p:txBody>
          <a:bodyPr wrap="square">
            <a:spAutoFit/>
          </a:bodyPr>
          <a:lstStyle/>
          <a:p>
            <a:pPr algn="l"/>
            <a:r>
              <a:rPr lang="en-US" sz="3200" b="1" i="0" dirty="0">
                <a:solidFill>
                  <a:srgbClr val="1881C2"/>
                </a:solidFill>
                <a:effectLst/>
                <a:latin typeface="Source Sans Pro" panose="020F0502020204030204" pitchFamily="34" charset="0"/>
              </a:rPr>
              <a:t>Chapter 9. Multivariate methods for heterogeneous data</a:t>
            </a:r>
          </a:p>
        </p:txBody>
      </p:sp>
      <p:pic>
        <p:nvPicPr>
          <p:cNvPr id="6" name="그림 22">
            <a:extLst>
              <a:ext uri="{FF2B5EF4-FFF2-40B4-BE49-F238E27FC236}">
                <a16:creationId xmlns:a16="http://schemas.microsoft.com/office/drawing/2014/main" id="{ACC67F66-B7E6-7901-6937-203BD7BC80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spTree>
    <p:extLst>
      <p:ext uri="{BB962C8B-B14F-4D97-AF65-F5344CB8AC3E}">
        <p14:creationId xmlns:p14="http://schemas.microsoft.com/office/powerpoint/2010/main" val="79200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10</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9.2 Multidimensional scaling and ordination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8196" name="Picture 4" descr="Comparison of the output from the classical multidimensional scaling on the left (same as Figure \@ref(fig:chap9-r-ekmanMDS-1)) and the nonmetric version on the right.">
            <a:extLst>
              <a:ext uri="{FF2B5EF4-FFF2-40B4-BE49-F238E27FC236}">
                <a16:creationId xmlns:a16="http://schemas.microsoft.com/office/drawing/2014/main" id="{7096E81F-0BAD-2BA0-8FCD-02E3208522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06129" y="2760481"/>
            <a:ext cx="3678062" cy="360218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omparison of the output from the classical multidimensional scaling on the left (same as Figure \@ref(fig:chap9-r-ekmanMDS-1)) and the nonmetric version on the right.">
            <a:extLst>
              <a:ext uri="{FF2B5EF4-FFF2-40B4-BE49-F238E27FC236}">
                <a16:creationId xmlns:a16="http://schemas.microsoft.com/office/drawing/2014/main" id="{C0EC341F-21BD-0802-53E3-BD42C3073B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28067" y="2760481"/>
            <a:ext cx="3678062" cy="36021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 application&#10;&#10;Description automatically generated">
            <a:extLst>
              <a:ext uri="{FF2B5EF4-FFF2-40B4-BE49-F238E27FC236}">
                <a16:creationId xmlns:a16="http://schemas.microsoft.com/office/drawing/2014/main" id="{28ADBBCE-4C8C-7A61-5000-CD4ED64166B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77696" y="682892"/>
            <a:ext cx="8817220" cy="1992175"/>
          </a:xfrm>
          <a:prstGeom prst="rect">
            <a:avLst/>
          </a:prstGeom>
        </p:spPr>
      </p:pic>
    </p:spTree>
    <p:extLst>
      <p:ext uri="{BB962C8B-B14F-4D97-AF65-F5344CB8AC3E}">
        <p14:creationId xmlns:p14="http://schemas.microsoft.com/office/powerpoint/2010/main" val="261002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11</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9.3 Contiguous or supplementary information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F478953-AFF6-3408-6C92-709FC89EABE2}"/>
              </a:ext>
            </a:extLst>
          </p:cNvPr>
          <p:cNvSpPr txBox="1"/>
          <p:nvPr/>
        </p:nvSpPr>
        <p:spPr>
          <a:xfrm>
            <a:off x="828903" y="1111240"/>
            <a:ext cx="9664926" cy="3477875"/>
          </a:xfrm>
          <a:prstGeom prst="rect">
            <a:avLst/>
          </a:prstGeom>
          <a:noFill/>
        </p:spPr>
        <p:txBody>
          <a:bodyPr wrap="square">
            <a:spAutoFit/>
          </a:bodyPr>
          <a:lstStyle/>
          <a:p>
            <a:pPr algn="l" fontAlgn="base"/>
            <a:r>
              <a:rPr lang="en-US" sz="2000" b="0" i="0" dirty="0">
                <a:solidFill>
                  <a:srgbClr val="222222"/>
                </a:solidFill>
                <a:effectLst/>
                <a:latin typeface="Source Sans Pro" panose="020B0503030403020204" pitchFamily="34" charset="0"/>
              </a:rPr>
              <a:t>In Chapter </a:t>
            </a:r>
            <a:r>
              <a:rPr lang="en-US" sz="2000" b="0" i="0" u="none" strike="noStrike" dirty="0">
                <a:solidFill>
                  <a:srgbClr val="222222"/>
                </a:solidFill>
                <a:effectLst/>
                <a:latin typeface="Source Sans Pro" panose="020B0503030403020204" pitchFamily="34" charset="0"/>
                <a:hlinkClick r:id="rId4"/>
              </a:rPr>
              <a:t>3</a:t>
            </a:r>
            <a:r>
              <a:rPr lang="en-US" sz="2000" b="0" i="0" dirty="0">
                <a:solidFill>
                  <a:srgbClr val="222222"/>
                </a:solidFill>
                <a:effectLst/>
                <a:latin typeface="Source Sans Pro" panose="020B0503030403020204" pitchFamily="34" charset="0"/>
              </a:rPr>
              <a:t> we introduced the R </a:t>
            </a:r>
            <a:r>
              <a:rPr lang="en-US" sz="2000" b="0" i="1" dirty="0" err="1">
                <a:solidFill>
                  <a:srgbClr val="222222"/>
                </a:solidFill>
                <a:effectLst/>
                <a:latin typeface="Source Sans Pro" panose="020B0503030403020204" pitchFamily="34" charset="0"/>
              </a:rPr>
              <a:t>data.frame</a:t>
            </a:r>
            <a:r>
              <a:rPr lang="en-US" sz="2000" b="0" i="0" dirty="0">
                <a:solidFill>
                  <a:srgbClr val="222222"/>
                </a:solidFill>
                <a:effectLst/>
                <a:latin typeface="Source Sans Pro" panose="020B0503030403020204" pitchFamily="34" charset="0"/>
              </a:rPr>
              <a:t> class that enables us to combine heterogeneous data types: categorical factors, text and continuous values. </a:t>
            </a:r>
          </a:p>
          <a:p>
            <a:pPr algn="l" fontAlgn="base"/>
            <a:endParaRPr lang="en-US" sz="2000" dirty="0">
              <a:solidFill>
                <a:srgbClr val="222222"/>
              </a:solidFill>
              <a:latin typeface="Source Sans Pro" panose="020B0503030403020204" pitchFamily="34" charset="0"/>
            </a:endParaRPr>
          </a:p>
          <a:p>
            <a:pPr algn="l" fontAlgn="base"/>
            <a:endParaRPr lang="en-US" sz="2000" dirty="0">
              <a:solidFill>
                <a:srgbClr val="222222"/>
              </a:solidFill>
              <a:latin typeface="Source Sans Pro" panose="020B0503030403020204" pitchFamily="34" charset="0"/>
            </a:endParaRPr>
          </a:p>
          <a:p>
            <a:pPr algn="l" fontAlgn="base"/>
            <a:r>
              <a:rPr lang="en-US" sz="2000" b="0" i="0" dirty="0">
                <a:solidFill>
                  <a:srgbClr val="222222"/>
                </a:solidFill>
                <a:effectLst/>
                <a:latin typeface="Source Sans Pro" panose="020B0503030403020204" pitchFamily="34" charset="0"/>
              </a:rPr>
              <a:t>Extra information about </a:t>
            </a:r>
            <a:r>
              <a:rPr lang="en-US" sz="2000" b="1" i="0" dirty="0">
                <a:solidFill>
                  <a:srgbClr val="222222"/>
                </a:solidFill>
                <a:effectLst/>
                <a:latin typeface="Source Sans Pro" panose="020B0503030403020204" pitchFamily="34" charset="0"/>
              </a:rPr>
              <a:t>sample</a:t>
            </a:r>
            <a:r>
              <a:rPr lang="en-US" sz="2000" b="0" i="0" dirty="0">
                <a:solidFill>
                  <a:srgbClr val="222222"/>
                </a:solidFill>
                <a:effectLst/>
                <a:latin typeface="Source Sans Pro" panose="020B0503030403020204" pitchFamily="34" charset="0"/>
              </a:rPr>
              <a:t> </a:t>
            </a:r>
            <a:r>
              <a:rPr lang="en-US" sz="2000" b="1" i="0" dirty="0">
                <a:solidFill>
                  <a:srgbClr val="222222"/>
                </a:solidFill>
                <a:effectLst/>
                <a:latin typeface="Source Sans Pro" panose="020B0503030403020204" pitchFamily="34" charset="0"/>
              </a:rPr>
              <a:t>batches</a:t>
            </a:r>
            <a:r>
              <a:rPr lang="en-US" sz="2000" b="0" i="0" dirty="0">
                <a:solidFill>
                  <a:srgbClr val="222222"/>
                </a:solidFill>
                <a:effectLst/>
                <a:latin typeface="Source Sans Pro" panose="020B0503030403020204" pitchFamily="34" charset="0"/>
              </a:rPr>
              <a:t>, </a:t>
            </a:r>
            <a:r>
              <a:rPr lang="en-US" sz="2000" b="1" i="0" dirty="0">
                <a:solidFill>
                  <a:srgbClr val="222222"/>
                </a:solidFill>
                <a:effectLst/>
                <a:latin typeface="Source Sans Pro" panose="020B0503030403020204" pitchFamily="34" charset="0"/>
              </a:rPr>
              <a:t>dates of measurement</a:t>
            </a:r>
            <a:r>
              <a:rPr lang="en-US" sz="2000" b="0" i="0" dirty="0">
                <a:solidFill>
                  <a:srgbClr val="222222"/>
                </a:solidFill>
                <a:effectLst/>
                <a:latin typeface="Source Sans Pro" panose="020B0503030403020204" pitchFamily="34" charset="0"/>
              </a:rPr>
              <a:t>, </a:t>
            </a:r>
            <a:r>
              <a:rPr lang="en-US" sz="2000" b="1" i="0" dirty="0">
                <a:solidFill>
                  <a:srgbClr val="222222"/>
                </a:solidFill>
                <a:effectLst/>
                <a:latin typeface="Source Sans Pro" panose="020B0503030403020204" pitchFamily="34" charset="0"/>
              </a:rPr>
              <a:t>different protocols</a:t>
            </a:r>
            <a:r>
              <a:rPr lang="en-US" sz="2000" b="0" i="0" dirty="0">
                <a:solidFill>
                  <a:srgbClr val="222222"/>
                </a:solidFill>
                <a:effectLst/>
                <a:latin typeface="Source Sans Pro" panose="020B0503030403020204" pitchFamily="34" charset="0"/>
              </a:rPr>
              <a:t> are often named </a:t>
            </a:r>
            <a:r>
              <a:rPr lang="en-US" sz="2000" b="0" i="1" dirty="0">
                <a:solidFill>
                  <a:srgbClr val="222222"/>
                </a:solidFill>
                <a:effectLst/>
                <a:latin typeface="Source Sans Pro" panose="020B0503030403020204" pitchFamily="34" charset="0"/>
              </a:rPr>
              <a:t>metadata</a:t>
            </a:r>
            <a:r>
              <a:rPr lang="en-US" sz="2000" b="0" i="0" dirty="0">
                <a:solidFill>
                  <a:srgbClr val="222222"/>
                </a:solidFill>
                <a:effectLst/>
                <a:latin typeface="Source Sans Pro" panose="020B0503030403020204" pitchFamily="34" charset="0"/>
              </a:rPr>
              <a:t>; this can be misnomer if it is implied that metadata are somehow less important. </a:t>
            </a:r>
          </a:p>
          <a:p>
            <a:pPr algn="l" fontAlgn="base"/>
            <a:endParaRPr lang="en-US" sz="2000" dirty="0">
              <a:solidFill>
                <a:srgbClr val="222222"/>
              </a:solidFill>
              <a:latin typeface="Source Sans Pro" panose="020B0503030403020204" pitchFamily="34" charset="0"/>
            </a:endParaRPr>
          </a:p>
          <a:p>
            <a:pPr algn="l" fontAlgn="base"/>
            <a:endParaRPr lang="en-US" sz="2000" dirty="0">
              <a:solidFill>
                <a:srgbClr val="222222"/>
              </a:solidFill>
              <a:latin typeface="Source Sans Pro" panose="020B0503030403020204" pitchFamily="34" charset="0"/>
            </a:endParaRPr>
          </a:p>
          <a:p>
            <a:pPr algn="l" fontAlgn="base"/>
            <a:r>
              <a:rPr lang="en-US" sz="2000" b="0" i="0" dirty="0">
                <a:solidFill>
                  <a:srgbClr val="222222"/>
                </a:solidFill>
                <a:effectLst/>
                <a:latin typeface="Source Sans Pro" panose="020B0503030403020204" pitchFamily="34" charset="0"/>
              </a:rPr>
              <a:t>Such information is </a:t>
            </a:r>
            <a:r>
              <a:rPr lang="en-US" sz="2000" b="0" i="1" dirty="0">
                <a:solidFill>
                  <a:srgbClr val="222222"/>
                </a:solidFill>
                <a:effectLst/>
                <a:latin typeface="Source Sans Pro" panose="020B0503030403020204" pitchFamily="34" charset="0"/>
              </a:rPr>
              <a:t>real data</a:t>
            </a:r>
            <a:r>
              <a:rPr lang="en-US" sz="2000" b="0" i="0" dirty="0">
                <a:solidFill>
                  <a:srgbClr val="222222"/>
                </a:solidFill>
                <a:effectLst/>
                <a:latin typeface="Source Sans Pro" panose="020B0503030403020204" pitchFamily="34" charset="0"/>
              </a:rPr>
              <a:t> that need to be integrated into the analyses. We typically store it in a </a:t>
            </a:r>
            <a:r>
              <a:rPr lang="en-US" sz="2000" b="0" i="1" dirty="0" err="1">
                <a:solidFill>
                  <a:srgbClr val="222222"/>
                </a:solidFill>
                <a:effectLst/>
                <a:latin typeface="Source Sans Pro" panose="020B0503030403020204" pitchFamily="34" charset="0"/>
              </a:rPr>
              <a:t>data.frame</a:t>
            </a:r>
            <a:r>
              <a:rPr lang="en-US" sz="2000" b="0" i="0" dirty="0">
                <a:solidFill>
                  <a:srgbClr val="222222"/>
                </a:solidFill>
                <a:effectLst/>
                <a:latin typeface="Source Sans Pro" panose="020B0503030403020204" pitchFamily="34" charset="0"/>
              </a:rPr>
              <a:t> or a similar R class and tightly link it to the primary assay data.</a:t>
            </a:r>
          </a:p>
        </p:txBody>
      </p:sp>
    </p:spTree>
    <p:extLst>
      <p:ext uri="{BB962C8B-B14F-4D97-AF65-F5344CB8AC3E}">
        <p14:creationId xmlns:p14="http://schemas.microsoft.com/office/powerpoint/2010/main" val="212575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12</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9.3 Contiguous or supplementary information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C6013886-78A7-89B6-328A-A221B297317B}"/>
              </a:ext>
            </a:extLst>
          </p:cNvPr>
          <p:cNvSpPr txBox="1"/>
          <p:nvPr/>
        </p:nvSpPr>
        <p:spPr>
          <a:xfrm>
            <a:off x="620486" y="903621"/>
            <a:ext cx="3976254" cy="2585323"/>
          </a:xfrm>
          <a:prstGeom prst="rect">
            <a:avLst/>
          </a:prstGeom>
          <a:noFill/>
        </p:spPr>
        <p:txBody>
          <a:bodyPr wrap="square" rtlCol="0">
            <a:spAutoFit/>
          </a:bodyPr>
          <a:lstStyle/>
          <a:p>
            <a:r>
              <a:rPr lang="en-US" b="1" dirty="0"/>
              <a:t>E</a:t>
            </a:r>
            <a:r>
              <a:rPr lang="en-KR" b="1" dirty="0"/>
              <a:t>xample data</a:t>
            </a:r>
            <a:r>
              <a:rPr lang="en-KR" dirty="0"/>
              <a:t>: holmes et al.</a:t>
            </a:r>
          </a:p>
          <a:p>
            <a:r>
              <a:rPr lang="en-US" dirty="0"/>
              <a:t>bacterial abundance data from </a:t>
            </a:r>
            <a:r>
              <a:rPr lang="en-US" dirty="0" err="1"/>
              <a:t>Phylochip</a:t>
            </a:r>
            <a:r>
              <a:rPr lang="en-US" dirty="0"/>
              <a:t> (Brodie et al. 2006) microarrays. </a:t>
            </a:r>
          </a:p>
          <a:p>
            <a:endParaRPr lang="en-US" dirty="0"/>
          </a:p>
          <a:p>
            <a:r>
              <a:rPr lang="en-US" dirty="0"/>
              <a:t>The experiment was designed to detect differences between a group of healthy rats and a group who had Irritable Bowel Disease (Nelson et al. 2010).</a:t>
            </a:r>
            <a:endParaRPr lang="en-KR" dirty="0"/>
          </a:p>
        </p:txBody>
      </p:sp>
      <p:pic>
        <p:nvPicPr>
          <p:cNvPr id="4" name="Picture 3" descr="A picture containing graphical user interface&#10;&#10;Description automatically generated">
            <a:extLst>
              <a:ext uri="{FF2B5EF4-FFF2-40B4-BE49-F238E27FC236}">
                <a16:creationId xmlns:a16="http://schemas.microsoft.com/office/drawing/2014/main" id="{7E44C820-DD1A-A662-4374-EC6DC897B0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0160" y="890506"/>
            <a:ext cx="5735875" cy="90398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81BAAAD1-C5F3-3FD5-A057-691A305BBF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0160" y="2116661"/>
            <a:ext cx="5735875" cy="4108450"/>
          </a:xfrm>
          <a:prstGeom prst="rect">
            <a:avLst/>
          </a:prstGeom>
        </p:spPr>
      </p:pic>
      <p:sp>
        <p:nvSpPr>
          <p:cNvPr id="10" name="TextBox 9">
            <a:extLst>
              <a:ext uri="{FF2B5EF4-FFF2-40B4-BE49-F238E27FC236}">
                <a16:creationId xmlns:a16="http://schemas.microsoft.com/office/drawing/2014/main" id="{07A86419-F431-57C9-EDC1-9791AB0F3F0D}"/>
              </a:ext>
            </a:extLst>
          </p:cNvPr>
          <p:cNvSpPr txBox="1"/>
          <p:nvPr/>
        </p:nvSpPr>
        <p:spPr>
          <a:xfrm>
            <a:off x="620486" y="3923054"/>
            <a:ext cx="3891146" cy="2308324"/>
          </a:xfrm>
          <a:prstGeom prst="rect">
            <a:avLst/>
          </a:prstGeom>
          <a:noFill/>
        </p:spPr>
        <p:txBody>
          <a:bodyPr wrap="square" rtlCol="0">
            <a:spAutoFit/>
          </a:bodyPr>
          <a:lstStyle/>
          <a:p>
            <a:r>
              <a:rPr lang="en-US" dirty="0"/>
              <a:t>There are 8634 taxa on 28 samples. Data collected from day 1,2,3. </a:t>
            </a:r>
          </a:p>
          <a:p>
            <a:endParaRPr lang="en-US" dirty="0"/>
          </a:p>
          <a:p>
            <a:r>
              <a:rPr lang="en-US" dirty="0"/>
              <a:t>We use rank-threshold transformation, giving top 3000 taxa score from 3000 to 1, and other 5634 score of 1</a:t>
            </a:r>
          </a:p>
          <a:p>
            <a:r>
              <a:rPr lang="en-US" dirty="0"/>
              <a:t>(for noise control)</a:t>
            </a:r>
          </a:p>
          <a:p>
            <a:endParaRPr lang="en-KR" dirty="0"/>
          </a:p>
        </p:txBody>
      </p:sp>
    </p:spTree>
    <p:extLst>
      <p:ext uri="{BB962C8B-B14F-4D97-AF65-F5344CB8AC3E}">
        <p14:creationId xmlns:p14="http://schemas.microsoft.com/office/powerpoint/2010/main" val="122146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13</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9.3 Contiguous or supplementary information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9218" name="Picture 2" descr="We have used colors to identify the different days and have kept the sample labels as well. We have also added convex hulls for each day. The group mean is identified as the point with the larger symbol (circle, triangle or square).">
            <a:extLst>
              <a:ext uri="{FF2B5EF4-FFF2-40B4-BE49-F238E27FC236}">
                <a16:creationId xmlns:a16="http://schemas.microsoft.com/office/drawing/2014/main" id="{D4582331-1CAA-9F34-6E49-FFB9D11767A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0507" t="7558" r="11224"/>
          <a:stretch/>
        </p:blipFill>
        <p:spPr bwMode="auto">
          <a:xfrm>
            <a:off x="7137620" y="852055"/>
            <a:ext cx="4775023" cy="37961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C1CCB22-47EC-6506-7190-55531B15B1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9357" y="852055"/>
            <a:ext cx="6593608" cy="600258"/>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17B81B1-CA01-3F07-4940-56E4D1F319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6646" y="1556819"/>
            <a:ext cx="6584373" cy="2807362"/>
          </a:xfrm>
          <a:prstGeom prst="rect">
            <a:avLst/>
          </a:prstGeom>
        </p:spPr>
      </p:pic>
      <p:sp>
        <p:nvSpPr>
          <p:cNvPr id="10" name="TextBox 9">
            <a:extLst>
              <a:ext uri="{FF2B5EF4-FFF2-40B4-BE49-F238E27FC236}">
                <a16:creationId xmlns:a16="http://schemas.microsoft.com/office/drawing/2014/main" id="{1F54E3E2-B703-8BCF-067D-594E35CDC4D8}"/>
              </a:ext>
            </a:extLst>
          </p:cNvPr>
          <p:cNvSpPr txBox="1"/>
          <p:nvPr/>
        </p:nvSpPr>
        <p:spPr>
          <a:xfrm>
            <a:off x="391886" y="4433658"/>
            <a:ext cx="6096000" cy="2308324"/>
          </a:xfrm>
          <a:prstGeom prst="rect">
            <a:avLst/>
          </a:prstGeom>
          <a:noFill/>
        </p:spPr>
        <p:txBody>
          <a:bodyPr wrap="square">
            <a:spAutoFit/>
          </a:bodyPr>
          <a:lstStyle/>
          <a:p>
            <a:r>
              <a:rPr lang="en-US" dirty="0"/>
              <a:t>There are severe batch effect between Day 1, 2.</a:t>
            </a:r>
          </a:p>
          <a:p>
            <a:endParaRPr lang="en-US" dirty="0"/>
          </a:p>
          <a:p>
            <a:r>
              <a:rPr lang="en-US" dirty="0"/>
              <a:t>Unfortunately, Day 1,2 used different protocol and array.</a:t>
            </a:r>
          </a:p>
          <a:p>
            <a:r>
              <a:rPr lang="en-US" dirty="0"/>
              <a:t>This leads to uncertainty in the source of variation, we call this </a:t>
            </a:r>
            <a:r>
              <a:rPr lang="en-US" b="1" dirty="0"/>
              <a:t>c</a:t>
            </a:r>
            <a:r>
              <a:rPr lang="en-KR" b="1" dirty="0"/>
              <a:t>onfounding of effects</a:t>
            </a:r>
          </a:p>
          <a:p>
            <a:endParaRPr lang="en-KR" dirty="0"/>
          </a:p>
          <a:p>
            <a:r>
              <a:rPr lang="en-US" dirty="0"/>
              <a:t>Had to run o</a:t>
            </a:r>
            <a:r>
              <a:rPr lang="en-KR" dirty="0"/>
              <a:t>ne more experiment (day 3) with Array from day 2 and protocol from day 1.</a:t>
            </a:r>
          </a:p>
        </p:txBody>
      </p:sp>
      <p:sp>
        <p:nvSpPr>
          <p:cNvPr id="2" name="TextBox 1">
            <a:extLst>
              <a:ext uri="{FF2B5EF4-FFF2-40B4-BE49-F238E27FC236}">
                <a16:creationId xmlns:a16="http://schemas.microsoft.com/office/drawing/2014/main" id="{A555FA40-D02E-B6FE-20AF-89976DCAB96B}"/>
              </a:ext>
            </a:extLst>
          </p:cNvPr>
          <p:cNvSpPr txBox="1"/>
          <p:nvPr/>
        </p:nvSpPr>
        <p:spPr>
          <a:xfrm>
            <a:off x="7097486" y="5290457"/>
            <a:ext cx="707758" cy="369332"/>
          </a:xfrm>
          <a:prstGeom prst="rect">
            <a:avLst/>
          </a:prstGeom>
          <a:noFill/>
        </p:spPr>
        <p:txBody>
          <a:bodyPr wrap="none" rtlCol="0">
            <a:spAutoFit/>
          </a:bodyPr>
          <a:lstStyle/>
          <a:p>
            <a:r>
              <a:rPr lang="en-KR" dirty="0"/>
              <a:t>Day 1</a:t>
            </a:r>
          </a:p>
        </p:txBody>
      </p:sp>
      <p:sp>
        <p:nvSpPr>
          <p:cNvPr id="4" name="TextBox 3">
            <a:extLst>
              <a:ext uri="{FF2B5EF4-FFF2-40B4-BE49-F238E27FC236}">
                <a16:creationId xmlns:a16="http://schemas.microsoft.com/office/drawing/2014/main" id="{4FAF1690-6570-2FBB-9DFA-4BB635AE8E1F}"/>
              </a:ext>
            </a:extLst>
          </p:cNvPr>
          <p:cNvSpPr txBox="1"/>
          <p:nvPr/>
        </p:nvSpPr>
        <p:spPr>
          <a:xfrm>
            <a:off x="7108372" y="5671457"/>
            <a:ext cx="707758" cy="369332"/>
          </a:xfrm>
          <a:prstGeom prst="rect">
            <a:avLst/>
          </a:prstGeom>
          <a:noFill/>
        </p:spPr>
        <p:txBody>
          <a:bodyPr wrap="none" rtlCol="0">
            <a:spAutoFit/>
          </a:bodyPr>
          <a:lstStyle/>
          <a:p>
            <a:r>
              <a:rPr lang="en-KR" dirty="0"/>
              <a:t>Day 2</a:t>
            </a:r>
          </a:p>
        </p:txBody>
      </p:sp>
      <p:sp>
        <p:nvSpPr>
          <p:cNvPr id="7" name="TextBox 6">
            <a:extLst>
              <a:ext uri="{FF2B5EF4-FFF2-40B4-BE49-F238E27FC236}">
                <a16:creationId xmlns:a16="http://schemas.microsoft.com/office/drawing/2014/main" id="{40DB42FF-4FB2-FDB2-E4F1-1B3CB59A8FEE}"/>
              </a:ext>
            </a:extLst>
          </p:cNvPr>
          <p:cNvSpPr txBox="1"/>
          <p:nvPr/>
        </p:nvSpPr>
        <p:spPr>
          <a:xfrm>
            <a:off x="7119257" y="6074229"/>
            <a:ext cx="707758" cy="369332"/>
          </a:xfrm>
          <a:prstGeom prst="rect">
            <a:avLst/>
          </a:prstGeom>
          <a:noFill/>
        </p:spPr>
        <p:txBody>
          <a:bodyPr wrap="none" rtlCol="0">
            <a:spAutoFit/>
          </a:bodyPr>
          <a:lstStyle/>
          <a:p>
            <a:r>
              <a:rPr lang="en-KR" dirty="0"/>
              <a:t>Day 3</a:t>
            </a:r>
          </a:p>
        </p:txBody>
      </p:sp>
      <p:sp>
        <p:nvSpPr>
          <p:cNvPr id="11" name="TextBox 10">
            <a:extLst>
              <a:ext uri="{FF2B5EF4-FFF2-40B4-BE49-F238E27FC236}">
                <a16:creationId xmlns:a16="http://schemas.microsoft.com/office/drawing/2014/main" id="{E8ACAA4E-9528-42B2-C0BF-314869259BBC}"/>
              </a:ext>
            </a:extLst>
          </p:cNvPr>
          <p:cNvSpPr txBox="1"/>
          <p:nvPr/>
        </p:nvSpPr>
        <p:spPr>
          <a:xfrm>
            <a:off x="8022771" y="4861643"/>
            <a:ext cx="683777" cy="369332"/>
          </a:xfrm>
          <a:prstGeom prst="rect">
            <a:avLst/>
          </a:prstGeom>
          <a:noFill/>
        </p:spPr>
        <p:txBody>
          <a:bodyPr wrap="none" rtlCol="0">
            <a:spAutoFit/>
          </a:bodyPr>
          <a:lstStyle/>
          <a:p>
            <a:r>
              <a:rPr lang="en-KR" dirty="0"/>
              <a:t>Array</a:t>
            </a:r>
          </a:p>
        </p:txBody>
      </p:sp>
      <p:sp>
        <p:nvSpPr>
          <p:cNvPr id="12" name="TextBox 11">
            <a:extLst>
              <a:ext uri="{FF2B5EF4-FFF2-40B4-BE49-F238E27FC236}">
                <a16:creationId xmlns:a16="http://schemas.microsoft.com/office/drawing/2014/main" id="{93BB13FC-7970-A4A0-A540-D45B6BF3CC14}"/>
              </a:ext>
            </a:extLst>
          </p:cNvPr>
          <p:cNvSpPr txBox="1"/>
          <p:nvPr/>
        </p:nvSpPr>
        <p:spPr>
          <a:xfrm>
            <a:off x="9100457" y="4850757"/>
            <a:ext cx="968663" cy="369332"/>
          </a:xfrm>
          <a:prstGeom prst="rect">
            <a:avLst/>
          </a:prstGeom>
          <a:noFill/>
        </p:spPr>
        <p:txBody>
          <a:bodyPr wrap="none" rtlCol="0">
            <a:spAutoFit/>
          </a:bodyPr>
          <a:lstStyle/>
          <a:p>
            <a:r>
              <a:rPr lang="en-KR" dirty="0"/>
              <a:t>Protocol</a:t>
            </a:r>
          </a:p>
        </p:txBody>
      </p:sp>
      <p:sp>
        <p:nvSpPr>
          <p:cNvPr id="13" name="TextBox 12">
            <a:extLst>
              <a:ext uri="{FF2B5EF4-FFF2-40B4-BE49-F238E27FC236}">
                <a16:creationId xmlns:a16="http://schemas.microsoft.com/office/drawing/2014/main" id="{3BB8C41A-F9A7-2505-7C18-BAF86BFA1354}"/>
              </a:ext>
            </a:extLst>
          </p:cNvPr>
          <p:cNvSpPr txBox="1"/>
          <p:nvPr/>
        </p:nvSpPr>
        <p:spPr>
          <a:xfrm>
            <a:off x="8270594" y="5293577"/>
            <a:ext cx="317716" cy="369332"/>
          </a:xfrm>
          <a:prstGeom prst="rect">
            <a:avLst/>
          </a:prstGeom>
          <a:noFill/>
        </p:spPr>
        <p:txBody>
          <a:bodyPr wrap="none" rtlCol="0">
            <a:spAutoFit/>
          </a:bodyPr>
          <a:lstStyle/>
          <a:p>
            <a:r>
              <a:rPr lang="en-KR" dirty="0"/>
              <a:t>A</a:t>
            </a:r>
          </a:p>
        </p:txBody>
      </p:sp>
      <p:sp>
        <p:nvSpPr>
          <p:cNvPr id="14" name="TextBox 13">
            <a:extLst>
              <a:ext uri="{FF2B5EF4-FFF2-40B4-BE49-F238E27FC236}">
                <a16:creationId xmlns:a16="http://schemas.microsoft.com/office/drawing/2014/main" id="{FD684DE7-6476-52B1-7334-EBA543922D44}"/>
              </a:ext>
            </a:extLst>
          </p:cNvPr>
          <p:cNvSpPr txBox="1"/>
          <p:nvPr/>
        </p:nvSpPr>
        <p:spPr>
          <a:xfrm>
            <a:off x="9477519" y="5290457"/>
            <a:ext cx="317716" cy="369332"/>
          </a:xfrm>
          <a:prstGeom prst="rect">
            <a:avLst/>
          </a:prstGeom>
          <a:noFill/>
        </p:spPr>
        <p:txBody>
          <a:bodyPr wrap="none" rtlCol="0">
            <a:spAutoFit/>
          </a:bodyPr>
          <a:lstStyle/>
          <a:p>
            <a:r>
              <a:rPr lang="en-KR" dirty="0"/>
              <a:t>A</a:t>
            </a:r>
          </a:p>
        </p:txBody>
      </p:sp>
      <p:sp>
        <p:nvSpPr>
          <p:cNvPr id="15" name="TextBox 14">
            <a:extLst>
              <a:ext uri="{FF2B5EF4-FFF2-40B4-BE49-F238E27FC236}">
                <a16:creationId xmlns:a16="http://schemas.microsoft.com/office/drawing/2014/main" id="{F497856B-13D8-EF6D-261D-D37F0FECC459}"/>
              </a:ext>
            </a:extLst>
          </p:cNvPr>
          <p:cNvSpPr txBox="1"/>
          <p:nvPr/>
        </p:nvSpPr>
        <p:spPr>
          <a:xfrm>
            <a:off x="8280322" y="5672955"/>
            <a:ext cx="317716" cy="369332"/>
          </a:xfrm>
          <a:prstGeom prst="rect">
            <a:avLst/>
          </a:prstGeom>
          <a:noFill/>
        </p:spPr>
        <p:txBody>
          <a:bodyPr wrap="none" rtlCol="0">
            <a:spAutoFit/>
          </a:bodyPr>
          <a:lstStyle/>
          <a:p>
            <a:r>
              <a:rPr lang="en-KR" dirty="0"/>
              <a:t>B</a:t>
            </a:r>
          </a:p>
        </p:txBody>
      </p:sp>
      <p:sp>
        <p:nvSpPr>
          <p:cNvPr id="16" name="TextBox 15">
            <a:extLst>
              <a:ext uri="{FF2B5EF4-FFF2-40B4-BE49-F238E27FC236}">
                <a16:creationId xmlns:a16="http://schemas.microsoft.com/office/drawing/2014/main" id="{9E90C86C-E741-E6F4-1391-822908451482}"/>
              </a:ext>
            </a:extLst>
          </p:cNvPr>
          <p:cNvSpPr txBox="1"/>
          <p:nvPr/>
        </p:nvSpPr>
        <p:spPr>
          <a:xfrm>
            <a:off x="9487247" y="5669835"/>
            <a:ext cx="317716" cy="369332"/>
          </a:xfrm>
          <a:prstGeom prst="rect">
            <a:avLst/>
          </a:prstGeom>
          <a:noFill/>
        </p:spPr>
        <p:txBody>
          <a:bodyPr wrap="none" rtlCol="0">
            <a:spAutoFit/>
          </a:bodyPr>
          <a:lstStyle/>
          <a:p>
            <a:r>
              <a:rPr lang="en-KR" dirty="0"/>
              <a:t>B</a:t>
            </a:r>
          </a:p>
        </p:txBody>
      </p:sp>
      <p:sp>
        <p:nvSpPr>
          <p:cNvPr id="18" name="TextBox 17">
            <a:extLst>
              <a:ext uri="{FF2B5EF4-FFF2-40B4-BE49-F238E27FC236}">
                <a16:creationId xmlns:a16="http://schemas.microsoft.com/office/drawing/2014/main" id="{4FEAF2D0-7B54-89C9-E61D-B691E28ADE5D}"/>
              </a:ext>
            </a:extLst>
          </p:cNvPr>
          <p:cNvSpPr txBox="1"/>
          <p:nvPr/>
        </p:nvSpPr>
        <p:spPr>
          <a:xfrm>
            <a:off x="8285186" y="6062061"/>
            <a:ext cx="317716" cy="369332"/>
          </a:xfrm>
          <a:prstGeom prst="rect">
            <a:avLst/>
          </a:prstGeom>
          <a:noFill/>
        </p:spPr>
        <p:txBody>
          <a:bodyPr wrap="none" rtlCol="0">
            <a:spAutoFit/>
          </a:bodyPr>
          <a:lstStyle/>
          <a:p>
            <a:r>
              <a:rPr lang="en-KR" dirty="0"/>
              <a:t>B</a:t>
            </a:r>
          </a:p>
        </p:txBody>
      </p:sp>
      <p:sp>
        <p:nvSpPr>
          <p:cNvPr id="19" name="TextBox 18">
            <a:extLst>
              <a:ext uri="{FF2B5EF4-FFF2-40B4-BE49-F238E27FC236}">
                <a16:creationId xmlns:a16="http://schemas.microsoft.com/office/drawing/2014/main" id="{22621473-E543-D239-4C86-2510844C6F62}"/>
              </a:ext>
            </a:extLst>
          </p:cNvPr>
          <p:cNvSpPr txBox="1"/>
          <p:nvPr/>
        </p:nvSpPr>
        <p:spPr>
          <a:xfrm>
            <a:off x="9492111" y="6058941"/>
            <a:ext cx="317716" cy="369332"/>
          </a:xfrm>
          <a:prstGeom prst="rect">
            <a:avLst/>
          </a:prstGeom>
          <a:noFill/>
        </p:spPr>
        <p:txBody>
          <a:bodyPr wrap="none" rtlCol="0">
            <a:spAutoFit/>
          </a:bodyPr>
          <a:lstStyle/>
          <a:p>
            <a:r>
              <a:rPr lang="en-KR" dirty="0"/>
              <a:t>A</a:t>
            </a:r>
          </a:p>
        </p:txBody>
      </p:sp>
    </p:spTree>
    <p:extLst>
      <p:ext uri="{BB962C8B-B14F-4D97-AF65-F5344CB8AC3E}">
        <p14:creationId xmlns:p14="http://schemas.microsoft.com/office/powerpoint/2010/main" val="236939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14</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9.3 Contiguous or supplementary information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4" name="Picture 8" descr="When comparing the three day analysis to that of the first two days, we notice the inversion of signs in the coordinates on the second axis: this has no biological relevance. The important finding is that group 3 overlaps heavily with group 1 indicating that it was the protocol change on Day 2 which created the variability.">
            <a:extLst>
              <a:ext uri="{FF2B5EF4-FFF2-40B4-BE49-F238E27FC236}">
                <a16:creationId xmlns:a16="http://schemas.microsoft.com/office/drawing/2014/main" id="{CEAFEE51-D968-9E35-8FB5-88931440E28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0487" t="7210" r="12222"/>
          <a:stretch/>
        </p:blipFill>
        <p:spPr bwMode="auto">
          <a:xfrm>
            <a:off x="6537224" y="814478"/>
            <a:ext cx="4615880" cy="37299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a:extLst>
              <a:ext uri="{FF2B5EF4-FFF2-40B4-BE49-F238E27FC236}">
                <a16:creationId xmlns:a16="http://schemas.microsoft.com/office/drawing/2014/main" id="{01566030-CFB0-2F32-BF39-BD0C82B59F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326" y="814478"/>
            <a:ext cx="6030073" cy="1139676"/>
          </a:xfrm>
          <a:prstGeom prst="rect">
            <a:avLst/>
          </a:prstGeom>
        </p:spPr>
      </p:pic>
      <p:sp>
        <p:nvSpPr>
          <p:cNvPr id="3" name="TextBox 2">
            <a:extLst>
              <a:ext uri="{FF2B5EF4-FFF2-40B4-BE49-F238E27FC236}">
                <a16:creationId xmlns:a16="http://schemas.microsoft.com/office/drawing/2014/main" id="{D110EE50-B185-B2D1-8C54-76541A8E9874}"/>
              </a:ext>
            </a:extLst>
          </p:cNvPr>
          <p:cNvSpPr txBox="1"/>
          <p:nvPr/>
        </p:nvSpPr>
        <p:spPr>
          <a:xfrm>
            <a:off x="688540" y="2195134"/>
            <a:ext cx="4966237" cy="923330"/>
          </a:xfrm>
          <a:prstGeom prst="rect">
            <a:avLst/>
          </a:prstGeom>
          <a:noFill/>
        </p:spPr>
        <p:txBody>
          <a:bodyPr wrap="square" rtlCol="0">
            <a:spAutoFit/>
          </a:bodyPr>
          <a:lstStyle/>
          <a:p>
            <a:r>
              <a:rPr lang="en-US" dirty="0"/>
              <a:t>As Day3 overlap with Day1, we can say that the b</a:t>
            </a:r>
            <a:r>
              <a:rPr lang="en-KR" dirty="0"/>
              <a:t>atch effect came from different protocol</a:t>
            </a:r>
            <a:br>
              <a:rPr lang="en-KR" dirty="0"/>
            </a:br>
            <a:endParaRPr lang="en-KR" dirty="0"/>
          </a:p>
        </p:txBody>
      </p:sp>
      <p:sp>
        <p:nvSpPr>
          <p:cNvPr id="6" name="TextBox 5">
            <a:extLst>
              <a:ext uri="{FF2B5EF4-FFF2-40B4-BE49-F238E27FC236}">
                <a16:creationId xmlns:a16="http://schemas.microsoft.com/office/drawing/2014/main" id="{68C99925-F000-E937-1479-DAFB4A71F7A2}"/>
              </a:ext>
            </a:extLst>
          </p:cNvPr>
          <p:cNvSpPr txBox="1"/>
          <p:nvPr/>
        </p:nvSpPr>
        <p:spPr>
          <a:xfrm>
            <a:off x="7097486" y="5290457"/>
            <a:ext cx="707758" cy="369332"/>
          </a:xfrm>
          <a:prstGeom prst="rect">
            <a:avLst/>
          </a:prstGeom>
          <a:noFill/>
        </p:spPr>
        <p:txBody>
          <a:bodyPr wrap="none" rtlCol="0">
            <a:spAutoFit/>
          </a:bodyPr>
          <a:lstStyle/>
          <a:p>
            <a:r>
              <a:rPr lang="en-KR" dirty="0"/>
              <a:t>Day 1</a:t>
            </a:r>
          </a:p>
        </p:txBody>
      </p:sp>
      <p:sp>
        <p:nvSpPr>
          <p:cNvPr id="10" name="TextBox 9">
            <a:extLst>
              <a:ext uri="{FF2B5EF4-FFF2-40B4-BE49-F238E27FC236}">
                <a16:creationId xmlns:a16="http://schemas.microsoft.com/office/drawing/2014/main" id="{6BA5D92A-9B86-70B6-06A7-D1E21DE50093}"/>
              </a:ext>
            </a:extLst>
          </p:cNvPr>
          <p:cNvSpPr txBox="1"/>
          <p:nvPr/>
        </p:nvSpPr>
        <p:spPr>
          <a:xfrm>
            <a:off x="7108372" y="5671457"/>
            <a:ext cx="707758" cy="369332"/>
          </a:xfrm>
          <a:prstGeom prst="rect">
            <a:avLst/>
          </a:prstGeom>
          <a:noFill/>
        </p:spPr>
        <p:txBody>
          <a:bodyPr wrap="none" rtlCol="0">
            <a:spAutoFit/>
          </a:bodyPr>
          <a:lstStyle/>
          <a:p>
            <a:r>
              <a:rPr lang="en-KR" dirty="0"/>
              <a:t>Day 2</a:t>
            </a:r>
          </a:p>
        </p:txBody>
      </p:sp>
      <p:sp>
        <p:nvSpPr>
          <p:cNvPr id="11" name="TextBox 10">
            <a:extLst>
              <a:ext uri="{FF2B5EF4-FFF2-40B4-BE49-F238E27FC236}">
                <a16:creationId xmlns:a16="http://schemas.microsoft.com/office/drawing/2014/main" id="{F42A7C18-EC1D-627E-15B7-47B985A19A66}"/>
              </a:ext>
            </a:extLst>
          </p:cNvPr>
          <p:cNvSpPr txBox="1"/>
          <p:nvPr/>
        </p:nvSpPr>
        <p:spPr>
          <a:xfrm>
            <a:off x="7119257" y="6074229"/>
            <a:ext cx="707758" cy="369332"/>
          </a:xfrm>
          <a:prstGeom prst="rect">
            <a:avLst/>
          </a:prstGeom>
          <a:noFill/>
        </p:spPr>
        <p:txBody>
          <a:bodyPr wrap="none" rtlCol="0">
            <a:spAutoFit/>
          </a:bodyPr>
          <a:lstStyle/>
          <a:p>
            <a:r>
              <a:rPr lang="en-KR" dirty="0"/>
              <a:t>Day 3</a:t>
            </a:r>
          </a:p>
        </p:txBody>
      </p:sp>
      <p:sp>
        <p:nvSpPr>
          <p:cNvPr id="12" name="TextBox 11">
            <a:extLst>
              <a:ext uri="{FF2B5EF4-FFF2-40B4-BE49-F238E27FC236}">
                <a16:creationId xmlns:a16="http://schemas.microsoft.com/office/drawing/2014/main" id="{746A7BDD-73E2-FE0A-0D56-CC7F81201919}"/>
              </a:ext>
            </a:extLst>
          </p:cNvPr>
          <p:cNvSpPr txBox="1"/>
          <p:nvPr/>
        </p:nvSpPr>
        <p:spPr>
          <a:xfrm>
            <a:off x="8022771" y="4861643"/>
            <a:ext cx="683777" cy="369332"/>
          </a:xfrm>
          <a:prstGeom prst="rect">
            <a:avLst/>
          </a:prstGeom>
          <a:noFill/>
        </p:spPr>
        <p:txBody>
          <a:bodyPr wrap="none" rtlCol="0">
            <a:spAutoFit/>
          </a:bodyPr>
          <a:lstStyle/>
          <a:p>
            <a:r>
              <a:rPr lang="en-KR" dirty="0"/>
              <a:t>Array</a:t>
            </a:r>
          </a:p>
        </p:txBody>
      </p:sp>
      <p:sp>
        <p:nvSpPr>
          <p:cNvPr id="13" name="TextBox 12">
            <a:extLst>
              <a:ext uri="{FF2B5EF4-FFF2-40B4-BE49-F238E27FC236}">
                <a16:creationId xmlns:a16="http://schemas.microsoft.com/office/drawing/2014/main" id="{8F2E233B-382A-96F4-ACC8-6392208E04F1}"/>
              </a:ext>
            </a:extLst>
          </p:cNvPr>
          <p:cNvSpPr txBox="1"/>
          <p:nvPr/>
        </p:nvSpPr>
        <p:spPr>
          <a:xfrm>
            <a:off x="9100457" y="4850757"/>
            <a:ext cx="968663" cy="369332"/>
          </a:xfrm>
          <a:prstGeom prst="rect">
            <a:avLst/>
          </a:prstGeom>
          <a:noFill/>
        </p:spPr>
        <p:txBody>
          <a:bodyPr wrap="none" rtlCol="0">
            <a:spAutoFit/>
          </a:bodyPr>
          <a:lstStyle/>
          <a:p>
            <a:r>
              <a:rPr lang="en-KR" dirty="0"/>
              <a:t>Protocol</a:t>
            </a:r>
          </a:p>
        </p:txBody>
      </p:sp>
      <p:sp>
        <p:nvSpPr>
          <p:cNvPr id="14" name="TextBox 13">
            <a:extLst>
              <a:ext uri="{FF2B5EF4-FFF2-40B4-BE49-F238E27FC236}">
                <a16:creationId xmlns:a16="http://schemas.microsoft.com/office/drawing/2014/main" id="{F3AE577D-2ED3-4FC7-3258-3C9EF15729C3}"/>
              </a:ext>
            </a:extLst>
          </p:cNvPr>
          <p:cNvSpPr txBox="1"/>
          <p:nvPr/>
        </p:nvSpPr>
        <p:spPr>
          <a:xfrm>
            <a:off x="8270594" y="5293577"/>
            <a:ext cx="317716" cy="369332"/>
          </a:xfrm>
          <a:prstGeom prst="rect">
            <a:avLst/>
          </a:prstGeom>
          <a:noFill/>
        </p:spPr>
        <p:txBody>
          <a:bodyPr wrap="none" rtlCol="0">
            <a:spAutoFit/>
          </a:bodyPr>
          <a:lstStyle/>
          <a:p>
            <a:r>
              <a:rPr lang="en-KR" dirty="0"/>
              <a:t>A</a:t>
            </a:r>
          </a:p>
        </p:txBody>
      </p:sp>
      <p:sp>
        <p:nvSpPr>
          <p:cNvPr id="15" name="TextBox 14">
            <a:extLst>
              <a:ext uri="{FF2B5EF4-FFF2-40B4-BE49-F238E27FC236}">
                <a16:creationId xmlns:a16="http://schemas.microsoft.com/office/drawing/2014/main" id="{99480B78-AA1C-8049-CCED-2E5A9F89DA37}"/>
              </a:ext>
            </a:extLst>
          </p:cNvPr>
          <p:cNvSpPr txBox="1"/>
          <p:nvPr/>
        </p:nvSpPr>
        <p:spPr>
          <a:xfrm>
            <a:off x="9477519" y="5290457"/>
            <a:ext cx="317716" cy="369332"/>
          </a:xfrm>
          <a:prstGeom prst="rect">
            <a:avLst/>
          </a:prstGeom>
          <a:noFill/>
        </p:spPr>
        <p:txBody>
          <a:bodyPr wrap="none" rtlCol="0">
            <a:spAutoFit/>
          </a:bodyPr>
          <a:lstStyle/>
          <a:p>
            <a:r>
              <a:rPr lang="en-KR" dirty="0"/>
              <a:t>A</a:t>
            </a:r>
          </a:p>
        </p:txBody>
      </p:sp>
      <p:sp>
        <p:nvSpPr>
          <p:cNvPr id="16" name="TextBox 15">
            <a:extLst>
              <a:ext uri="{FF2B5EF4-FFF2-40B4-BE49-F238E27FC236}">
                <a16:creationId xmlns:a16="http://schemas.microsoft.com/office/drawing/2014/main" id="{CF8B23F6-0722-F03C-BF64-B7890F6EA5EC}"/>
              </a:ext>
            </a:extLst>
          </p:cNvPr>
          <p:cNvSpPr txBox="1"/>
          <p:nvPr/>
        </p:nvSpPr>
        <p:spPr>
          <a:xfrm>
            <a:off x="8280322" y="5672955"/>
            <a:ext cx="317716" cy="369332"/>
          </a:xfrm>
          <a:prstGeom prst="rect">
            <a:avLst/>
          </a:prstGeom>
          <a:noFill/>
        </p:spPr>
        <p:txBody>
          <a:bodyPr wrap="none" rtlCol="0">
            <a:spAutoFit/>
          </a:bodyPr>
          <a:lstStyle/>
          <a:p>
            <a:r>
              <a:rPr lang="en-KR" dirty="0"/>
              <a:t>B</a:t>
            </a:r>
          </a:p>
        </p:txBody>
      </p:sp>
      <p:sp>
        <p:nvSpPr>
          <p:cNvPr id="18" name="TextBox 17">
            <a:extLst>
              <a:ext uri="{FF2B5EF4-FFF2-40B4-BE49-F238E27FC236}">
                <a16:creationId xmlns:a16="http://schemas.microsoft.com/office/drawing/2014/main" id="{F0015C7F-20D0-4A84-5AA9-C86C7012F291}"/>
              </a:ext>
            </a:extLst>
          </p:cNvPr>
          <p:cNvSpPr txBox="1"/>
          <p:nvPr/>
        </p:nvSpPr>
        <p:spPr>
          <a:xfrm>
            <a:off x="9487247" y="5669835"/>
            <a:ext cx="317716" cy="369332"/>
          </a:xfrm>
          <a:prstGeom prst="rect">
            <a:avLst/>
          </a:prstGeom>
          <a:noFill/>
        </p:spPr>
        <p:txBody>
          <a:bodyPr wrap="none" rtlCol="0">
            <a:spAutoFit/>
          </a:bodyPr>
          <a:lstStyle/>
          <a:p>
            <a:r>
              <a:rPr lang="en-KR" dirty="0"/>
              <a:t>B</a:t>
            </a:r>
          </a:p>
        </p:txBody>
      </p:sp>
      <p:sp>
        <p:nvSpPr>
          <p:cNvPr id="19" name="TextBox 18">
            <a:extLst>
              <a:ext uri="{FF2B5EF4-FFF2-40B4-BE49-F238E27FC236}">
                <a16:creationId xmlns:a16="http://schemas.microsoft.com/office/drawing/2014/main" id="{DAAF0706-98C6-7D32-A609-66CA06BCDD56}"/>
              </a:ext>
            </a:extLst>
          </p:cNvPr>
          <p:cNvSpPr txBox="1"/>
          <p:nvPr/>
        </p:nvSpPr>
        <p:spPr>
          <a:xfrm>
            <a:off x="8285186" y="6062061"/>
            <a:ext cx="317716" cy="369332"/>
          </a:xfrm>
          <a:prstGeom prst="rect">
            <a:avLst/>
          </a:prstGeom>
          <a:noFill/>
        </p:spPr>
        <p:txBody>
          <a:bodyPr wrap="none" rtlCol="0">
            <a:spAutoFit/>
          </a:bodyPr>
          <a:lstStyle/>
          <a:p>
            <a:r>
              <a:rPr lang="en-KR" dirty="0"/>
              <a:t>B</a:t>
            </a:r>
          </a:p>
        </p:txBody>
      </p:sp>
      <p:sp>
        <p:nvSpPr>
          <p:cNvPr id="20" name="TextBox 19">
            <a:extLst>
              <a:ext uri="{FF2B5EF4-FFF2-40B4-BE49-F238E27FC236}">
                <a16:creationId xmlns:a16="http://schemas.microsoft.com/office/drawing/2014/main" id="{6084BECA-098E-6217-39DC-37EF849E8F8C}"/>
              </a:ext>
            </a:extLst>
          </p:cNvPr>
          <p:cNvSpPr txBox="1"/>
          <p:nvPr/>
        </p:nvSpPr>
        <p:spPr>
          <a:xfrm>
            <a:off x="9492111" y="6058941"/>
            <a:ext cx="317716" cy="369332"/>
          </a:xfrm>
          <a:prstGeom prst="rect">
            <a:avLst/>
          </a:prstGeom>
          <a:noFill/>
        </p:spPr>
        <p:txBody>
          <a:bodyPr wrap="none" rtlCol="0">
            <a:spAutoFit/>
          </a:bodyPr>
          <a:lstStyle/>
          <a:p>
            <a:r>
              <a:rPr lang="en-KR" dirty="0"/>
              <a:t>A</a:t>
            </a:r>
          </a:p>
        </p:txBody>
      </p:sp>
    </p:spTree>
    <p:extLst>
      <p:ext uri="{BB962C8B-B14F-4D97-AF65-F5344CB8AC3E}">
        <p14:creationId xmlns:p14="http://schemas.microsoft.com/office/powerpoint/2010/main" val="416531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15</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9.3 Contiguous or supplementary information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13314" name="Picture 2" descr="The modified data with the batch effects removed now show three batch-groups heavily overlapping and centered almost at the origin.">
            <a:extLst>
              <a:ext uri="{FF2B5EF4-FFF2-40B4-BE49-F238E27FC236}">
                <a16:creationId xmlns:a16="http://schemas.microsoft.com/office/drawing/2014/main" id="{2CCB3F5C-7A72-C782-1396-366F5A10EA1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7710" t="8737" r="9613"/>
          <a:stretch/>
        </p:blipFill>
        <p:spPr bwMode="auto">
          <a:xfrm>
            <a:off x="6496943" y="1357745"/>
            <a:ext cx="5575314" cy="41425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ext&#10;&#10;Description automatically generated">
            <a:extLst>
              <a:ext uri="{FF2B5EF4-FFF2-40B4-BE49-F238E27FC236}">
                <a16:creationId xmlns:a16="http://schemas.microsoft.com/office/drawing/2014/main" id="{CF07199C-26EB-44EC-A17C-91921DE39B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743" y="3902311"/>
            <a:ext cx="6108496" cy="1341306"/>
          </a:xfrm>
          <a:prstGeom prst="rect">
            <a:avLst/>
          </a:prstGeom>
        </p:spPr>
      </p:pic>
      <p:sp>
        <p:nvSpPr>
          <p:cNvPr id="4" name="TextBox 3">
            <a:extLst>
              <a:ext uri="{FF2B5EF4-FFF2-40B4-BE49-F238E27FC236}">
                <a16:creationId xmlns:a16="http://schemas.microsoft.com/office/drawing/2014/main" id="{0251B773-20F8-85B3-9ED9-DD1A917009CF}"/>
              </a:ext>
            </a:extLst>
          </p:cNvPr>
          <p:cNvSpPr txBox="1"/>
          <p:nvPr/>
        </p:nvSpPr>
        <p:spPr>
          <a:xfrm>
            <a:off x="264445" y="1357745"/>
            <a:ext cx="6098146" cy="1200329"/>
          </a:xfrm>
          <a:prstGeom prst="rect">
            <a:avLst/>
          </a:prstGeom>
          <a:noFill/>
        </p:spPr>
        <p:txBody>
          <a:bodyPr wrap="square">
            <a:spAutoFit/>
          </a:bodyPr>
          <a:lstStyle/>
          <a:p>
            <a:r>
              <a:rPr lang="en-US" dirty="0"/>
              <a:t>To remove batch effect, we can re-align the three group by subtracting the group means so all batch center on the origin.</a:t>
            </a:r>
          </a:p>
          <a:p>
            <a:endParaRPr lang="en-US" dirty="0"/>
          </a:p>
          <a:p>
            <a:r>
              <a:rPr lang="en-US" dirty="0"/>
              <a:t>More effective way is to use </a:t>
            </a:r>
            <a:r>
              <a:rPr lang="en-US" u="sng" dirty="0" err="1"/>
              <a:t>ComBat</a:t>
            </a:r>
            <a:r>
              <a:rPr lang="en-US" dirty="0"/>
              <a:t> function in </a:t>
            </a:r>
            <a:r>
              <a:rPr lang="en-US" u="sng" dirty="0" err="1"/>
              <a:t>sva</a:t>
            </a:r>
            <a:r>
              <a:rPr lang="en-US" dirty="0"/>
              <a:t> package</a:t>
            </a:r>
            <a:endParaRPr lang="en-KR" dirty="0"/>
          </a:p>
        </p:txBody>
      </p:sp>
    </p:spTree>
    <p:extLst>
      <p:ext uri="{BB962C8B-B14F-4D97-AF65-F5344CB8AC3E}">
        <p14:creationId xmlns:p14="http://schemas.microsoft.com/office/powerpoint/2010/main" val="425553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16</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9.4 Correspondence analysis for contingency tables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4" name="Picture 3" descr="Table&#10;&#10;Description automatically generated">
            <a:extLst>
              <a:ext uri="{FF2B5EF4-FFF2-40B4-BE49-F238E27FC236}">
                <a16:creationId xmlns:a16="http://schemas.microsoft.com/office/drawing/2014/main" id="{DE9C645C-F4F1-121E-5F68-B56979ACDA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6184" y="1838719"/>
            <a:ext cx="4006461" cy="4194884"/>
          </a:xfrm>
          <a:prstGeom prst="rect">
            <a:avLst/>
          </a:prstGeom>
        </p:spPr>
      </p:pic>
      <p:sp>
        <p:nvSpPr>
          <p:cNvPr id="6" name="TextBox 5">
            <a:extLst>
              <a:ext uri="{FF2B5EF4-FFF2-40B4-BE49-F238E27FC236}">
                <a16:creationId xmlns:a16="http://schemas.microsoft.com/office/drawing/2014/main" id="{486FB86B-4AEE-B4E5-7F2D-D98276B55CE9}"/>
              </a:ext>
            </a:extLst>
          </p:cNvPr>
          <p:cNvSpPr txBox="1"/>
          <p:nvPr/>
        </p:nvSpPr>
        <p:spPr>
          <a:xfrm>
            <a:off x="391886" y="843148"/>
            <a:ext cx="6096000" cy="369332"/>
          </a:xfrm>
          <a:prstGeom prst="rect">
            <a:avLst/>
          </a:prstGeom>
          <a:noFill/>
        </p:spPr>
        <p:txBody>
          <a:bodyPr wrap="square">
            <a:spAutoFit/>
          </a:bodyPr>
          <a:lstStyle/>
          <a:p>
            <a:r>
              <a:rPr lang="en-KR" b="1" dirty="0"/>
              <a:t>Categorical data and correspondence analysis</a:t>
            </a:r>
          </a:p>
        </p:txBody>
      </p:sp>
      <p:sp>
        <p:nvSpPr>
          <p:cNvPr id="10" name="TextBox 9">
            <a:extLst>
              <a:ext uri="{FF2B5EF4-FFF2-40B4-BE49-F238E27FC236}">
                <a16:creationId xmlns:a16="http://schemas.microsoft.com/office/drawing/2014/main" id="{83EEBBE4-B817-20F8-D5A5-800A0D7F54CD}"/>
              </a:ext>
            </a:extLst>
          </p:cNvPr>
          <p:cNvSpPr txBox="1"/>
          <p:nvPr/>
        </p:nvSpPr>
        <p:spPr>
          <a:xfrm>
            <a:off x="391886" y="1956528"/>
            <a:ext cx="6096000" cy="1200329"/>
          </a:xfrm>
          <a:prstGeom prst="rect">
            <a:avLst/>
          </a:prstGeom>
          <a:noFill/>
        </p:spPr>
        <p:txBody>
          <a:bodyPr wrap="square">
            <a:spAutoFit/>
          </a:bodyPr>
          <a:lstStyle/>
          <a:p>
            <a:r>
              <a:rPr lang="en-US" dirty="0"/>
              <a:t>I</a:t>
            </a:r>
            <a:r>
              <a:rPr lang="en-KR" dirty="0"/>
              <a:t>n Chapter 2, We saw that the first step is to look at the </a:t>
            </a:r>
            <a:r>
              <a:rPr lang="en-KR" b="1" dirty="0"/>
              <a:t>independence of the two categorical variables</a:t>
            </a:r>
            <a:r>
              <a:rPr lang="en-KR" dirty="0"/>
              <a:t>; the standard statistical measure of independence uses the </a:t>
            </a:r>
            <a:r>
              <a:rPr lang="en-KR" b="1" dirty="0"/>
              <a:t>chi-square</a:t>
            </a:r>
            <a:r>
              <a:rPr lang="en-KR" dirty="0"/>
              <a:t> </a:t>
            </a:r>
            <a:r>
              <a:rPr lang="en-KR" b="1" dirty="0"/>
              <a:t>distance</a:t>
            </a:r>
            <a:r>
              <a:rPr lang="en-KR" dirty="0"/>
              <a:t>.</a:t>
            </a:r>
          </a:p>
        </p:txBody>
      </p:sp>
      <p:sp>
        <p:nvSpPr>
          <p:cNvPr id="12" name="TextBox 11">
            <a:extLst>
              <a:ext uri="{FF2B5EF4-FFF2-40B4-BE49-F238E27FC236}">
                <a16:creationId xmlns:a16="http://schemas.microsoft.com/office/drawing/2014/main" id="{D7BDC66D-64C6-167D-0BAB-0397D9DAED0B}"/>
              </a:ext>
            </a:extLst>
          </p:cNvPr>
          <p:cNvSpPr txBox="1"/>
          <p:nvPr/>
        </p:nvSpPr>
        <p:spPr>
          <a:xfrm>
            <a:off x="465326" y="3936161"/>
            <a:ext cx="5554474" cy="1200329"/>
          </a:xfrm>
          <a:prstGeom prst="rect">
            <a:avLst/>
          </a:prstGeom>
          <a:noFill/>
        </p:spPr>
        <p:txBody>
          <a:bodyPr wrap="square">
            <a:spAutoFit/>
          </a:bodyPr>
          <a:lstStyle/>
          <a:p>
            <a:r>
              <a:rPr lang="en-KR" b="1" dirty="0"/>
              <a:t>Correspondence analysis (CA)</a:t>
            </a:r>
            <a:r>
              <a:rPr lang="en-KR" dirty="0"/>
              <a:t> reveals the </a:t>
            </a:r>
            <a:r>
              <a:rPr lang="en-KR" b="1" dirty="0"/>
              <a:t>relative relationships</a:t>
            </a:r>
            <a:r>
              <a:rPr lang="en-KR" dirty="0"/>
              <a:t> between and within two groups of categorical variables, based on data given in a contingency table.</a:t>
            </a:r>
          </a:p>
        </p:txBody>
      </p:sp>
      <p:sp>
        <p:nvSpPr>
          <p:cNvPr id="13" name="TextBox 12">
            <a:extLst>
              <a:ext uri="{FF2B5EF4-FFF2-40B4-BE49-F238E27FC236}">
                <a16:creationId xmlns:a16="http://schemas.microsoft.com/office/drawing/2014/main" id="{76D8E8C1-F3E1-676D-CE39-1B7A86250469}"/>
              </a:ext>
            </a:extLst>
          </p:cNvPr>
          <p:cNvSpPr txBox="1"/>
          <p:nvPr/>
        </p:nvSpPr>
        <p:spPr>
          <a:xfrm>
            <a:off x="7174946" y="1076026"/>
            <a:ext cx="4006461" cy="646331"/>
          </a:xfrm>
          <a:prstGeom prst="rect">
            <a:avLst/>
          </a:prstGeom>
          <a:noFill/>
        </p:spPr>
        <p:txBody>
          <a:bodyPr wrap="square" rtlCol="0">
            <a:spAutoFit/>
          </a:bodyPr>
          <a:lstStyle/>
          <a:p>
            <a:r>
              <a:rPr lang="en-US" dirty="0"/>
              <a:t>P</a:t>
            </a:r>
            <a:r>
              <a:rPr lang="en-KR" dirty="0"/>
              <a:t>rerequisite: make contingency table from categorical matrix</a:t>
            </a:r>
          </a:p>
        </p:txBody>
      </p:sp>
    </p:spTree>
    <p:extLst>
      <p:ext uri="{BB962C8B-B14F-4D97-AF65-F5344CB8AC3E}">
        <p14:creationId xmlns:p14="http://schemas.microsoft.com/office/powerpoint/2010/main" val="192511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17</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9.4 Correspondence analysis for contingency tables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2" name="Picture 1" descr="Calendar&#10;&#10;Description automatically generated with low confidence">
            <a:extLst>
              <a:ext uri="{FF2B5EF4-FFF2-40B4-BE49-F238E27FC236}">
                <a16:creationId xmlns:a16="http://schemas.microsoft.com/office/drawing/2014/main" id="{17AB64FF-80DC-D36D-05AF-2BDCF98D07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071" y="1798806"/>
            <a:ext cx="6540129" cy="2548927"/>
          </a:xfrm>
          <a:prstGeom prst="rect">
            <a:avLst/>
          </a:prstGeom>
        </p:spPr>
      </p:pic>
      <p:grpSp>
        <p:nvGrpSpPr>
          <p:cNvPr id="4" name="Group 3">
            <a:extLst>
              <a:ext uri="{FF2B5EF4-FFF2-40B4-BE49-F238E27FC236}">
                <a16:creationId xmlns:a16="http://schemas.microsoft.com/office/drawing/2014/main" id="{41376910-4F30-D4C5-4CC5-7CD0708A2A8E}"/>
              </a:ext>
            </a:extLst>
          </p:cNvPr>
          <p:cNvGrpSpPr/>
          <p:nvPr/>
        </p:nvGrpSpPr>
        <p:grpSpPr>
          <a:xfrm>
            <a:off x="7949888" y="783770"/>
            <a:ext cx="2535164" cy="2852059"/>
            <a:chOff x="7949888" y="783770"/>
            <a:chExt cx="3425372" cy="3853543"/>
          </a:xfrm>
        </p:grpSpPr>
        <p:pic>
          <p:nvPicPr>
            <p:cNvPr id="1026" name="Picture 2" descr="The dependencies between HIV mutations is clearly a three dimensional phenomenon, the three first eigenvalues show a clear signal in the data.">
              <a:extLst>
                <a:ext uri="{FF2B5EF4-FFF2-40B4-BE49-F238E27FC236}">
                  <a16:creationId xmlns:a16="http://schemas.microsoft.com/office/drawing/2014/main" id="{1128F447-C9E3-CDCA-3BA0-44527D9619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49888" y="783770"/>
              <a:ext cx="3425372" cy="38535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AD8347B-BB39-3EC3-F704-7253E01FC824}"/>
                </a:ext>
              </a:extLst>
            </p:cNvPr>
            <p:cNvSpPr/>
            <p:nvPr/>
          </p:nvSpPr>
          <p:spPr>
            <a:xfrm>
              <a:off x="8349343" y="1055914"/>
              <a:ext cx="914400" cy="3407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grpSp>
      <p:pic>
        <p:nvPicPr>
          <p:cNvPr id="1028" name="Picture 4" descr="A screenshot of the output from an interactive 3d plotting function (`plot3d`).">
            <a:extLst>
              <a:ext uri="{FF2B5EF4-FFF2-40B4-BE49-F238E27FC236}">
                <a16:creationId xmlns:a16="http://schemas.microsoft.com/office/drawing/2014/main" id="{B0941CB9-CE58-3A67-F4A8-CD9B10D038A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31964" y="3652126"/>
            <a:ext cx="2905913" cy="2220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A35ABC-1201-16A9-DCED-7ABCF404439E}"/>
              </a:ext>
            </a:extLst>
          </p:cNvPr>
          <p:cNvSpPr txBox="1"/>
          <p:nvPr/>
        </p:nvSpPr>
        <p:spPr>
          <a:xfrm>
            <a:off x="465326" y="783770"/>
            <a:ext cx="6993838" cy="369332"/>
          </a:xfrm>
          <a:prstGeom prst="rect">
            <a:avLst/>
          </a:prstGeom>
          <a:noFill/>
        </p:spPr>
        <p:txBody>
          <a:bodyPr wrap="none" rtlCol="0">
            <a:spAutoFit/>
          </a:bodyPr>
          <a:lstStyle/>
          <a:p>
            <a:r>
              <a:rPr lang="en-US" dirty="0"/>
              <a:t>E</a:t>
            </a:r>
            <a:r>
              <a:rPr lang="en-KR" dirty="0"/>
              <a:t>xample of single categorical variables: HIV mutation co-occur</a:t>
            </a:r>
            <a:r>
              <a:rPr lang="en-US" dirty="0"/>
              <a:t>r</a:t>
            </a:r>
            <a:r>
              <a:rPr lang="en-KR" dirty="0"/>
              <a:t>ence data</a:t>
            </a:r>
          </a:p>
        </p:txBody>
      </p:sp>
    </p:spTree>
    <p:extLst>
      <p:ext uri="{BB962C8B-B14F-4D97-AF65-F5344CB8AC3E}">
        <p14:creationId xmlns:p14="http://schemas.microsoft.com/office/powerpoint/2010/main" val="71914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18</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9.4 Correspondence analysis for contingency tables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A21ED6C6-DA9C-4297-D98A-DCCABD57ED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714" y="3339866"/>
            <a:ext cx="5217886" cy="1337083"/>
          </a:xfrm>
          <a:prstGeom prst="rect">
            <a:avLst/>
          </a:prstGeom>
        </p:spPr>
      </p:pic>
      <p:pic>
        <p:nvPicPr>
          <p:cNvPr id="2050" name="Picture 2" descr="Two planar maps of the mutations defined with the horizontal axis corresponding to the first eigenvector of the CA and the vertical axis being the second axis on the left and the third on the right, notice the difference in heights.">
            <a:extLst>
              <a:ext uri="{FF2B5EF4-FFF2-40B4-BE49-F238E27FC236}">
                <a16:creationId xmlns:a16="http://schemas.microsoft.com/office/drawing/2014/main" id="{033C39CC-203F-BD7B-802A-F6E025ACC44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141029" y="805542"/>
            <a:ext cx="41148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wo planar maps of the mutations defined with the horizontal axis corresponding to the first eigenvector of the CA and the vertical axis being the second axis on the left and the third on the right, notice the difference in heights.">
            <a:extLst>
              <a:ext uri="{FF2B5EF4-FFF2-40B4-BE49-F238E27FC236}">
                <a16:creationId xmlns:a16="http://schemas.microsoft.com/office/drawing/2014/main" id="{DCC29E01-842D-C10F-5BAC-46AB3A9C3F4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141029" y="3840684"/>
            <a:ext cx="4114800" cy="21619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67386E-A1B4-1533-4291-3A842892854F}"/>
              </a:ext>
            </a:extLst>
          </p:cNvPr>
          <p:cNvSpPr txBox="1"/>
          <p:nvPr/>
        </p:nvSpPr>
        <p:spPr>
          <a:xfrm>
            <a:off x="1110343" y="1099457"/>
            <a:ext cx="3918252" cy="369332"/>
          </a:xfrm>
          <a:prstGeom prst="rect">
            <a:avLst/>
          </a:prstGeom>
          <a:noFill/>
        </p:spPr>
        <p:txBody>
          <a:bodyPr wrap="none" rtlCol="0">
            <a:spAutoFit/>
          </a:bodyPr>
          <a:lstStyle/>
          <a:p>
            <a:r>
              <a:rPr lang="en-US" dirty="0"/>
              <a:t>I</a:t>
            </a:r>
            <a:r>
              <a:rPr lang="en-KR" dirty="0"/>
              <a:t>n 2D, with Dim1&amp;Dim2 or Dim1&amp;Dim3.</a:t>
            </a:r>
          </a:p>
        </p:txBody>
      </p:sp>
    </p:spTree>
    <p:extLst>
      <p:ext uri="{BB962C8B-B14F-4D97-AF65-F5344CB8AC3E}">
        <p14:creationId xmlns:p14="http://schemas.microsoft.com/office/powerpoint/2010/main" val="129988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19</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9.4 Correspondence analysis for contingency tables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2" name="Picture 1" descr="Table&#10;&#10;Description automatically generated">
            <a:extLst>
              <a:ext uri="{FF2B5EF4-FFF2-40B4-BE49-F238E27FC236}">
                <a16:creationId xmlns:a16="http://schemas.microsoft.com/office/drawing/2014/main" id="{3AF74F45-86F2-E2A1-C144-4EBCFE7899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713" y="756649"/>
            <a:ext cx="3700831" cy="1950826"/>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1BA3B23-C8E8-FAFB-8C8F-5F716A7657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8377" y="1684381"/>
            <a:ext cx="3408466" cy="2616600"/>
          </a:xfrm>
          <a:prstGeom prst="rect">
            <a:avLst/>
          </a:prstGeom>
        </p:spPr>
      </p:pic>
      <p:pic>
        <p:nvPicPr>
          <p:cNvPr id="7" name="Picture 6" descr="Table&#10;&#10;Description automatically generated with medium confidence">
            <a:extLst>
              <a:ext uri="{FF2B5EF4-FFF2-40B4-BE49-F238E27FC236}">
                <a16:creationId xmlns:a16="http://schemas.microsoft.com/office/drawing/2014/main" id="{50CDE5BF-736F-6396-0CAA-B4F8B31D4E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377" y="4556892"/>
            <a:ext cx="5448382" cy="2071599"/>
          </a:xfrm>
          <a:prstGeom prst="rect">
            <a:avLst/>
          </a:prstGeom>
        </p:spPr>
      </p:pic>
      <p:pic>
        <p:nvPicPr>
          <p:cNvPr id="3074" name="Picture 2" descr="Visualization of the departure from independence. Now, the boxes are proportional in size to the actual observed counts and we no longer have a 'rectangular' property. The departure from independence is measured in Chisquared distance for each of the boxes and colored according to whether the residuals are large and positive. Dark blue indicates a positive association, for instance between blue eyes and blonde hair, red indicates a negative association such as in the case of blond hair and brown eyes.">
            <a:extLst>
              <a:ext uri="{FF2B5EF4-FFF2-40B4-BE49-F238E27FC236}">
                <a16:creationId xmlns:a16="http://schemas.microsoft.com/office/drawing/2014/main" id="{89253331-278E-AB67-46DF-49A097A46F1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9524" t="16826" r="10159" b="13651"/>
          <a:stretch/>
        </p:blipFill>
        <p:spPr bwMode="auto">
          <a:xfrm>
            <a:off x="7825158" y="3076462"/>
            <a:ext cx="3713386" cy="32143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AC4DC5-E6B5-3EDD-A356-1BD52B95A8F5}"/>
              </a:ext>
            </a:extLst>
          </p:cNvPr>
          <p:cNvSpPr txBox="1"/>
          <p:nvPr/>
        </p:nvSpPr>
        <p:spPr>
          <a:xfrm>
            <a:off x="465326" y="783770"/>
            <a:ext cx="7352462" cy="369332"/>
          </a:xfrm>
          <a:prstGeom prst="rect">
            <a:avLst/>
          </a:prstGeom>
          <a:noFill/>
        </p:spPr>
        <p:txBody>
          <a:bodyPr wrap="none" rtlCol="0">
            <a:spAutoFit/>
          </a:bodyPr>
          <a:lstStyle/>
          <a:p>
            <a:r>
              <a:rPr lang="en-US" dirty="0"/>
              <a:t>E</a:t>
            </a:r>
            <a:r>
              <a:rPr lang="en-KR" dirty="0"/>
              <a:t>xample of multiple categorical variables: </a:t>
            </a:r>
            <a:r>
              <a:rPr lang="en-US" dirty="0"/>
              <a:t>hair color, eye color co-occurrence</a:t>
            </a:r>
            <a:endParaRPr lang="en-KR" dirty="0"/>
          </a:p>
        </p:txBody>
      </p:sp>
    </p:spTree>
    <p:extLst>
      <p:ext uri="{BB962C8B-B14F-4D97-AF65-F5344CB8AC3E}">
        <p14:creationId xmlns:p14="http://schemas.microsoft.com/office/powerpoint/2010/main" val="180267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AE92C0B-02C0-94D5-E91B-2FB7788F86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9001" y="3274797"/>
            <a:ext cx="4354286" cy="3516067"/>
          </a:xfrm>
          <a:prstGeom prst="rect">
            <a:avLst/>
          </a:prstGeom>
          <a:noFill/>
          <a:extLst>
            <a:ext uri="{909E8E84-426E-40DD-AFC4-6F175D3DCCD1}">
              <a14:hiddenFill xmlns:a14="http://schemas.microsoft.com/office/drawing/2010/main">
                <a:solidFill>
                  <a:srgbClr val="FFFFFF"/>
                </a:solidFill>
              </a14:hiddenFill>
            </a:ext>
          </a:extLst>
        </p:spPr>
      </p:pic>
      <p:sp>
        <p:nvSpPr>
          <p:cNvPr id="5" name="슬라이드 번호 개체 틀 4"/>
          <p:cNvSpPr>
            <a:spLocks noGrp="1"/>
          </p:cNvSpPr>
          <p:nvPr>
            <p:ph type="sldNum" sz="quarter" idx="12"/>
          </p:nvPr>
        </p:nvSpPr>
        <p:spPr/>
        <p:txBody>
          <a:bodyPr/>
          <a:lstStyle/>
          <a:p>
            <a:fld id="{F4334184-B667-48A8-B045-8DA61731732A}" type="slidenum">
              <a:rPr lang="ko-KR" altLang="en-US" smtClean="0"/>
              <a:t>2</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5915025"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 Introduction</a:t>
            </a:r>
            <a:endParaRPr lang="ko-KR" altLang="en-US" sz="2400" b="1" dirty="0">
              <a:solidFill>
                <a:srgbClr val="1681C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C82CEA7-49AC-EB5A-A7E7-7A2AD0115632}"/>
              </a:ext>
            </a:extLst>
          </p:cNvPr>
          <p:cNvSpPr txBox="1"/>
          <p:nvPr/>
        </p:nvSpPr>
        <p:spPr>
          <a:xfrm>
            <a:off x="391887" y="870577"/>
            <a:ext cx="7010400" cy="4524315"/>
          </a:xfrm>
          <a:prstGeom prst="rect">
            <a:avLst/>
          </a:prstGeom>
          <a:noFill/>
        </p:spPr>
        <p:txBody>
          <a:bodyPr wrap="square" rtlCol="0">
            <a:spAutoFit/>
          </a:bodyPr>
          <a:lstStyle/>
          <a:p>
            <a:r>
              <a:rPr lang="en-US" dirty="0"/>
              <a:t>Chapter 7 (Multivariate) covered how to summarize </a:t>
            </a:r>
            <a:r>
              <a:rPr lang="en-US" b="1" dirty="0"/>
              <a:t>rectangular matrices </a:t>
            </a:r>
            <a:r>
              <a:rPr lang="en-US" dirty="0"/>
              <a:t>data whose columns were </a:t>
            </a:r>
            <a:r>
              <a:rPr lang="en-US" b="1" dirty="0"/>
              <a:t>continuous variables</a:t>
            </a:r>
            <a:r>
              <a:rPr lang="en-US" dirty="0"/>
              <a:t>. And how to map data using dimensionality reduction such as PCA.</a:t>
            </a:r>
          </a:p>
          <a:p>
            <a:endParaRPr lang="en-US" dirty="0"/>
          </a:p>
          <a:p>
            <a:endParaRPr lang="en-KR" dirty="0"/>
          </a:p>
          <a:p>
            <a:r>
              <a:rPr lang="en-US" dirty="0"/>
              <a:t>I</a:t>
            </a:r>
            <a:r>
              <a:rPr lang="en-KR" dirty="0"/>
              <a:t>n biology there are complex </a:t>
            </a:r>
            <a:r>
              <a:rPr lang="en-KR" b="1" dirty="0"/>
              <a:t>heterogeneous</a:t>
            </a:r>
            <a:r>
              <a:rPr lang="en-KR" dirty="0"/>
              <a:t> data (continuous / categorical combined, or </a:t>
            </a:r>
            <a:r>
              <a:rPr lang="en-US" dirty="0"/>
              <a:t>individual v</a:t>
            </a:r>
            <a:r>
              <a:rPr lang="en-KR" dirty="0"/>
              <a:t>ariables are not available)</a:t>
            </a:r>
          </a:p>
          <a:p>
            <a:endParaRPr lang="en-KR" dirty="0"/>
          </a:p>
          <a:p>
            <a:endParaRPr lang="en-US" dirty="0"/>
          </a:p>
          <a:p>
            <a:r>
              <a:rPr lang="en-US" dirty="0"/>
              <a:t>And s</a:t>
            </a:r>
            <a:r>
              <a:rPr lang="en-KR" dirty="0"/>
              <a:t>ometime observation cannot be described by features,</a:t>
            </a:r>
          </a:p>
          <a:p>
            <a:r>
              <a:rPr lang="en-KR" dirty="0"/>
              <a:t>(image files , text documents)</a:t>
            </a:r>
          </a:p>
          <a:p>
            <a:r>
              <a:rPr lang="en-US" dirty="0"/>
              <a:t>B</a:t>
            </a:r>
            <a:r>
              <a:rPr lang="en-KR" dirty="0"/>
              <a:t>ut possible to determine </a:t>
            </a:r>
            <a:r>
              <a:rPr lang="en-KR" b="1" dirty="0"/>
              <a:t>distance</a:t>
            </a:r>
            <a:r>
              <a:rPr lang="en-KR" dirty="0"/>
              <a:t> or </a:t>
            </a:r>
            <a:r>
              <a:rPr lang="en-KR" b="1" dirty="0"/>
              <a:t>(dis)similarities</a:t>
            </a:r>
            <a:br>
              <a:rPr lang="en-KR" b="1" dirty="0"/>
            </a:br>
            <a:endParaRPr lang="en-KR" b="1" dirty="0"/>
          </a:p>
          <a:p>
            <a:endParaRPr lang="en-US" dirty="0"/>
          </a:p>
          <a:p>
            <a:r>
              <a:rPr lang="en-US" dirty="0"/>
              <a:t>Chapter 9 will cover how to use nonlinear multivariate analysis techniques for such data</a:t>
            </a:r>
            <a:endParaRPr lang="en-KR" dirty="0"/>
          </a:p>
        </p:txBody>
      </p:sp>
      <p:pic>
        <p:nvPicPr>
          <p:cNvPr id="3" name="Picture 2" descr="A collage of a dog&#10;&#10;Description automatically generated with medium confidence">
            <a:extLst>
              <a:ext uri="{FF2B5EF4-FFF2-40B4-BE49-F238E27FC236}">
                <a16:creationId xmlns:a16="http://schemas.microsoft.com/office/drawing/2014/main" id="{7B427282-BD3A-B23F-BFF8-77426179CB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0603" y="599215"/>
            <a:ext cx="2743197" cy="2725150"/>
          </a:xfrm>
          <a:prstGeom prst="rect">
            <a:avLst/>
          </a:prstGeom>
        </p:spPr>
      </p:pic>
    </p:spTree>
    <p:extLst>
      <p:ext uri="{BB962C8B-B14F-4D97-AF65-F5344CB8AC3E}">
        <p14:creationId xmlns:p14="http://schemas.microsoft.com/office/powerpoint/2010/main" val="3820385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20</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9.4 Correspondence analysis for contingency tables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3" name="Picture 2" descr="Table&#10;&#10;Description automatically generated">
            <a:extLst>
              <a:ext uri="{FF2B5EF4-FFF2-40B4-BE49-F238E27FC236}">
                <a16:creationId xmlns:a16="http://schemas.microsoft.com/office/drawing/2014/main" id="{28094798-CF6E-60EA-3577-141823A294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05690" y="3540354"/>
            <a:ext cx="2870200" cy="11938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189C0BBA-DD71-CC1B-0114-D6A4C0C71D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3724" y="1120154"/>
            <a:ext cx="5338533" cy="1650374"/>
          </a:xfrm>
          <a:prstGeom prst="rect">
            <a:avLst/>
          </a:prstGeom>
        </p:spPr>
      </p:pic>
      <p:pic>
        <p:nvPicPr>
          <p:cNvPr id="10" name="Picture 9" descr="Chart, scatter chart&#10;&#10;Description automatically generated">
            <a:extLst>
              <a:ext uri="{FF2B5EF4-FFF2-40B4-BE49-F238E27FC236}">
                <a16:creationId xmlns:a16="http://schemas.microsoft.com/office/drawing/2014/main" id="{3CB25E08-BD36-A84E-2CC7-1B66338894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45086" y="3031297"/>
            <a:ext cx="4724400" cy="2112352"/>
          </a:xfrm>
          <a:prstGeom prst="rect">
            <a:avLst/>
          </a:prstGeom>
        </p:spPr>
      </p:pic>
      <p:pic>
        <p:nvPicPr>
          <p:cNvPr id="4" name="Picture 3" descr="A picture containing calendar&#10;&#10;Description automatically generated">
            <a:extLst>
              <a:ext uri="{FF2B5EF4-FFF2-40B4-BE49-F238E27FC236}">
                <a16:creationId xmlns:a16="http://schemas.microsoft.com/office/drawing/2014/main" id="{DD37C1B7-9D41-9CBF-7FE6-B3172BA65A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77858" y="1925813"/>
            <a:ext cx="1925865" cy="690588"/>
          </a:xfrm>
          <a:prstGeom prst="rect">
            <a:avLst/>
          </a:prstGeom>
        </p:spPr>
      </p:pic>
      <p:sp>
        <p:nvSpPr>
          <p:cNvPr id="11" name="TextBox 10">
            <a:extLst>
              <a:ext uri="{FF2B5EF4-FFF2-40B4-BE49-F238E27FC236}">
                <a16:creationId xmlns:a16="http://schemas.microsoft.com/office/drawing/2014/main" id="{964156D9-410C-B3E7-3EB8-F01DCF102A06}"/>
              </a:ext>
            </a:extLst>
          </p:cNvPr>
          <p:cNvSpPr txBox="1"/>
          <p:nvPr/>
        </p:nvSpPr>
        <p:spPr>
          <a:xfrm>
            <a:off x="637724" y="768455"/>
            <a:ext cx="6096000" cy="1200329"/>
          </a:xfrm>
          <a:prstGeom prst="rect">
            <a:avLst/>
          </a:prstGeom>
          <a:noFill/>
        </p:spPr>
        <p:txBody>
          <a:bodyPr wrap="square">
            <a:spAutoFit/>
          </a:bodyPr>
          <a:lstStyle/>
          <a:p>
            <a:r>
              <a:rPr lang="en-KR" dirty="0"/>
              <a:t>For a general contingency table N with I rows and J columns and a total sample size of n, </a:t>
            </a:r>
            <a:r>
              <a:rPr lang="en-US" b="1" dirty="0"/>
              <a:t>If the two categorical variables were independent, each cell frequency would be approximately equal to</a:t>
            </a:r>
            <a:endParaRPr lang="en-KR" b="1" dirty="0"/>
          </a:p>
        </p:txBody>
      </p:sp>
      <p:sp>
        <p:nvSpPr>
          <p:cNvPr id="13" name="TextBox 12">
            <a:extLst>
              <a:ext uri="{FF2B5EF4-FFF2-40B4-BE49-F238E27FC236}">
                <a16:creationId xmlns:a16="http://schemas.microsoft.com/office/drawing/2014/main" id="{00EDDD4A-C5A3-D128-73E5-5E196776CAEE}"/>
              </a:ext>
            </a:extLst>
          </p:cNvPr>
          <p:cNvSpPr txBox="1"/>
          <p:nvPr/>
        </p:nvSpPr>
        <p:spPr>
          <a:xfrm>
            <a:off x="637724" y="2894023"/>
            <a:ext cx="6096000" cy="646331"/>
          </a:xfrm>
          <a:prstGeom prst="rect">
            <a:avLst/>
          </a:prstGeom>
          <a:noFill/>
        </p:spPr>
        <p:txBody>
          <a:bodyPr wrap="square">
            <a:spAutoFit/>
          </a:bodyPr>
          <a:lstStyle/>
          <a:p>
            <a:r>
              <a:rPr lang="en-KR" dirty="0"/>
              <a:t>The departure from independence is measured by the χ 2 statistic</a:t>
            </a:r>
          </a:p>
        </p:txBody>
      </p:sp>
      <p:sp>
        <p:nvSpPr>
          <p:cNvPr id="7" name="TextBox 6">
            <a:extLst>
              <a:ext uri="{FF2B5EF4-FFF2-40B4-BE49-F238E27FC236}">
                <a16:creationId xmlns:a16="http://schemas.microsoft.com/office/drawing/2014/main" id="{E003A5A5-4F4F-73C0-86ED-4E69DA6685A8}"/>
              </a:ext>
            </a:extLst>
          </p:cNvPr>
          <p:cNvSpPr txBox="1"/>
          <p:nvPr/>
        </p:nvSpPr>
        <p:spPr>
          <a:xfrm>
            <a:off x="637724" y="4918820"/>
            <a:ext cx="6096000" cy="1477328"/>
          </a:xfrm>
          <a:prstGeom prst="rect">
            <a:avLst/>
          </a:prstGeom>
          <a:noFill/>
        </p:spPr>
        <p:txBody>
          <a:bodyPr wrap="square">
            <a:spAutoFit/>
          </a:bodyPr>
          <a:lstStyle/>
          <a:p>
            <a:r>
              <a:rPr lang="en-KR" dirty="0"/>
              <a:t>Once we have ascertained that the two variables are not independent, we use a </a:t>
            </a:r>
            <a:r>
              <a:rPr lang="en-KR" b="1" dirty="0"/>
              <a:t>weighted multidimensional scaling</a:t>
            </a:r>
            <a:r>
              <a:rPr lang="en-KR" dirty="0"/>
              <a:t> using χ 2 distances to </a:t>
            </a:r>
            <a:r>
              <a:rPr lang="en-KR" b="1" dirty="0"/>
              <a:t>visualize the associations</a:t>
            </a:r>
            <a:r>
              <a:rPr lang="en-KR" dirty="0"/>
              <a:t>.</a:t>
            </a:r>
          </a:p>
          <a:p>
            <a:endParaRPr lang="en-KR" dirty="0"/>
          </a:p>
          <a:p>
            <a:r>
              <a:rPr lang="en-US" dirty="0"/>
              <a:t>The method is called </a:t>
            </a:r>
            <a:r>
              <a:rPr lang="en-US" b="1" dirty="0"/>
              <a:t>Correspondence Analysis (CA)</a:t>
            </a:r>
            <a:r>
              <a:rPr lang="en-US" dirty="0"/>
              <a:t>.</a:t>
            </a:r>
            <a:endParaRPr lang="en-KR" dirty="0"/>
          </a:p>
        </p:txBody>
      </p:sp>
    </p:spTree>
    <p:extLst>
      <p:ext uri="{BB962C8B-B14F-4D97-AF65-F5344CB8AC3E}">
        <p14:creationId xmlns:p14="http://schemas.microsoft.com/office/powerpoint/2010/main" val="3364630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21</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9.5 Finding time… and other important gradients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B9B4DA2-3A18-D6E0-6CF9-288AE6AEB34E}"/>
              </a:ext>
            </a:extLst>
          </p:cNvPr>
          <p:cNvSpPr txBox="1"/>
          <p:nvPr/>
        </p:nvSpPr>
        <p:spPr>
          <a:xfrm>
            <a:off x="1186543" y="830900"/>
            <a:ext cx="8795657" cy="2031325"/>
          </a:xfrm>
          <a:prstGeom prst="rect">
            <a:avLst/>
          </a:prstGeom>
          <a:noFill/>
        </p:spPr>
        <p:txBody>
          <a:bodyPr wrap="square">
            <a:spAutoFit/>
          </a:bodyPr>
          <a:lstStyle/>
          <a:p>
            <a:pPr fontAlgn="base"/>
            <a:r>
              <a:rPr lang="en-US" dirty="0">
                <a:solidFill>
                  <a:srgbClr val="222222"/>
                </a:solidFill>
                <a:latin typeface="Source Sans Pro" panose="020B0503030403020204" pitchFamily="34" charset="0"/>
              </a:rPr>
              <a:t>the methods we have studied in the last sections are known as </a:t>
            </a:r>
            <a:r>
              <a:rPr lang="en-US" b="1" dirty="0">
                <a:solidFill>
                  <a:srgbClr val="222222"/>
                </a:solidFill>
                <a:latin typeface="Source Sans Pro" panose="020B0503030403020204" pitchFamily="34" charset="0"/>
              </a:rPr>
              <a:t>ordination</a:t>
            </a:r>
            <a:r>
              <a:rPr lang="en-US" dirty="0">
                <a:solidFill>
                  <a:srgbClr val="222222"/>
                </a:solidFill>
                <a:latin typeface="Source Sans Pro" panose="020B0503030403020204" pitchFamily="34" charset="0"/>
              </a:rPr>
              <a:t> methods</a:t>
            </a:r>
          </a:p>
          <a:p>
            <a:pPr algn="l" fontAlgn="base"/>
            <a:endParaRPr lang="en-US" b="0" i="0" dirty="0">
              <a:solidFill>
                <a:srgbClr val="222222"/>
              </a:solidFill>
              <a:effectLst/>
              <a:latin typeface="Source Sans Pro" panose="020B0503030403020204" pitchFamily="34" charset="0"/>
            </a:endParaRPr>
          </a:p>
          <a:p>
            <a:pPr algn="l" fontAlgn="base"/>
            <a:r>
              <a:rPr lang="en-US" b="0" i="0" dirty="0">
                <a:solidFill>
                  <a:srgbClr val="222222"/>
                </a:solidFill>
                <a:effectLst/>
                <a:latin typeface="Source Sans Pro" panose="020B0503030403020204" pitchFamily="34" charset="0"/>
              </a:rPr>
              <a:t>In the same way </a:t>
            </a:r>
            <a:r>
              <a:rPr lang="en-US" b="1" i="0" dirty="0">
                <a:solidFill>
                  <a:srgbClr val="222222"/>
                </a:solidFill>
                <a:effectLst/>
                <a:latin typeface="Source Sans Pro" panose="020B0503030403020204" pitchFamily="34" charset="0"/>
              </a:rPr>
              <a:t>clustering</a:t>
            </a:r>
            <a:r>
              <a:rPr lang="en-US" b="0" i="0" dirty="0">
                <a:solidFill>
                  <a:srgbClr val="222222"/>
                </a:solidFill>
                <a:effectLst/>
                <a:latin typeface="Source Sans Pro" panose="020B0503030403020204" pitchFamily="34" charset="0"/>
              </a:rPr>
              <a:t> allowed us to detect and interpret a </a:t>
            </a:r>
            <a:r>
              <a:rPr lang="en-US" b="1" i="0" dirty="0">
                <a:solidFill>
                  <a:srgbClr val="222222"/>
                </a:solidFill>
                <a:effectLst/>
                <a:latin typeface="Source Sans Pro" panose="020B0503030403020204" pitchFamily="34" charset="0"/>
              </a:rPr>
              <a:t>hidden factor/categorical variable</a:t>
            </a:r>
            <a:r>
              <a:rPr lang="en-US" b="0" i="0" dirty="0">
                <a:solidFill>
                  <a:srgbClr val="222222"/>
                </a:solidFill>
                <a:effectLst/>
                <a:latin typeface="Source Sans Pro" panose="020B0503030403020204" pitchFamily="34" charset="0"/>
              </a:rPr>
              <a:t>, </a:t>
            </a:r>
            <a:r>
              <a:rPr lang="en-US" b="1" i="0" dirty="0">
                <a:solidFill>
                  <a:srgbClr val="222222"/>
                </a:solidFill>
                <a:effectLst/>
                <a:latin typeface="Source Sans Pro" panose="020B0503030403020204" pitchFamily="34" charset="0"/>
              </a:rPr>
              <a:t>ordination</a:t>
            </a:r>
            <a:r>
              <a:rPr lang="en-US" b="0" i="0" dirty="0">
                <a:solidFill>
                  <a:srgbClr val="222222"/>
                </a:solidFill>
                <a:effectLst/>
                <a:latin typeface="Source Sans Pro" panose="020B0503030403020204" pitchFamily="34" charset="0"/>
              </a:rPr>
              <a:t> enables us to detect and interpret a </a:t>
            </a:r>
            <a:r>
              <a:rPr lang="en-US" b="1" i="0" dirty="0">
                <a:solidFill>
                  <a:srgbClr val="222222"/>
                </a:solidFill>
                <a:effectLst/>
                <a:latin typeface="Source Sans Pro" panose="020B0503030403020204" pitchFamily="34" charset="0"/>
              </a:rPr>
              <a:t>hidden ordering, gradient or latent variable </a:t>
            </a:r>
            <a:r>
              <a:rPr lang="en-US" b="0" i="0" dirty="0">
                <a:solidFill>
                  <a:srgbClr val="222222"/>
                </a:solidFill>
                <a:effectLst/>
                <a:latin typeface="Source Sans Pro" panose="020B0503030403020204" pitchFamily="34" charset="0"/>
              </a:rPr>
              <a:t>in the data.</a:t>
            </a:r>
          </a:p>
          <a:p>
            <a:br>
              <a:rPr lang="en-US" dirty="0"/>
            </a:br>
            <a:endParaRPr lang="en-KR" dirty="0"/>
          </a:p>
        </p:txBody>
      </p:sp>
      <p:grpSp>
        <p:nvGrpSpPr>
          <p:cNvPr id="15" name="Group 14">
            <a:extLst>
              <a:ext uri="{FF2B5EF4-FFF2-40B4-BE49-F238E27FC236}">
                <a16:creationId xmlns:a16="http://schemas.microsoft.com/office/drawing/2014/main" id="{FE2B56FC-73E0-6140-7A19-21CC24364D75}"/>
              </a:ext>
            </a:extLst>
          </p:cNvPr>
          <p:cNvGrpSpPr/>
          <p:nvPr/>
        </p:nvGrpSpPr>
        <p:grpSpPr>
          <a:xfrm>
            <a:off x="2162243" y="2862225"/>
            <a:ext cx="6844255" cy="2711281"/>
            <a:chOff x="2297675" y="2339690"/>
            <a:chExt cx="5127800" cy="2031325"/>
          </a:xfrm>
        </p:grpSpPr>
        <p:pic>
          <p:nvPicPr>
            <p:cNvPr id="4" name="Picture 3" descr="Diagram&#10;&#10;Description automatically generated with low confidence">
              <a:extLst>
                <a:ext uri="{FF2B5EF4-FFF2-40B4-BE49-F238E27FC236}">
                  <a16:creationId xmlns:a16="http://schemas.microsoft.com/office/drawing/2014/main" id="{EBC2D2B5-285D-0984-182C-196DA526EE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6592" y="2339690"/>
              <a:ext cx="2024321" cy="2031325"/>
            </a:xfrm>
            <a:prstGeom prst="rect">
              <a:avLst/>
            </a:prstGeom>
          </p:spPr>
        </p:pic>
        <p:sp>
          <p:nvSpPr>
            <p:cNvPr id="7" name="TextBox 6">
              <a:extLst>
                <a:ext uri="{FF2B5EF4-FFF2-40B4-BE49-F238E27FC236}">
                  <a16:creationId xmlns:a16="http://schemas.microsoft.com/office/drawing/2014/main" id="{29BB4138-F99A-E166-928F-AE8E5F8AE76B}"/>
                </a:ext>
              </a:extLst>
            </p:cNvPr>
            <p:cNvSpPr txBox="1"/>
            <p:nvPr/>
          </p:nvSpPr>
          <p:spPr>
            <a:xfrm>
              <a:off x="4933951" y="2403095"/>
              <a:ext cx="1162049" cy="369332"/>
            </a:xfrm>
            <a:prstGeom prst="rect">
              <a:avLst/>
            </a:prstGeom>
            <a:noFill/>
          </p:spPr>
          <p:txBody>
            <a:bodyPr wrap="none" rtlCol="0">
              <a:spAutoFit/>
            </a:bodyPr>
            <a:lstStyle/>
            <a:p>
              <a:r>
                <a:rPr lang="en-KR" dirty="0"/>
                <a:t>ordination</a:t>
              </a:r>
            </a:p>
          </p:txBody>
        </p:sp>
        <p:pic>
          <p:nvPicPr>
            <p:cNvPr id="11" name="Picture 10" descr="Chart, scatter chart&#10;&#10;Description automatically generated">
              <a:extLst>
                <a:ext uri="{FF2B5EF4-FFF2-40B4-BE49-F238E27FC236}">
                  <a16:creationId xmlns:a16="http://schemas.microsoft.com/office/drawing/2014/main" id="{8C5A1BBE-4F3A-D703-D6B8-335C93FBB3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7675" y="2356871"/>
              <a:ext cx="2121925" cy="2014144"/>
            </a:xfrm>
            <a:prstGeom prst="rect">
              <a:avLst/>
            </a:prstGeom>
          </p:spPr>
        </p:pic>
        <p:sp>
          <p:nvSpPr>
            <p:cNvPr id="12" name="TextBox 11">
              <a:extLst>
                <a:ext uri="{FF2B5EF4-FFF2-40B4-BE49-F238E27FC236}">
                  <a16:creationId xmlns:a16="http://schemas.microsoft.com/office/drawing/2014/main" id="{A9CFF948-EFD1-69F9-23E5-C5C9E4FBF707}"/>
                </a:ext>
              </a:extLst>
            </p:cNvPr>
            <p:cNvSpPr txBox="1"/>
            <p:nvPr/>
          </p:nvSpPr>
          <p:spPr>
            <a:xfrm>
              <a:off x="3266130" y="2425438"/>
              <a:ext cx="1098121" cy="369332"/>
            </a:xfrm>
            <a:prstGeom prst="rect">
              <a:avLst/>
            </a:prstGeom>
            <a:noFill/>
          </p:spPr>
          <p:txBody>
            <a:bodyPr wrap="none" rtlCol="0">
              <a:spAutoFit/>
            </a:bodyPr>
            <a:lstStyle/>
            <a:p>
              <a:r>
                <a:rPr lang="en-KR" dirty="0"/>
                <a:t>clustering</a:t>
              </a:r>
            </a:p>
          </p:txBody>
        </p:sp>
        <p:pic>
          <p:nvPicPr>
            <p:cNvPr id="14" name="Picture 13" descr="Chart&#10;&#10;Description automatically generated">
              <a:extLst>
                <a:ext uri="{FF2B5EF4-FFF2-40B4-BE49-F238E27FC236}">
                  <a16:creationId xmlns:a16="http://schemas.microsoft.com/office/drawing/2014/main" id="{BF949356-B359-7297-41DE-30EDE29BAF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91264" y="2772427"/>
              <a:ext cx="634211" cy="1013279"/>
            </a:xfrm>
            <a:prstGeom prst="rect">
              <a:avLst/>
            </a:prstGeom>
          </p:spPr>
        </p:pic>
      </p:grpSp>
    </p:spTree>
    <p:extLst>
      <p:ext uri="{BB962C8B-B14F-4D97-AF65-F5344CB8AC3E}">
        <p14:creationId xmlns:p14="http://schemas.microsoft.com/office/powerpoint/2010/main" val="239625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22</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9.5 Finding time… and other important gradients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DFD85F5B-44AF-82AA-21E1-C5CEB78202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0429" y="1389504"/>
            <a:ext cx="5195245" cy="2619330"/>
          </a:xfrm>
          <a:prstGeom prst="rect">
            <a:avLst/>
          </a:prstGeom>
        </p:spPr>
      </p:pic>
      <p:pic>
        <p:nvPicPr>
          <p:cNvPr id="6" name="Picture 5" descr="Chart, scatter chart&#10;&#10;Description automatically generated">
            <a:extLst>
              <a:ext uri="{FF2B5EF4-FFF2-40B4-BE49-F238E27FC236}">
                <a16:creationId xmlns:a16="http://schemas.microsoft.com/office/drawing/2014/main" id="{15A614B4-CD97-0B6F-E17D-CFC3AF32AC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34886" y="4253223"/>
            <a:ext cx="7772400" cy="2223863"/>
          </a:xfrm>
          <a:prstGeom prst="rect">
            <a:avLst/>
          </a:prstGeom>
        </p:spPr>
      </p:pic>
      <p:sp>
        <p:nvSpPr>
          <p:cNvPr id="7" name="TextBox 6">
            <a:extLst>
              <a:ext uri="{FF2B5EF4-FFF2-40B4-BE49-F238E27FC236}">
                <a16:creationId xmlns:a16="http://schemas.microsoft.com/office/drawing/2014/main" id="{9423BE99-4E25-1813-2F83-81677EA4AD7C}"/>
              </a:ext>
            </a:extLst>
          </p:cNvPr>
          <p:cNvSpPr txBox="1"/>
          <p:nvPr/>
        </p:nvSpPr>
        <p:spPr>
          <a:xfrm>
            <a:off x="4065275" y="4328744"/>
            <a:ext cx="605230" cy="369332"/>
          </a:xfrm>
          <a:prstGeom prst="rect">
            <a:avLst/>
          </a:prstGeom>
          <a:noFill/>
          <a:ln>
            <a:noFill/>
          </a:ln>
        </p:spPr>
        <p:txBody>
          <a:bodyPr wrap="none" rtlCol="0">
            <a:spAutoFit/>
          </a:bodyPr>
          <a:lstStyle/>
          <a:p>
            <a:r>
              <a:rPr lang="en-KR" dirty="0">
                <a:solidFill>
                  <a:srgbClr val="FF0000"/>
                </a:solidFill>
              </a:rPr>
              <a:t>Lake</a:t>
            </a:r>
          </a:p>
        </p:txBody>
      </p:sp>
      <p:cxnSp>
        <p:nvCxnSpPr>
          <p:cNvPr id="11" name="Straight Arrow Connector 10">
            <a:extLst>
              <a:ext uri="{FF2B5EF4-FFF2-40B4-BE49-F238E27FC236}">
                <a16:creationId xmlns:a16="http://schemas.microsoft.com/office/drawing/2014/main" id="{69B7312E-0D35-86D9-71F7-19E607D474B6}"/>
              </a:ext>
            </a:extLst>
          </p:cNvPr>
          <p:cNvCxnSpPr>
            <a:cxnSpLocks/>
          </p:cNvCxnSpPr>
          <p:nvPr/>
        </p:nvCxnSpPr>
        <p:spPr>
          <a:xfrm flipV="1">
            <a:off x="4158343" y="4419166"/>
            <a:ext cx="816428" cy="8057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97DF778-EA1E-0DAF-4FD8-E37060EAF53C}"/>
              </a:ext>
            </a:extLst>
          </p:cNvPr>
          <p:cNvSpPr txBox="1"/>
          <p:nvPr/>
        </p:nvSpPr>
        <p:spPr>
          <a:xfrm>
            <a:off x="391886" y="705200"/>
            <a:ext cx="5535388" cy="3693319"/>
          </a:xfrm>
          <a:prstGeom prst="rect">
            <a:avLst/>
          </a:prstGeom>
          <a:noFill/>
        </p:spPr>
        <p:txBody>
          <a:bodyPr wrap="square">
            <a:spAutoFit/>
          </a:bodyPr>
          <a:lstStyle/>
          <a:p>
            <a:r>
              <a:rPr lang="en-US" b="0" i="0" dirty="0">
                <a:solidFill>
                  <a:srgbClr val="222222"/>
                </a:solidFill>
                <a:effectLst/>
                <a:latin typeface="Source Sans Pro" panose="020B0503030403020204" pitchFamily="34" charset="0"/>
              </a:rPr>
              <a:t>Ecologists use </a:t>
            </a:r>
            <a:r>
              <a:rPr lang="en-US" b="1" i="0" dirty="0">
                <a:solidFill>
                  <a:srgbClr val="222222"/>
                </a:solidFill>
                <a:effectLst/>
                <a:latin typeface="Source Sans Pro" panose="020B0503030403020204" pitchFamily="34" charset="0"/>
              </a:rPr>
              <a:t>correspondence analysis</a:t>
            </a:r>
            <a:r>
              <a:rPr lang="en-US" b="0" i="0" dirty="0">
                <a:solidFill>
                  <a:srgbClr val="222222"/>
                </a:solidFill>
                <a:effectLst/>
                <a:latin typeface="Source Sans Pro" panose="020B0503030403020204" pitchFamily="34" charset="0"/>
              </a:rPr>
              <a:t> and principal components as </a:t>
            </a:r>
            <a:r>
              <a:rPr lang="en-US" b="1" i="0" dirty="0">
                <a:solidFill>
                  <a:srgbClr val="222222"/>
                </a:solidFill>
                <a:effectLst/>
                <a:latin typeface="Source Sans Pro" panose="020B0503030403020204" pitchFamily="34" charset="0"/>
              </a:rPr>
              <a:t>ecological gradients</a:t>
            </a:r>
            <a:r>
              <a:rPr lang="en-US" b="0" i="0" dirty="0">
                <a:solidFill>
                  <a:srgbClr val="222222"/>
                </a:solidFill>
                <a:effectLst/>
                <a:latin typeface="Source Sans Pro" panose="020B0503030403020204" pitchFamily="34" charset="0"/>
              </a:rPr>
              <a:t> (Prentice 1977). </a:t>
            </a:r>
          </a:p>
          <a:p>
            <a:endParaRPr lang="en-US" dirty="0">
              <a:solidFill>
                <a:srgbClr val="222222"/>
              </a:solidFill>
              <a:latin typeface="Source Sans Pro" panose="020B0503030403020204" pitchFamily="34" charset="0"/>
            </a:endParaRPr>
          </a:p>
          <a:p>
            <a:r>
              <a:rPr lang="en-US" dirty="0">
                <a:solidFill>
                  <a:srgbClr val="222222"/>
                </a:solidFill>
                <a:latin typeface="Source Sans Pro" panose="020B0503030403020204" pitchFamily="34" charset="0"/>
              </a:rPr>
              <a:t>In this simple CA example with location near lake and plants, The locations near the lake are ordered along an arch.</a:t>
            </a:r>
          </a:p>
          <a:p>
            <a:endParaRPr lang="en-US" dirty="0">
              <a:solidFill>
                <a:srgbClr val="222222"/>
              </a:solidFill>
              <a:latin typeface="Source Sans Pro" panose="020B0503030403020204" pitchFamily="34" charset="0"/>
            </a:endParaRPr>
          </a:p>
          <a:p>
            <a:r>
              <a:rPr lang="en-US" dirty="0">
                <a:solidFill>
                  <a:srgbClr val="222222"/>
                </a:solidFill>
                <a:latin typeface="Source Sans Pro" panose="020B0503030403020204" pitchFamily="34" charset="0"/>
              </a:rPr>
              <a:t>we can see which plants are most frequent which locations by looking at the red triangles closest to the blue points.</a:t>
            </a:r>
          </a:p>
          <a:p>
            <a:endParaRPr lang="en-US" dirty="0">
              <a:solidFill>
                <a:srgbClr val="222222"/>
              </a:solidFill>
              <a:latin typeface="Source Sans Pro" panose="020B0503030403020204" pitchFamily="34" charset="0"/>
            </a:endParaRPr>
          </a:p>
          <a:p>
            <a:r>
              <a:rPr lang="en-US" dirty="0">
                <a:solidFill>
                  <a:srgbClr val="222222"/>
                </a:solidFill>
                <a:latin typeface="Source Sans Pro" panose="020B0503030403020204" pitchFamily="34" charset="0"/>
              </a:rPr>
              <a:t>In this example, CA finds hidden information about distance to lake</a:t>
            </a:r>
            <a:endParaRPr lang="en-KR" dirty="0"/>
          </a:p>
        </p:txBody>
      </p:sp>
    </p:spTree>
    <p:extLst>
      <p:ext uri="{BB962C8B-B14F-4D97-AF65-F5344CB8AC3E}">
        <p14:creationId xmlns:p14="http://schemas.microsoft.com/office/powerpoint/2010/main" val="3909724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23</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9.5 Finding time… and other important gradients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2050" name="Picture 2" descr="Screeplots from MDS on $\ell_1$ (left) and $L_2$ (right) distances. We see that the eigenvalues are extremely similar and both point to a $2$ dimensional phenomenon.">
            <a:extLst>
              <a:ext uri="{FF2B5EF4-FFF2-40B4-BE49-F238E27FC236}">
                <a16:creationId xmlns:a16="http://schemas.microsoft.com/office/drawing/2014/main" id="{770A2BA4-C565-B715-E681-C005446972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70667" y="638626"/>
            <a:ext cx="1552474" cy="19053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8387FE-7630-669B-5E77-43A957636FA0}"/>
              </a:ext>
            </a:extLst>
          </p:cNvPr>
          <p:cNvGrpSpPr/>
          <p:nvPr/>
        </p:nvGrpSpPr>
        <p:grpSpPr>
          <a:xfrm>
            <a:off x="390173" y="2344664"/>
            <a:ext cx="5445882" cy="4163644"/>
            <a:chOff x="313971" y="1018351"/>
            <a:chExt cx="7180646" cy="5489957"/>
          </a:xfrm>
        </p:grpSpPr>
        <p:pic>
          <p:nvPicPr>
            <p:cNvPr id="3" name="Picture 2">
              <a:extLst>
                <a:ext uri="{FF2B5EF4-FFF2-40B4-BE49-F238E27FC236}">
                  <a16:creationId xmlns:a16="http://schemas.microsoft.com/office/drawing/2014/main" id="{D9DCCC1B-DFF9-526B-E636-155D0772F3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971" y="1018351"/>
              <a:ext cx="7150808" cy="164100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5DA77ABA-E7F7-1C27-8DD7-3C476873A5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808" y="2550437"/>
              <a:ext cx="7091135" cy="1143731"/>
            </a:xfrm>
            <a:prstGeom prst="rect">
              <a:avLst/>
            </a:prstGeom>
          </p:spPr>
        </p:pic>
        <p:pic>
          <p:nvPicPr>
            <p:cNvPr id="10" name="Picture 9">
              <a:extLst>
                <a:ext uri="{FF2B5EF4-FFF2-40B4-BE49-F238E27FC236}">
                  <a16:creationId xmlns:a16="http://schemas.microsoft.com/office/drawing/2014/main" id="{2D642B37-1B43-C32B-55C8-AA24D6BE4A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3809" y="3694168"/>
              <a:ext cx="7150808" cy="654582"/>
            </a:xfrm>
            <a:prstGeom prst="rect">
              <a:avLst/>
            </a:prstGeom>
          </p:spPr>
        </p:pic>
        <p:pic>
          <p:nvPicPr>
            <p:cNvPr id="12" name="Picture 11" descr="Text&#10;&#10;Description automatically generated">
              <a:extLst>
                <a:ext uri="{FF2B5EF4-FFF2-40B4-BE49-F238E27FC236}">
                  <a16:creationId xmlns:a16="http://schemas.microsoft.com/office/drawing/2014/main" id="{23D84414-E0D3-B969-4251-D756FE079B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8168" y="4410911"/>
              <a:ext cx="7060252" cy="2097397"/>
            </a:xfrm>
            <a:prstGeom prst="rect">
              <a:avLst/>
            </a:prstGeom>
          </p:spPr>
        </p:pic>
      </p:grpSp>
      <p:pic>
        <p:nvPicPr>
          <p:cNvPr id="2052" name="Picture 4" descr="Moignard cell data colored according to the cell types (blue: PS, green: NP, yellow: HF, red: 4SG, purple: 4SFG$^-$) in the two dimensional MDS plots created.On the left (A) using $\ell_1$ distances and on the right (B) using the L2 distances.">
            <a:extLst>
              <a:ext uri="{FF2B5EF4-FFF2-40B4-BE49-F238E27FC236}">
                <a16:creationId xmlns:a16="http://schemas.microsoft.com/office/drawing/2014/main" id="{9B952FEF-B5EB-A7B5-2A58-461FF0137C7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70666" y="2699799"/>
            <a:ext cx="4114305" cy="41143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he four cell populations studied here are representative of three sequential states (PS,NP,HF) and two possible final branches (4SG and 4SFG$^{-}$).">
            <a:extLst>
              <a:ext uri="{FF2B5EF4-FFF2-40B4-BE49-F238E27FC236}">
                <a16:creationId xmlns:a16="http://schemas.microsoft.com/office/drawing/2014/main" id="{E0D21398-DEB5-E47F-6E28-89394C39312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23141" y="837202"/>
            <a:ext cx="3155439" cy="15074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4B503A-EE06-6119-5894-BEA0CB2E2D2B}"/>
              </a:ext>
            </a:extLst>
          </p:cNvPr>
          <p:cNvSpPr txBox="1"/>
          <p:nvPr/>
        </p:nvSpPr>
        <p:spPr>
          <a:xfrm>
            <a:off x="391886" y="837202"/>
            <a:ext cx="6096000" cy="1200329"/>
          </a:xfrm>
          <a:prstGeom prst="rect">
            <a:avLst/>
          </a:prstGeom>
          <a:noFill/>
        </p:spPr>
        <p:txBody>
          <a:bodyPr wrap="square">
            <a:spAutoFit/>
          </a:bodyPr>
          <a:lstStyle/>
          <a:p>
            <a:r>
              <a:rPr lang="en-US" b="1" i="0" dirty="0">
                <a:solidFill>
                  <a:srgbClr val="222222"/>
                </a:solidFill>
                <a:effectLst/>
                <a:latin typeface="Source Sans Pro" panose="020B0503030403020204" pitchFamily="34" charset="0"/>
              </a:rPr>
              <a:t>Second example</a:t>
            </a:r>
            <a:r>
              <a:rPr lang="en-US" b="0" i="0" dirty="0">
                <a:solidFill>
                  <a:srgbClr val="222222"/>
                </a:solidFill>
                <a:effectLst/>
                <a:latin typeface="Source Sans Pro" panose="020B0503030403020204" pitchFamily="34" charset="0"/>
              </a:rPr>
              <a:t>: dynamics of cell development.</a:t>
            </a:r>
          </a:p>
          <a:p>
            <a:r>
              <a:rPr lang="en-US" b="0" i="0" dirty="0">
                <a:solidFill>
                  <a:srgbClr val="222222"/>
                </a:solidFill>
                <a:effectLst/>
                <a:latin typeface="Source Sans Pro" panose="020B0503030403020204" pitchFamily="34" charset="0"/>
              </a:rPr>
              <a:t>The data are single cell gene expression measurements of 3,934 cells with blood and endothelial potential from five populations</a:t>
            </a:r>
            <a:endParaRPr lang="en-KR" dirty="0"/>
          </a:p>
        </p:txBody>
      </p:sp>
    </p:spTree>
    <p:extLst>
      <p:ext uri="{BB962C8B-B14F-4D97-AF65-F5344CB8AC3E}">
        <p14:creationId xmlns:p14="http://schemas.microsoft.com/office/powerpoint/2010/main" val="117622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24</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9.5 Finding time… and other important gradients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E5710D50-EF41-B046-4235-565A528093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08842" y="2919433"/>
            <a:ext cx="4508500" cy="990600"/>
          </a:xfrm>
          <a:prstGeom prst="rect">
            <a:avLst/>
          </a:prstGeom>
        </p:spPr>
      </p:pic>
      <p:sp>
        <p:nvSpPr>
          <p:cNvPr id="6" name="TextBox 5">
            <a:extLst>
              <a:ext uri="{FF2B5EF4-FFF2-40B4-BE49-F238E27FC236}">
                <a16:creationId xmlns:a16="http://schemas.microsoft.com/office/drawing/2014/main" id="{6783B318-1413-7C52-EB5F-10720FCACBD1}"/>
              </a:ext>
            </a:extLst>
          </p:cNvPr>
          <p:cNvSpPr txBox="1"/>
          <p:nvPr/>
        </p:nvSpPr>
        <p:spPr>
          <a:xfrm>
            <a:off x="716642" y="830278"/>
            <a:ext cx="9929587" cy="1754326"/>
          </a:xfrm>
          <a:prstGeom prst="rect">
            <a:avLst/>
          </a:prstGeom>
          <a:noFill/>
        </p:spPr>
        <p:txBody>
          <a:bodyPr wrap="square">
            <a:spAutoFit/>
          </a:bodyPr>
          <a:lstStyle/>
          <a:p>
            <a:r>
              <a:rPr lang="en-US" b="1" i="0" dirty="0">
                <a:solidFill>
                  <a:srgbClr val="222222"/>
                </a:solidFill>
                <a:effectLst/>
                <a:latin typeface="Source Sans Pro" panose="020B0503030403020204" pitchFamily="34" charset="0"/>
              </a:rPr>
              <a:t>Local, and non-linear method</a:t>
            </a:r>
          </a:p>
          <a:p>
            <a:endParaRPr lang="en-US" b="0" i="0" dirty="0">
              <a:solidFill>
                <a:srgbClr val="222222"/>
              </a:solidFill>
              <a:effectLst/>
              <a:latin typeface="Source Sans Pro" panose="020B0503030403020204" pitchFamily="34" charset="0"/>
            </a:endParaRPr>
          </a:p>
          <a:p>
            <a:r>
              <a:rPr lang="en-US" b="0" i="0" dirty="0">
                <a:solidFill>
                  <a:srgbClr val="222222"/>
                </a:solidFill>
                <a:effectLst/>
                <a:latin typeface="Source Sans Pro" panose="020B0503030403020204" pitchFamily="34" charset="0"/>
              </a:rPr>
              <a:t>MDS and NMDS represent </a:t>
            </a:r>
            <a:r>
              <a:rPr lang="en-US" b="1" i="0" dirty="0">
                <a:solidFill>
                  <a:srgbClr val="222222"/>
                </a:solidFill>
                <a:effectLst/>
                <a:latin typeface="Source Sans Pro" panose="020B0503030403020204" pitchFamily="34" charset="0"/>
              </a:rPr>
              <a:t>all distance </a:t>
            </a:r>
            <a:r>
              <a:rPr lang="en-US" b="0" i="0" dirty="0">
                <a:solidFill>
                  <a:srgbClr val="222222"/>
                </a:solidFill>
                <a:effectLst/>
                <a:latin typeface="Source Sans Pro" panose="020B0503030403020204" pitchFamily="34" charset="0"/>
              </a:rPr>
              <a:t>as precisely as possible</a:t>
            </a:r>
          </a:p>
          <a:p>
            <a:r>
              <a:rPr lang="en-US" dirty="0">
                <a:solidFill>
                  <a:srgbClr val="222222"/>
                </a:solidFill>
                <a:latin typeface="Source Sans Pro" panose="020B0503030403020204" pitchFamily="34" charset="0"/>
              </a:rPr>
              <a:t>So large distances between </a:t>
            </a:r>
            <a:r>
              <a:rPr lang="en-US" b="1" dirty="0">
                <a:solidFill>
                  <a:srgbClr val="222222"/>
                </a:solidFill>
                <a:latin typeface="Source Sans Pro" panose="020B0503030403020204" pitchFamily="34" charset="0"/>
              </a:rPr>
              <a:t>far away points skew the representations</a:t>
            </a:r>
            <a:endParaRPr lang="en-US" b="1" i="0" dirty="0">
              <a:solidFill>
                <a:srgbClr val="222222"/>
              </a:solidFill>
              <a:effectLst/>
              <a:latin typeface="Source Sans Pro" panose="020B0503030403020204" pitchFamily="34" charset="0"/>
            </a:endParaRPr>
          </a:p>
          <a:p>
            <a:r>
              <a:rPr lang="en-US" b="0" i="0" dirty="0">
                <a:solidFill>
                  <a:srgbClr val="222222"/>
                </a:solidFill>
                <a:effectLst/>
                <a:latin typeface="Source Sans Pro" panose="020B0503030403020204" pitchFamily="34" charset="0"/>
              </a:rPr>
              <a:t>It can be beneficial when looking for gradients or low dimensional manifolds to </a:t>
            </a:r>
            <a:r>
              <a:rPr lang="en-US" b="1" i="0" dirty="0">
                <a:solidFill>
                  <a:srgbClr val="222222"/>
                </a:solidFill>
                <a:effectLst/>
                <a:latin typeface="Source Sans Pro" panose="020B0503030403020204" pitchFamily="34" charset="0"/>
              </a:rPr>
              <a:t>restrict ourselves to approximations of points that are close together</a:t>
            </a:r>
            <a:r>
              <a:rPr lang="en-US" b="0" i="0" dirty="0">
                <a:solidFill>
                  <a:srgbClr val="222222"/>
                </a:solidFill>
                <a:effectLst/>
                <a:latin typeface="Source Sans Pro" panose="020B0503030403020204" pitchFamily="34" charset="0"/>
              </a:rPr>
              <a:t>.</a:t>
            </a:r>
            <a:endParaRPr lang="en-KR" dirty="0"/>
          </a:p>
        </p:txBody>
      </p:sp>
      <p:sp>
        <p:nvSpPr>
          <p:cNvPr id="10" name="TextBox 9">
            <a:extLst>
              <a:ext uri="{FF2B5EF4-FFF2-40B4-BE49-F238E27FC236}">
                <a16:creationId xmlns:a16="http://schemas.microsoft.com/office/drawing/2014/main" id="{44D39E65-B02C-48AA-12FB-B9A3D7F8073E}"/>
              </a:ext>
            </a:extLst>
          </p:cNvPr>
          <p:cNvSpPr txBox="1"/>
          <p:nvPr/>
        </p:nvSpPr>
        <p:spPr>
          <a:xfrm>
            <a:off x="716642" y="4189906"/>
            <a:ext cx="6096000" cy="923330"/>
          </a:xfrm>
          <a:prstGeom prst="rect">
            <a:avLst/>
          </a:prstGeom>
          <a:noFill/>
        </p:spPr>
        <p:txBody>
          <a:bodyPr wrap="square">
            <a:spAutoFit/>
          </a:bodyPr>
          <a:lstStyle/>
          <a:p>
            <a:r>
              <a:rPr lang="en-US" b="1" i="0" dirty="0">
                <a:solidFill>
                  <a:srgbClr val="222222"/>
                </a:solidFill>
                <a:effectLst/>
                <a:latin typeface="Source Sans Pro" panose="020B0503030403020204" pitchFamily="34" charset="0"/>
              </a:rPr>
              <a:t>t-SNE</a:t>
            </a:r>
            <a:r>
              <a:rPr lang="en-US" i="0" dirty="0">
                <a:solidFill>
                  <a:srgbClr val="222222"/>
                </a:solidFill>
                <a:effectLst/>
                <a:latin typeface="Source Sans Pro" panose="020B0503030403020204" pitchFamily="34" charset="0"/>
              </a:rPr>
              <a:t>, one such method (but more sophisticated), </a:t>
            </a:r>
            <a:r>
              <a:rPr lang="en-US" dirty="0">
                <a:solidFill>
                  <a:srgbClr val="222222"/>
                </a:solidFill>
                <a:latin typeface="Source Sans Pro" panose="020B0503030403020204" pitchFamily="34" charset="0"/>
              </a:rPr>
              <a:t>clarify relations between the </a:t>
            </a:r>
            <a:r>
              <a:rPr lang="en-US" b="1" dirty="0">
                <a:solidFill>
                  <a:srgbClr val="222222"/>
                </a:solidFill>
                <a:latin typeface="Source Sans Pro" panose="020B0503030403020204" pitchFamily="34" charset="0"/>
              </a:rPr>
              <a:t>very close points</a:t>
            </a:r>
            <a:r>
              <a:rPr lang="en-US" dirty="0">
                <a:solidFill>
                  <a:srgbClr val="222222"/>
                </a:solidFill>
                <a:latin typeface="Source Sans Pro" panose="020B0503030403020204" pitchFamily="34" charset="0"/>
              </a:rPr>
              <a:t>, but the distances between more distal points cannot be interpreted.</a:t>
            </a:r>
            <a:endParaRPr lang="en-US" i="0" dirty="0">
              <a:solidFill>
                <a:srgbClr val="222222"/>
              </a:solidFill>
              <a:effectLst/>
              <a:latin typeface="Source Sans Pro" panose="020B0503030403020204" pitchFamily="34" charset="0"/>
            </a:endParaRPr>
          </a:p>
        </p:txBody>
      </p:sp>
      <p:sp>
        <p:nvSpPr>
          <p:cNvPr id="4" name="TextBox 3">
            <a:extLst>
              <a:ext uri="{FF2B5EF4-FFF2-40B4-BE49-F238E27FC236}">
                <a16:creationId xmlns:a16="http://schemas.microsoft.com/office/drawing/2014/main" id="{BCE516C2-F0FA-8758-CF13-0F50489AFE05}"/>
              </a:ext>
            </a:extLst>
          </p:cNvPr>
          <p:cNvSpPr txBox="1"/>
          <p:nvPr/>
        </p:nvSpPr>
        <p:spPr>
          <a:xfrm>
            <a:off x="979715" y="2639560"/>
            <a:ext cx="5920723" cy="369332"/>
          </a:xfrm>
          <a:prstGeom prst="rect">
            <a:avLst/>
          </a:prstGeom>
          <a:noFill/>
        </p:spPr>
        <p:txBody>
          <a:bodyPr wrap="none" rtlCol="0">
            <a:spAutoFit/>
          </a:bodyPr>
          <a:lstStyle/>
          <a:p>
            <a:r>
              <a:rPr lang="en-US" dirty="0"/>
              <a:t>E</a:t>
            </a:r>
            <a:r>
              <a:rPr lang="en-KR" dirty="0"/>
              <a:t>xample of kernel, to decrease importance of far away points</a:t>
            </a:r>
          </a:p>
        </p:txBody>
      </p:sp>
    </p:spTree>
    <p:extLst>
      <p:ext uri="{BB962C8B-B14F-4D97-AF65-F5344CB8AC3E}">
        <p14:creationId xmlns:p14="http://schemas.microsoft.com/office/powerpoint/2010/main" val="1504029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25</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9.5 Finding time… and other important gradients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3DD773E8-BEBC-1048-6DA8-8926669E01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58135" y="1106064"/>
            <a:ext cx="5820571" cy="1577230"/>
          </a:xfrm>
          <a:prstGeom prst="rect">
            <a:avLst/>
          </a:prstGeom>
        </p:spPr>
      </p:pic>
      <p:pic>
        <p:nvPicPr>
          <p:cNvPr id="1026" name="Picture 2" descr="The four cell populations studied here are representative of three sequential states (PS,NP,HF) and two possible final branches (4SG and 4SFG$^{-}$). The plot on the left was obtained by choosing 2 dimensions for t-sne at a perplexity of 30. The lower plot has obtained by choosing 3 dimensions, we can see that this third t-SNE axis represented here as the horizontal axis.">
            <a:extLst>
              <a:ext uri="{FF2B5EF4-FFF2-40B4-BE49-F238E27FC236}">
                <a16:creationId xmlns:a16="http://schemas.microsoft.com/office/drawing/2014/main" id="{019D1507-0053-0810-A580-CB6239C02C9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52462" y="3543945"/>
            <a:ext cx="4079421" cy="3263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oignard cell data colored according to the cell types (blue: PS, green: NP, yellow: HF, red: 4SG, purple: 4SFG$^-$) in the two dimensional MDS plots created.On the left (A) using $\ell_1$ distances and on the right (B) using the L2 distances.">
            <a:extLst>
              <a:ext uri="{FF2B5EF4-FFF2-40B4-BE49-F238E27FC236}">
                <a16:creationId xmlns:a16="http://schemas.microsoft.com/office/drawing/2014/main" id="{E48086A2-2A78-751C-CC76-57E101B0186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67642" y="3543945"/>
            <a:ext cx="3263537" cy="326353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408B3282-E122-1F45-AE98-5E5B8031B4F8}"/>
              </a:ext>
            </a:extLst>
          </p:cNvPr>
          <p:cNvCxnSpPr/>
          <p:nvPr/>
        </p:nvCxnSpPr>
        <p:spPr>
          <a:xfrm>
            <a:off x="4765964" y="5175712"/>
            <a:ext cx="751713"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36DF0D2-211D-0D8C-B3FE-758C27C6D375}"/>
              </a:ext>
            </a:extLst>
          </p:cNvPr>
          <p:cNvSpPr txBox="1"/>
          <p:nvPr/>
        </p:nvSpPr>
        <p:spPr>
          <a:xfrm>
            <a:off x="6096000" y="3286090"/>
            <a:ext cx="703206" cy="369332"/>
          </a:xfrm>
          <a:prstGeom prst="rect">
            <a:avLst/>
          </a:prstGeom>
          <a:noFill/>
        </p:spPr>
        <p:txBody>
          <a:bodyPr wrap="none" rtlCol="0">
            <a:spAutoFit/>
          </a:bodyPr>
          <a:lstStyle/>
          <a:p>
            <a:r>
              <a:rPr lang="en-US" b="1" dirty="0"/>
              <a:t>t-SNE</a:t>
            </a:r>
            <a:endParaRPr lang="en-KR" b="1" dirty="0"/>
          </a:p>
        </p:txBody>
      </p:sp>
      <p:sp>
        <p:nvSpPr>
          <p:cNvPr id="15" name="TextBox 14">
            <a:extLst>
              <a:ext uri="{FF2B5EF4-FFF2-40B4-BE49-F238E27FC236}">
                <a16:creationId xmlns:a16="http://schemas.microsoft.com/office/drawing/2014/main" id="{13656AE3-969A-AB32-8F42-5F3C2DB40280}"/>
              </a:ext>
            </a:extLst>
          </p:cNvPr>
          <p:cNvSpPr txBox="1"/>
          <p:nvPr/>
        </p:nvSpPr>
        <p:spPr>
          <a:xfrm>
            <a:off x="1632857" y="3231662"/>
            <a:ext cx="641522" cy="369332"/>
          </a:xfrm>
          <a:prstGeom prst="rect">
            <a:avLst/>
          </a:prstGeom>
          <a:noFill/>
        </p:spPr>
        <p:txBody>
          <a:bodyPr wrap="none" rtlCol="0">
            <a:spAutoFit/>
          </a:bodyPr>
          <a:lstStyle/>
          <a:p>
            <a:r>
              <a:rPr lang="en-US" b="1" dirty="0"/>
              <a:t>MDS</a:t>
            </a:r>
            <a:endParaRPr lang="en-KR" b="1" dirty="0"/>
          </a:p>
        </p:txBody>
      </p:sp>
      <p:sp>
        <p:nvSpPr>
          <p:cNvPr id="2" name="TextBox 1">
            <a:extLst>
              <a:ext uri="{FF2B5EF4-FFF2-40B4-BE49-F238E27FC236}">
                <a16:creationId xmlns:a16="http://schemas.microsoft.com/office/drawing/2014/main" id="{96FBD149-44EF-C675-69E1-EC48365D9ECE}"/>
              </a:ext>
            </a:extLst>
          </p:cNvPr>
          <p:cNvSpPr txBox="1"/>
          <p:nvPr/>
        </p:nvSpPr>
        <p:spPr>
          <a:xfrm>
            <a:off x="663637" y="1018351"/>
            <a:ext cx="4644156" cy="369332"/>
          </a:xfrm>
          <a:prstGeom prst="rect">
            <a:avLst/>
          </a:prstGeom>
          <a:noFill/>
        </p:spPr>
        <p:txBody>
          <a:bodyPr wrap="none" rtlCol="0">
            <a:spAutoFit/>
          </a:bodyPr>
          <a:lstStyle/>
          <a:p>
            <a:r>
              <a:rPr lang="en-US" dirty="0"/>
              <a:t>W</a:t>
            </a:r>
            <a:r>
              <a:rPr lang="en-KR" dirty="0"/>
              <a:t>e see much stronger grouping of puple points</a:t>
            </a:r>
          </a:p>
        </p:txBody>
      </p:sp>
    </p:spTree>
    <p:extLst>
      <p:ext uri="{BB962C8B-B14F-4D97-AF65-F5344CB8AC3E}">
        <p14:creationId xmlns:p14="http://schemas.microsoft.com/office/powerpoint/2010/main" val="400507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26</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9.6 Multi-table techniques</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216E9C45-6B67-650A-B518-66D1BA962A69}"/>
              </a:ext>
            </a:extLst>
          </p:cNvPr>
          <p:cNvSpPr txBox="1"/>
          <p:nvPr/>
        </p:nvSpPr>
        <p:spPr>
          <a:xfrm>
            <a:off x="527957" y="702540"/>
            <a:ext cx="9372600" cy="2308324"/>
          </a:xfrm>
          <a:prstGeom prst="rect">
            <a:avLst/>
          </a:prstGeom>
          <a:noFill/>
        </p:spPr>
        <p:txBody>
          <a:bodyPr wrap="square">
            <a:spAutoFit/>
          </a:bodyPr>
          <a:lstStyle/>
          <a:p>
            <a:r>
              <a:rPr lang="en-US" b="0" i="0" dirty="0">
                <a:solidFill>
                  <a:srgbClr val="222222"/>
                </a:solidFill>
                <a:effectLst/>
                <a:latin typeface="Source Sans Pro" panose="020B0503030403020204" pitchFamily="34" charset="0"/>
              </a:rPr>
              <a:t>Current studies often attempt to quantify variation in the microbial, genomic, and metabolic measurements across different experimental conditions. </a:t>
            </a:r>
          </a:p>
          <a:p>
            <a:endParaRPr lang="en-US" dirty="0">
              <a:solidFill>
                <a:srgbClr val="222222"/>
              </a:solidFill>
              <a:latin typeface="Source Sans Pro" panose="020B0503030403020204" pitchFamily="34" charset="0"/>
            </a:endParaRPr>
          </a:p>
          <a:p>
            <a:r>
              <a:rPr lang="en-US" b="0" i="0" dirty="0">
                <a:solidFill>
                  <a:srgbClr val="222222"/>
                </a:solidFill>
                <a:effectLst/>
                <a:latin typeface="Source Sans Pro" panose="020B0503030403020204" pitchFamily="34" charset="0"/>
              </a:rPr>
              <a:t>As a result, it is common to </a:t>
            </a:r>
            <a:r>
              <a:rPr lang="en-US" b="1" i="0" dirty="0">
                <a:solidFill>
                  <a:srgbClr val="222222"/>
                </a:solidFill>
                <a:effectLst/>
                <a:latin typeface="Source Sans Pro" panose="020B0503030403020204" pitchFamily="34" charset="0"/>
              </a:rPr>
              <a:t>perform multiple assays</a:t>
            </a:r>
            <a:r>
              <a:rPr lang="en-US" b="0" i="0" dirty="0">
                <a:solidFill>
                  <a:srgbClr val="222222"/>
                </a:solidFill>
                <a:effectLst/>
                <a:latin typeface="Source Sans Pro" panose="020B0503030403020204" pitchFamily="34" charset="0"/>
              </a:rPr>
              <a:t> on the same biological samples and ask what features – microbes, genes, or metabolites, for example – are </a:t>
            </a:r>
            <a:r>
              <a:rPr lang="en-US" b="1" i="0" dirty="0">
                <a:solidFill>
                  <a:srgbClr val="222222"/>
                </a:solidFill>
                <a:effectLst/>
                <a:latin typeface="Source Sans Pro" panose="020B0503030403020204" pitchFamily="34" charset="0"/>
              </a:rPr>
              <a:t>associated</a:t>
            </a:r>
            <a:r>
              <a:rPr lang="en-US" b="0" i="0" dirty="0">
                <a:solidFill>
                  <a:srgbClr val="222222"/>
                </a:solidFill>
                <a:effectLst/>
                <a:latin typeface="Source Sans Pro" panose="020B0503030403020204" pitchFamily="34" charset="0"/>
              </a:rPr>
              <a:t> with different sample conditions. </a:t>
            </a:r>
          </a:p>
          <a:p>
            <a:endParaRPr lang="en-US" dirty="0">
              <a:solidFill>
                <a:srgbClr val="222222"/>
              </a:solidFill>
              <a:latin typeface="Source Sans Pro" panose="020B0503030403020204" pitchFamily="34" charset="0"/>
            </a:endParaRPr>
          </a:p>
          <a:p>
            <a:r>
              <a:rPr lang="en-US" b="0" i="0" dirty="0">
                <a:solidFill>
                  <a:srgbClr val="222222"/>
                </a:solidFill>
                <a:effectLst/>
                <a:latin typeface="Source Sans Pro" panose="020B0503030403020204" pitchFamily="34" charset="0"/>
              </a:rPr>
              <a:t>There are many ways to approach these questions. Which to apply depends on the study’s focus.</a:t>
            </a:r>
            <a:endParaRPr lang="en-KR" dirty="0"/>
          </a:p>
        </p:txBody>
      </p:sp>
      <p:sp>
        <p:nvSpPr>
          <p:cNvPr id="4" name="TextBox 3">
            <a:extLst>
              <a:ext uri="{FF2B5EF4-FFF2-40B4-BE49-F238E27FC236}">
                <a16:creationId xmlns:a16="http://schemas.microsoft.com/office/drawing/2014/main" id="{3AD46C0E-FD91-15B3-786B-FC6CF0F7DDF6}"/>
              </a:ext>
            </a:extLst>
          </p:cNvPr>
          <p:cNvSpPr txBox="1"/>
          <p:nvPr/>
        </p:nvSpPr>
        <p:spPr>
          <a:xfrm>
            <a:off x="527957" y="3246972"/>
            <a:ext cx="7277100" cy="1477328"/>
          </a:xfrm>
          <a:prstGeom prst="rect">
            <a:avLst/>
          </a:prstGeom>
          <a:noFill/>
        </p:spPr>
        <p:txBody>
          <a:bodyPr wrap="square" rtlCol="0">
            <a:spAutoFit/>
          </a:bodyPr>
          <a:lstStyle/>
          <a:p>
            <a:r>
              <a:rPr lang="en-KR" b="1" dirty="0"/>
              <a:t>Mantel coefficient</a:t>
            </a:r>
          </a:p>
          <a:p>
            <a:r>
              <a:rPr lang="en-US" dirty="0"/>
              <a:t>Used in ecology. two distance matrices are </a:t>
            </a:r>
            <a:r>
              <a:rPr lang="en-US" b="1" dirty="0"/>
              <a:t>'unfolded</a:t>
            </a:r>
            <a:r>
              <a:rPr lang="en-US" dirty="0"/>
              <a:t>' into column vectors and a correlation calculated between these vectors. (</a:t>
            </a:r>
            <a:r>
              <a:rPr lang="en-US" b="1" dirty="0"/>
              <a:t>linear correlation</a:t>
            </a:r>
            <a:r>
              <a:rPr lang="en-US" dirty="0"/>
              <a:t> of matrices)</a:t>
            </a:r>
          </a:p>
          <a:p>
            <a:r>
              <a:rPr lang="en-US" dirty="0"/>
              <a:t>Significance of correlation is assessed via permutation test.</a:t>
            </a:r>
            <a:endParaRPr lang="en-KR" dirty="0"/>
          </a:p>
        </p:txBody>
      </p:sp>
      <p:sp>
        <p:nvSpPr>
          <p:cNvPr id="7" name="TextBox 6">
            <a:extLst>
              <a:ext uri="{FF2B5EF4-FFF2-40B4-BE49-F238E27FC236}">
                <a16:creationId xmlns:a16="http://schemas.microsoft.com/office/drawing/2014/main" id="{552E91A0-6616-4577-20B9-535D9AB81E89}"/>
              </a:ext>
            </a:extLst>
          </p:cNvPr>
          <p:cNvSpPr txBox="1"/>
          <p:nvPr/>
        </p:nvSpPr>
        <p:spPr>
          <a:xfrm>
            <a:off x="527957" y="4879352"/>
            <a:ext cx="5045529" cy="923330"/>
          </a:xfrm>
          <a:prstGeom prst="rect">
            <a:avLst/>
          </a:prstGeom>
          <a:noFill/>
        </p:spPr>
        <p:txBody>
          <a:bodyPr wrap="square" rtlCol="0">
            <a:spAutoFit/>
          </a:bodyPr>
          <a:lstStyle/>
          <a:p>
            <a:r>
              <a:rPr lang="en-KR" b="1" dirty="0"/>
              <a:t>Canonical Correlation Analysis (CCA)</a:t>
            </a:r>
          </a:p>
          <a:p>
            <a:r>
              <a:rPr lang="en-US" dirty="0"/>
              <a:t>I</a:t>
            </a:r>
            <a:r>
              <a:rPr lang="en-KR" dirty="0"/>
              <a:t>s a generalization of PCA where variance we maximize is covariance between two matrices</a:t>
            </a:r>
          </a:p>
        </p:txBody>
      </p:sp>
      <p:pic>
        <p:nvPicPr>
          <p:cNvPr id="6" name="Picture 5" descr="A number on a black background&#10;&#10;Description automatically generated">
            <a:extLst>
              <a:ext uri="{FF2B5EF4-FFF2-40B4-BE49-F238E27FC236}">
                <a16:creationId xmlns:a16="http://schemas.microsoft.com/office/drawing/2014/main" id="{21C05C5C-FC2B-D55E-F74D-0510ADF83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423" y="3482685"/>
            <a:ext cx="646952" cy="636843"/>
          </a:xfrm>
          <a:prstGeom prst="rect">
            <a:avLst/>
          </a:prstGeom>
        </p:spPr>
      </p:pic>
      <p:pic>
        <p:nvPicPr>
          <p:cNvPr id="11" name="Picture 10">
            <a:extLst>
              <a:ext uri="{FF2B5EF4-FFF2-40B4-BE49-F238E27FC236}">
                <a16:creationId xmlns:a16="http://schemas.microsoft.com/office/drawing/2014/main" id="{91260EC1-FB29-0333-D63C-423550983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3859" y="3613320"/>
            <a:ext cx="2430184" cy="267320"/>
          </a:xfrm>
          <a:prstGeom prst="rect">
            <a:avLst/>
          </a:prstGeom>
        </p:spPr>
      </p:pic>
      <p:pic>
        <p:nvPicPr>
          <p:cNvPr id="13" name="Picture 12" descr="A number on a black background&#10;&#10;Description automatically generated">
            <a:extLst>
              <a:ext uri="{FF2B5EF4-FFF2-40B4-BE49-F238E27FC236}">
                <a16:creationId xmlns:a16="http://schemas.microsoft.com/office/drawing/2014/main" id="{3F8C9E64-D66D-221D-5C75-EEAA763712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9663" y="4241023"/>
            <a:ext cx="788472" cy="626734"/>
          </a:xfrm>
          <a:prstGeom prst="rect">
            <a:avLst/>
          </a:prstGeom>
        </p:spPr>
      </p:pic>
      <p:pic>
        <p:nvPicPr>
          <p:cNvPr id="15" name="Picture 14">
            <a:extLst>
              <a:ext uri="{FF2B5EF4-FFF2-40B4-BE49-F238E27FC236}">
                <a16:creationId xmlns:a16="http://schemas.microsoft.com/office/drawing/2014/main" id="{611D1914-9CE5-B331-57A4-C1699D7F79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3859" y="4352882"/>
            <a:ext cx="2678784" cy="293150"/>
          </a:xfrm>
          <a:prstGeom prst="rect">
            <a:avLst/>
          </a:prstGeom>
        </p:spPr>
      </p:pic>
      <p:cxnSp>
        <p:nvCxnSpPr>
          <p:cNvPr id="18" name="Straight Arrow Connector 17">
            <a:extLst>
              <a:ext uri="{FF2B5EF4-FFF2-40B4-BE49-F238E27FC236}">
                <a16:creationId xmlns:a16="http://schemas.microsoft.com/office/drawing/2014/main" id="{FE1EE811-F4B8-C558-0412-1B517424E888}"/>
              </a:ext>
            </a:extLst>
          </p:cNvPr>
          <p:cNvCxnSpPr/>
          <p:nvPr/>
        </p:nvCxnSpPr>
        <p:spPr>
          <a:xfrm>
            <a:off x="8738135" y="3801106"/>
            <a:ext cx="3623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9115DB1-EB66-67B5-EF67-832232420644}"/>
              </a:ext>
            </a:extLst>
          </p:cNvPr>
          <p:cNvCxnSpPr/>
          <p:nvPr/>
        </p:nvCxnSpPr>
        <p:spPr>
          <a:xfrm>
            <a:off x="8792564" y="4497792"/>
            <a:ext cx="3623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3D70CE72-A4BC-7AF0-9118-291E186EBE73}"/>
              </a:ext>
            </a:extLst>
          </p:cNvPr>
          <p:cNvCxnSpPr/>
          <p:nvPr/>
        </p:nvCxnSpPr>
        <p:spPr>
          <a:xfrm>
            <a:off x="10134600" y="3985636"/>
            <a:ext cx="0" cy="2553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D08A971-253F-045D-B2E9-AEEE0814C924}"/>
              </a:ext>
            </a:extLst>
          </p:cNvPr>
          <p:cNvSpPr txBox="1"/>
          <p:nvPr/>
        </p:nvSpPr>
        <p:spPr>
          <a:xfrm>
            <a:off x="10183795" y="3927621"/>
            <a:ext cx="1194238" cy="369332"/>
          </a:xfrm>
          <a:prstGeom prst="rect">
            <a:avLst/>
          </a:prstGeom>
          <a:noFill/>
        </p:spPr>
        <p:txBody>
          <a:bodyPr wrap="none" rtlCol="0">
            <a:spAutoFit/>
          </a:bodyPr>
          <a:lstStyle/>
          <a:p>
            <a:r>
              <a:rPr lang="en-US" dirty="0"/>
              <a:t>L</a:t>
            </a:r>
            <a:r>
              <a:rPr lang="en-KR" dirty="0"/>
              <a:t>inear corr</a:t>
            </a:r>
          </a:p>
        </p:txBody>
      </p:sp>
      <p:sp>
        <p:nvSpPr>
          <p:cNvPr id="23" name="TextBox 22">
            <a:extLst>
              <a:ext uri="{FF2B5EF4-FFF2-40B4-BE49-F238E27FC236}">
                <a16:creationId xmlns:a16="http://schemas.microsoft.com/office/drawing/2014/main" id="{04FD4D11-61AC-2AAE-C224-14412E3AF759}"/>
              </a:ext>
            </a:extLst>
          </p:cNvPr>
          <p:cNvSpPr txBox="1"/>
          <p:nvPr/>
        </p:nvSpPr>
        <p:spPr>
          <a:xfrm>
            <a:off x="8699481" y="3251953"/>
            <a:ext cx="801951" cy="369332"/>
          </a:xfrm>
          <a:prstGeom prst="rect">
            <a:avLst/>
          </a:prstGeom>
          <a:noFill/>
        </p:spPr>
        <p:txBody>
          <a:bodyPr wrap="none" rtlCol="0">
            <a:spAutoFit/>
          </a:bodyPr>
          <a:lstStyle/>
          <a:p>
            <a:r>
              <a:rPr lang="en-US" dirty="0"/>
              <a:t>flatten</a:t>
            </a:r>
            <a:endParaRPr lang="en-KR" dirty="0"/>
          </a:p>
        </p:txBody>
      </p:sp>
    </p:spTree>
    <p:extLst>
      <p:ext uri="{BB962C8B-B14F-4D97-AF65-F5344CB8AC3E}">
        <p14:creationId xmlns:p14="http://schemas.microsoft.com/office/powerpoint/2010/main" val="376583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3</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061160"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9.1 Goals of this </a:t>
            </a:r>
            <a:r>
              <a:rPr lang="en-US" altLang="ko-KR" sz="2400" b="1" dirty="0">
                <a:solidFill>
                  <a:srgbClr val="1881C2"/>
                </a:solidFill>
                <a:latin typeface="Arial" panose="020B0604020202020204" pitchFamily="34" charset="0"/>
                <a:ea typeface="+mn-ea"/>
                <a:cs typeface="Arial" panose="020B0604020202020204" pitchFamily="34" charset="0"/>
              </a:rPr>
              <a:t>chapter</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266F07F9-7B9E-77EF-BC77-6B9CFBBD3C4A}"/>
              </a:ext>
            </a:extLst>
          </p:cNvPr>
          <p:cNvSpPr txBox="1"/>
          <p:nvPr/>
        </p:nvSpPr>
        <p:spPr>
          <a:xfrm>
            <a:off x="465326" y="986320"/>
            <a:ext cx="11447317" cy="4498796"/>
          </a:xfrm>
          <a:prstGeom prst="rect">
            <a:avLst/>
          </a:prstGeom>
          <a:noFill/>
        </p:spPr>
        <p:txBody>
          <a:bodyPr wrap="square">
            <a:spAutoFit/>
          </a:bodyPr>
          <a:lstStyle/>
          <a:p>
            <a:pPr fontAlgn="base">
              <a:lnSpc>
                <a:spcPct val="120000"/>
              </a:lnSpc>
            </a:pPr>
            <a:r>
              <a:rPr lang="en-US" sz="2000" dirty="0">
                <a:solidFill>
                  <a:srgbClr val="222222"/>
                </a:solidFill>
                <a:latin typeface="Source Sans Pro" panose="020B0503030403020204" pitchFamily="34" charset="0"/>
              </a:rPr>
              <a:t>In this chapter, we will:</a:t>
            </a:r>
          </a:p>
          <a:p>
            <a:pPr marL="285750" indent="-285750" algn="l" fontAlgn="base">
              <a:lnSpc>
                <a:spcPct val="120000"/>
              </a:lnSpc>
              <a:buFont typeface="Arial" panose="020B0604020202020204" pitchFamily="34" charset="0"/>
              <a:buChar char="•"/>
            </a:pPr>
            <a:r>
              <a:rPr lang="en-US" sz="2000" b="0" i="0" dirty="0">
                <a:solidFill>
                  <a:srgbClr val="222222"/>
                </a:solidFill>
                <a:effectLst/>
                <a:latin typeface="Source Sans Pro" panose="020B0503030403020204" pitchFamily="34" charset="0"/>
              </a:rPr>
              <a:t>Extend </a:t>
            </a:r>
            <a:r>
              <a:rPr lang="en-US" sz="2000" b="1" i="0" dirty="0">
                <a:solidFill>
                  <a:srgbClr val="222222"/>
                </a:solidFill>
                <a:effectLst/>
                <a:latin typeface="Source Sans Pro" panose="020B0503030403020204" pitchFamily="34" charset="0"/>
              </a:rPr>
              <a:t>linear dimension reduction</a:t>
            </a:r>
            <a:r>
              <a:rPr lang="en-US" sz="2000" b="0" i="0" dirty="0">
                <a:solidFill>
                  <a:srgbClr val="222222"/>
                </a:solidFill>
                <a:effectLst/>
                <a:latin typeface="Source Sans Pro" panose="020B0503030403020204" pitchFamily="34" charset="0"/>
              </a:rPr>
              <a:t> methods to cases when the </a:t>
            </a:r>
            <a:r>
              <a:rPr lang="en-US" sz="2000" b="1" i="0" dirty="0">
                <a:solidFill>
                  <a:srgbClr val="222222"/>
                </a:solidFill>
                <a:effectLst/>
                <a:latin typeface="Source Sans Pro" panose="020B0503030403020204" pitchFamily="34" charset="0"/>
              </a:rPr>
              <a:t>distances between observations</a:t>
            </a:r>
            <a:r>
              <a:rPr lang="en-US" sz="2000" b="0" i="0" dirty="0">
                <a:solidFill>
                  <a:srgbClr val="222222"/>
                </a:solidFill>
                <a:effectLst/>
                <a:latin typeface="Source Sans Pro" panose="020B0503030403020204" pitchFamily="34" charset="0"/>
              </a:rPr>
              <a:t> are available, known as </a:t>
            </a:r>
            <a:r>
              <a:rPr lang="en-US" sz="2000" b="1" i="0" dirty="0">
                <a:solidFill>
                  <a:srgbClr val="222222"/>
                </a:solidFill>
                <a:effectLst/>
                <a:latin typeface="Source Sans Pro" panose="020B0503030403020204" pitchFamily="34" charset="0"/>
              </a:rPr>
              <a:t>m</a:t>
            </a:r>
            <a:r>
              <a:rPr lang="en-US" sz="2000" b="0" i="0" dirty="0">
                <a:solidFill>
                  <a:srgbClr val="222222"/>
                </a:solidFill>
                <a:effectLst/>
                <a:latin typeface="Source Sans Pro" panose="020B0503030403020204" pitchFamily="34" charset="0"/>
              </a:rPr>
              <a:t>ulti</a:t>
            </a:r>
            <a:r>
              <a:rPr lang="en-US" sz="2000" b="1" i="0" dirty="0">
                <a:solidFill>
                  <a:srgbClr val="222222"/>
                </a:solidFill>
                <a:effectLst/>
                <a:latin typeface="Source Sans Pro" panose="020B0503030403020204" pitchFamily="34" charset="0"/>
              </a:rPr>
              <a:t>d</a:t>
            </a:r>
            <a:r>
              <a:rPr lang="en-US" sz="2000" b="0" i="0" dirty="0">
                <a:solidFill>
                  <a:srgbClr val="222222"/>
                </a:solidFill>
                <a:effectLst/>
                <a:latin typeface="Source Sans Pro" panose="020B0503030403020204" pitchFamily="34" charset="0"/>
              </a:rPr>
              <a:t>imensional </a:t>
            </a:r>
            <a:r>
              <a:rPr lang="en-US" sz="2000" b="1" i="0" dirty="0">
                <a:solidFill>
                  <a:srgbClr val="222222"/>
                </a:solidFill>
                <a:effectLst/>
                <a:latin typeface="Source Sans Pro" panose="020B0503030403020204" pitchFamily="34" charset="0"/>
              </a:rPr>
              <a:t>s</a:t>
            </a:r>
            <a:r>
              <a:rPr lang="en-US" sz="2000" b="0" i="0" dirty="0">
                <a:solidFill>
                  <a:srgbClr val="222222"/>
                </a:solidFill>
                <a:effectLst/>
                <a:latin typeface="Source Sans Pro" panose="020B0503030403020204" pitchFamily="34" charset="0"/>
              </a:rPr>
              <a:t>caling (MDS) or principal coordinates analysis.</a:t>
            </a:r>
          </a:p>
          <a:p>
            <a:pPr marL="285750" indent="-285750" algn="l" fontAlgn="base">
              <a:lnSpc>
                <a:spcPct val="120000"/>
              </a:lnSpc>
              <a:buFont typeface="Arial" panose="020B0604020202020204" pitchFamily="34" charset="0"/>
              <a:buChar char="•"/>
            </a:pPr>
            <a:r>
              <a:rPr lang="en-US" sz="2000" b="0" i="0" dirty="0">
                <a:solidFill>
                  <a:srgbClr val="222222"/>
                </a:solidFill>
                <a:effectLst/>
                <a:latin typeface="Source Sans Pro" panose="020B0503030403020204" pitchFamily="34" charset="0"/>
              </a:rPr>
              <a:t>Find modifications of MDS that are nonlinear and robust to outliers.</a:t>
            </a:r>
          </a:p>
          <a:p>
            <a:pPr marL="285750" indent="-285750" algn="l" fontAlgn="base">
              <a:lnSpc>
                <a:spcPct val="120000"/>
              </a:lnSpc>
              <a:buFont typeface="Arial" panose="020B0604020202020204" pitchFamily="34" charset="0"/>
              <a:buChar char="•"/>
            </a:pPr>
            <a:r>
              <a:rPr lang="en-US" sz="2000" b="0" i="0" dirty="0">
                <a:solidFill>
                  <a:srgbClr val="222222"/>
                </a:solidFill>
                <a:effectLst/>
                <a:latin typeface="Source Sans Pro" panose="020B0503030403020204" pitchFamily="34" charset="0"/>
              </a:rPr>
              <a:t>Encode </a:t>
            </a:r>
            <a:r>
              <a:rPr lang="en-US" sz="2000" b="1" i="0" dirty="0">
                <a:solidFill>
                  <a:srgbClr val="222222"/>
                </a:solidFill>
                <a:effectLst/>
                <a:latin typeface="Source Sans Pro" panose="020B0503030403020204" pitchFamily="34" charset="0"/>
              </a:rPr>
              <a:t>combinations of categorical data</a:t>
            </a:r>
            <a:r>
              <a:rPr lang="en-US" sz="2000" b="0" i="0" dirty="0">
                <a:solidFill>
                  <a:srgbClr val="222222"/>
                </a:solidFill>
                <a:effectLst/>
                <a:latin typeface="Source Sans Pro" panose="020B0503030403020204" pitchFamily="34" charset="0"/>
              </a:rPr>
              <a:t> and continuous data as well as so-called ‘</a:t>
            </a:r>
            <a:r>
              <a:rPr lang="en-US" sz="2000" b="1" i="0" dirty="0">
                <a:solidFill>
                  <a:srgbClr val="222222"/>
                </a:solidFill>
                <a:effectLst/>
                <a:latin typeface="Source Sans Pro" panose="020B0503030403020204" pitchFamily="34" charset="0"/>
              </a:rPr>
              <a:t>supplementary</a:t>
            </a:r>
            <a:r>
              <a:rPr lang="en-US" sz="2000" b="0" i="0" dirty="0">
                <a:solidFill>
                  <a:srgbClr val="222222"/>
                </a:solidFill>
                <a:effectLst/>
                <a:latin typeface="Source Sans Pro" panose="020B0503030403020204" pitchFamily="34" charset="0"/>
              </a:rPr>
              <a:t>’ information. We will see that this enables us to </a:t>
            </a:r>
            <a:r>
              <a:rPr lang="en-US" sz="2000" b="1" i="0" dirty="0">
                <a:solidFill>
                  <a:srgbClr val="222222"/>
                </a:solidFill>
                <a:effectLst/>
                <a:latin typeface="Source Sans Pro" panose="020B0503030403020204" pitchFamily="34" charset="0"/>
              </a:rPr>
              <a:t>remove </a:t>
            </a:r>
            <a:r>
              <a:rPr lang="en-US" sz="2000" b="1" i="1" dirty="0">
                <a:solidFill>
                  <a:srgbClr val="222222"/>
                </a:solidFill>
                <a:effectLst/>
                <a:latin typeface="Source Sans Pro" panose="020B0503030403020204" pitchFamily="34" charset="0"/>
              </a:rPr>
              <a:t>batch effects</a:t>
            </a:r>
            <a:r>
              <a:rPr lang="en-US" sz="2000" b="0" i="0" dirty="0">
                <a:solidFill>
                  <a:srgbClr val="222222"/>
                </a:solidFill>
                <a:effectLst/>
                <a:latin typeface="Source Sans Pro" panose="020B0503030403020204" pitchFamily="34" charset="0"/>
              </a:rPr>
              <a:t>.</a:t>
            </a:r>
          </a:p>
          <a:p>
            <a:pPr marL="285750" indent="-285750" algn="l" fontAlgn="base">
              <a:lnSpc>
                <a:spcPct val="120000"/>
              </a:lnSpc>
              <a:buFont typeface="Arial" panose="020B0604020202020204" pitchFamily="34" charset="0"/>
              <a:buChar char="•"/>
            </a:pPr>
            <a:r>
              <a:rPr lang="en-US" sz="2000" b="0" i="0" dirty="0">
                <a:solidFill>
                  <a:srgbClr val="222222"/>
                </a:solidFill>
                <a:effectLst/>
                <a:latin typeface="Source Sans Pro" panose="020B0503030403020204" pitchFamily="34" charset="0"/>
              </a:rPr>
              <a:t>Use chi-square distances and </a:t>
            </a:r>
            <a:r>
              <a:rPr lang="en-US" sz="2000" b="1" i="0" dirty="0">
                <a:solidFill>
                  <a:srgbClr val="222222"/>
                </a:solidFill>
                <a:effectLst/>
                <a:latin typeface="Source Sans Pro" panose="020B0503030403020204" pitchFamily="34" charset="0"/>
              </a:rPr>
              <a:t>c</a:t>
            </a:r>
            <a:r>
              <a:rPr lang="en-US" sz="2000" b="0" i="0" dirty="0">
                <a:solidFill>
                  <a:srgbClr val="222222"/>
                </a:solidFill>
                <a:effectLst/>
                <a:latin typeface="Source Sans Pro" panose="020B0503030403020204" pitchFamily="34" charset="0"/>
              </a:rPr>
              <a:t>orrespondence </a:t>
            </a:r>
            <a:r>
              <a:rPr lang="en-US" sz="2000" b="1" i="0" dirty="0">
                <a:solidFill>
                  <a:srgbClr val="222222"/>
                </a:solidFill>
                <a:effectLst/>
                <a:latin typeface="Source Sans Pro" panose="020B0503030403020204" pitchFamily="34" charset="0"/>
              </a:rPr>
              <a:t>a</a:t>
            </a:r>
            <a:r>
              <a:rPr lang="en-US" sz="2000" b="0" i="0" dirty="0">
                <a:solidFill>
                  <a:srgbClr val="222222"/>
                </a:solidFill>
                <a:effectLst/>
                <a:latin typeface="Source Sans Pro" panose="020B0503030403020204" pitchFamily="34" charset="0"/>
              </a:rPr>
              <a:t>nalysis (CA) to see where categorical data (contingency tables) contain notable dependencies.</a:t>
            </a:r>
          </a:p>
          <a:p>
            <a:pPr marL="285750" indent="-285750" algn="l" fontAlgn="base">
              <a:lnSpc>
                <a:spcPct val="120000"/>
              </a:lnSpc>
              <a:buFont typeface="Arial" panose="020B0604020202020204" pitchFamily="34" charset="0"/>
              <a:buChar char="•"/>
            </a:pPr>
            <a:r>
              <a:rPr lang="en-US" sz="2000" b="1" i="0" dirty="0">
                <a:solidFill>
                  <a:srgbClr val="222222"/>
                </a:solidFill>
                <a:effectLst/>
                <a:latin typeface="Source Sans Pro" panose="020B0503030403020204" pitchFamily="34" charset="0"/>
              </a:rPr>
              <a:t>Generalize clustering methods</a:t>
            </a:r>
            <a:r>
              <a:rPr lang="en-US" sz="2000" b="0" i="0" dirty="0">
                <a:solidFill>
                  <a:srgbClr val="222222"/>
                </a:solidFill>
                <a:effectLst/>
                <a:latin typeface="Source Sans Pro" panose="020B0503030403020204" pitchFamily="34" charset="0"/>
              </a:rPr>
              <a:t> that can uncover </a:t>
            </a:r>
            <a:r>
              <a:rPr lang="en-US" sz="2000" b="1" i="0" dirty="0">
                <a:solidFill>
                  <a:srgbClr val="222222"/>
                </a:solidFill>
                <a:effectLst/>
                <a:latin typeface="Source Sans Pro" panose="020B0503030403020204" pitchFamily="34" charset="0"/>
              </a:rPr>
              <a:t>latent variables that are not categorical</a:t>
            </a:r>
            <a:r>
              <a:rPr lang="en-US" sz="2000" b="0" i="0" dirty="0">
                <a:solidFill>
                  <a:srgbClr val="222222"/>
                </a:solidFill>
                <a:effectLst/>
                <a:latin typeface="Source Sans Pro" panose="020B0503030403020204" pitchFamily="34" charset="0"/>
              </a:rPr>
              <a:t>. This will allow us to detect gradients, “</a:t>
            </a:r>
            <a:r>
              <a:rPr lang="en-US" sz="2000" b="0" i="0" dirty="0" err="1">
                <a:solidFill>
                  <a:srgbClr val="222222"/>
                </a:solidFill>
                <a:effectLst/>
                <a:latin typeface="Source Sans Pro" panose="020B0503030403020204" pitchFamily="34" charset="0"/>
              </a:rPr>
              <a:t>pseudotime</a:t>
            </a:r>
            <a:r>
              <a:rPr lang="en-US" sz="2000" b="0" i="0" dirty="0">
                <a:solidFill>
                  <a:srgbClr val="222222"/>
                </a:solidFill>
                <a:effectLst/>
                <a:latin typeface="Source Sans Pro" panose="020B0503030403020204" pitchFamily="34" charset="0"/>
              </a:rPr>
              <a:t>” and hidden nonlinear effects in our data.</a:t>
            </a:r>
          </a:p>
          <a:p>
            <a:pPr marL="285750" indent="-285750" algn="l" fontAlgn="base">
              <a:lnSpc>
                <a:spcPct val="120000"/>
              </a:lnSpc>
              <a:buFont typeface="Arial" panose="020B0604020202020204" pitchFamily="34" charset="0"/>
              <a:buChar char="•"/>
            </a:pPr>
            <a:r>
              <a:rPr lang="en-US" sz="2000" b="0" i="0" dirty="0">
                <a:solidFill>
                  <a:srgbClr val="222222"/>
                </a:solidFill>
                <a:effectLst/>
                <a:latin typeface="Source Sans Pro" panose="020B0503030403020204" pitchFamily="34" charset="0"/>
              </a:rPr>
              <a:t>Generalize the notion of variance and covariance to the study of </a:t>
            </a:r>
            <a:r>
              <a:rPr lang="en-US" sz="2000" b="1" i="0" dirty="0">
                <a:solidFill>
                  <a:srgbClr val="222222"/>
                </a:solidFill>
                <a:effectLst/>
                <a:latin typeface="Source Sans Pro" panose="020B0503030403020204" pitchFamily="34" charset="0"/>
              </a:rPr>
              <a:t>tables of data from multiple different data</a:t>
            </a:r>
            <a:r>
              <a:rPr lang="en-US" sz="2000" b="0" i="0" dirty="0">
                <a:solidFill>
                  <a:srgbClr val="222222"/>
                </a:solidFill>
                <a:effectLst/>
                <a:latin typeface="Source Sans Pro" panose="020B0503030403020204" pitchFamily="34" charset="0"/>
              </a:rPr>
              <a:t> domains.</a:t>
            </a:r>
          </a:p>
        </p:txBody>
      </p:sp>
    </p:spTree>
    <p:extLst>
      <p:ext uri="{BB962C8B-B14F-4D97-AF65-F5344CB8AC3E}">
        <p14:creationId xmlns:p14="http://schemas.microsoft.com/office/powerpoint/2010/main" val="146827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4</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9.2 Multidimensional scaling and ordination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A4AD4852-A8EC-A26C-E69C-B5250854DF42}"/>
              </a:ext>
            </a:extLst>
          </p:cNvPr>
          <p:cNvSpPr txBox="1"/>
          <p:nvPr/>
        </p:nvSpPr>
        <p:spPr>
          <a:xfrm>
            <a:off x="566056" y="891770"/>
            <a:ext cx="5168723" cy="369332"/>
          </a:xfrm>
          <a:prstGeom prst="rect">
            <a:avLst/>
          </a:prstGeom>
          <a:noFill/>
        </p:spPr>
        <p:txBody>
          <a:bodyPr wrap="none" rtlCol="0">
            <a:spAutoFit/>
          </a:bodyPr>
          <a:lstStyle/>
          <a:p>
            <a:r>
              <a:rPr lang="en-KR" dirty="0"/>
              <a:t>An example use of distance matrics: distance of cities</a:t>
            </a:r>
          </a:p>
        </p:txBody>
      </p:sp>
      <p:pic>
        <p:nvPicPr>
          <p:cNvPr id="2050" name="Picture 2" descr="A heatmap of the distances between some of the cities. The function has re-arranged the order of the cities, grouping the closest ones.">
            <a:extLst>
              <a:ext uri="{FF2B5EF4-FFF2-40B4-BE49-F238E27FC236}">
                <a16:creationId xmlns:a16="http://schemas.microsoft.com/office/drawing/2014/main" id="{0C7628CC-9E91-71FB-B068-CF974BFB70F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4445" b="17619"/>
          <a:stretch/>
        </p:blipFill>
        <p:spPr bwMode="auto">
          <a:xfrm>
            <a:off x="783771" y="1534886"/>
            <a:ext cx="6096000" cy="46590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 text, application&#10;&#10;Description automatically generated">
            <a:extLst>
              <a:ext uri="{FF2B5EF4-FFF2-40B4-BE49-F238E27FC236}">
                <a16:creationId xmlns:a16="http://schemas.microsoft.com/office/drawing/2014/main" id="{76819FAD-54E7-9A1A-B1F1-384E092F3E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4664" y="1534886"/>
            <a:ext cx="4877979" cy="1590221"/>
          </a:xfrm>
          <a:prstGeom prst="rect">
            <a:avLst/>
          </a:prstGeom>
        </p:spPr>
      </p:pic>
    </p:spTree>
    <p:extLst>
      <p:ext uri="{BB962C8B-B14F-4D97-AF65-F5344CB8AC3E}">
        <p14:creationId xmlns:p14="http://schemas.microsoft.com/office/powerpoint/2010/main" val="316699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5</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9.2 Multidimensional scaling and ordination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4143034-8FBA-7D52-5DBE-C06F74EAA7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554" y="2266670"/>
            <a:ext cx="7279015" cy="45748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E319C501-A24A-E54B-263C-8261B7F3F3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326" y="2724150"/>
            <a:ext cx="7167186" cy="2114574"/>
          </a:xfrm>
          <a:prstGeom prst="rect">
            <a:avLst/>
          </a:prstGeom>
        </p:spPr>
      </p:pic>
      <p:pic>
        <p:nvPicPr>
          <p:cNvPr id="3074" name="Picture 2" descr="Screeplot of the first 5 eigenvalues. The drop after the first two eigenvalues is very visible.">
            <a:extLst>
              <a:ext uri="{FF2B5EF4-FFF2-40B4-BE49-F238E27FC236}">
                <a16:creationId xmlns:a16="http://schemas.microsoft.com/office/drawing/2014/main" id="{0632BC99-DB5F-1C54-8053-A02061232BD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14645" y="1375451"/>
            <a:ext cx="3712029" cy="371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25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6</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9.2 Multidimensional scaling and ordination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96C74551-5E4E-363E-6452-DD26914759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378" y="1903598"/>
            <a:ext cx="5688693" cy="1668897"/>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97925A88-C99D-FC1D-6C47-32051045F8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921" y="3566182"/>
            <a:ext cx="5688693" cy="868994"/>
          </a:xfrm>
          <a:prstGeom prst="rect">
            <a:avLst/>
          </a:prstGeom>
        </p:spPr>
      </p:pic>
      <p:pic>
        <p:nvPicPr>
          <p:cNvPr id="12" name="Picture 11" descr="Chart, scatter chart&#10;&#10;Description automatically generated">
            <a:extLst>
              <a:ext uri="{FF2B5EF4-FFF2-40B4-BE49-F238E27FC236}">
                <a16:creationId xmlns:a16="http://schemas.microsoft.com/office/drawing/2014/main" id="{7FAF5A24-5386-C961-89DE-1173B1F0DC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57042" y="3416350"/>
            <a:ext cx="3679007" cy="2977231"/>
          </a:xfrm>
          <a:prstGeom prst="rect">
            <a:avLst/>
          </a:prstGeom>
        </p:spPr>
      </p:pic>
      <p:pic>
        <p:nvPicPr>
          <p:cNvPr id="14" name="Picture 13" descr="Chart, scatter chart, bubble chart&#10;&#10;Description automatically generated">
            <a:extLst>
              <a:ext uri="{FF2B5EF4-FFF2-40B4-BE49-F238E27FC236}">
                <a16:creationId xmlns:a16="http://schemas.microsoft.com/office/drawing/2014/main" id="{7AED445F-BD10-EE67-8D57-6D36401014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75614" y="880315"/>
            <a:ext cx="3893093" cy="2385363"/>
          </a:xfrm>
          <a:prstGeom prst="rect">
            <a:avLst/>
          </a:prstGeom>
        </p:spPr>
      </p:pic>
      <p:sp>
        <p:nvSpPr>
          <p:cNvPr id="2" name="TextBox 1">
            <a:extLst>
              <a:ext uri="{FF2B5EF4-FFF2-40B4-BE49-F238E27FC236}">
                <a16:creationId xmlns:a16="http://schemas.microsoft.com/office/drawing/2014/main" id="{5120517E-9117-D697-822C-2D0DA0439E6B}"/>
              </a:ext>
            </a:extLst>
          </p:cNvPr>
          <p:cNvSpPr txBox="1"/>
          <p:nvPr/>
        </p:nvSpPr>
        <p:spPr>
          <a:xfrm>
            <a:off x="881743" y="1110343"/>
            <a:ext cx="4953000" cy="369332"/>
          </a:xfrm>
          <a:prstGeom prst="rect">
            <a:avLst/>
          </a:prstGeom>
          <a:noFill/>
        </p:spPr>
        <p:txBody>
          <a:bodyPr wrap="square" rtlCol="0">
            <a:spAutoFit/>
          </a:bodyPr>
          <a:lstStyle/>
          <a:p>
            <a:r>
              <a:rPr lang="en-KR" dirty="0"/>
              <a:t>MDS gives approximation of coordinates of citeis</a:t>
            </a:r>
          </a:p>
        </p:txBody>
      </p:sp>
    </p:spTree>
    <p:extLst>
      <p:ext uri="{BB962C8B-B14F-4D97-AF65-F5344CB8AC3E}">
        <p14:creationId xmlns:p14="http://schemas.microsoft.com/office/powerpoint/2010/main" val="92119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7</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9.2 Multidimensional scaling and ordination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6146" name="Picture 2" descr="The screeplot shows us that the phenomenon is two dimensional, giving a clean answer to Ekman's question.">
            <a:extLst>
              <a:ext uri="{FF2B5EF4-FFF2-40B4-BE49-F238E27FC236}">
                <a16:creationId xmlns:a16="http://schemas.microsoft.com/office/drawing/2014/main" id="{40B4F536-CE95-FCE4-EC15-C2662362D03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62734" y="799369"/>
            <a:ext cx="2692705" cy="26927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layout of the scatterpoints in the first two dimensions has a horseshoe shape. The labels and colors show that the arch corresponds to the wavelengths.">
            <a:extLst>
              <a:ext uri="{FF2B5EF4-FFF2-40B4-BE49-F238E27FC236}">
                <a16:creationId xmlns:a16="http://schemas.microsoft.com/office/drawing/2014/main" id="{063EE8E3-073A-D797-A1EB-BA3913505F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06013" y="3724258"/>
            <a:ext cx="2749426" cy="2692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able&#10;&#10;Description automatically generated">
            <a:extLst>
              <a:ext uri="{FF2B5EF4-FFF2-40B4-BE49-F238E27FC236}">
                <a16:creationId xmlns:a16="http://schemas.microsoft.com/office/drawing/2014/main" id="{B82E32CF-8A6D-7906-7265-B1EFF6729E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562" y="2243478"/>
            <a:ext cx="4895410" cy="2190953"/>
          </a:xfrm>
          <a:prstGeom prst="rect">
            <a:avLst/>
          </a:prstGeom>
        </p:spPr>
      </p:pic>
      <p:pic>
        <p:nvPicPr>
          <p:cNvPr id="11" name="Picture 10">
            <a:extLst>
              <a:ext uri="{FF2B5EF4-FFF2-40B4-BE49-F238E27FC236}">
                <a16:creationId xmlns:a16="http://schemas.microsoft.com/office/drawing/2014/main" id="{ABFF1370-F0F0-46B3-86E7-8F48370475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161" y="4577589"/>
            <a:ext cx="4874696" cy="448803"/>
          </a:xfrm>
          <a:prstGeom prst="rect">
            <a:avLst/>
          </a:prstGeom>
        </p:spPr>
      </p:pic>
      <p:pic>
        <p:nvPicPr>
          <p:cNvPr id="13" name="Picture 12" descr="Graphical user interface, text, application, chat or text message&#10;&#10;Description automatically generated">
            <a:extLst>
              <a:ext uri="{FF2B5EF4-FFF2-40B4-BE49-F238E27FC236}">
                <a16:creationId xmlns:a16="http://schemas.microsoft.com/office/drawing/2014/main" id="{3AC94F8C-5412-1E8E-AD32-6FB33C96AA6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1563" y="5032705"/>
            <a:ext cx="4895410" cy="1774500"/>
          </a:xfrm>
          <a:prstGeom prst="rect">
            <a:avLst/>
          </a:prstGeom>
        </p:spPr>
      </p:pic>
      <p:sp>
        <p:nvSpPr>
          <p:cNvPr id="2" name="TextBox 1">
            <a:extLst>
              <a:ext uri="{FF2B5EF4-FFF2-40B4-BE49-F238E27FC236}">
                <a16:creationId xmlns:a16="http://schemas.microsoft.com/office/drawing/2014/main" id="{CBD5FF78-CE98-C0BA-0E23-5E17919D6F75}"/>
              </a:ext>
            </a:extLst>
          </p:cNvPr>
          <p:cNvSpPr txBox="1"/>
          <p:nvPr/>
        </p:nvSpPr>
        <p:spPr>
          <a:xfrm>
            <a:off x="536561" y="676642"/>
            <a:ext cx="8534068" cy="1631216"/>
          </a:xfrm>
          <a:prstGeom prst="rect">
            <a:avLst/>
          </a:prstGeom>
          <a:noFill/>
        </p:spPr>
        <p:txBody>
          <a:bodyPr wrap="none" rtlCol="0">
            <a:spAutoFit/>
          </a:bodyPr>
          <a:lstStyle/>
          <a:p>
            <a:r>
              <a:rPr lang="en-KR" sz="2000" dirty="0"/>
              <a:t>MDS: </a:t>
            </a:r>
            <a:r>
              <a:rPr lang="en-US" sz="2000" dirty="0"/>
              <a:t>Given pairwise </a:t>
            </a:r>
            <a:r>
              <a:rPr lang="en-US" sz="2000" b="1" dirty="0"/>
              <a:t>dissimilarities</a:t>
            </a:r>
            <a:r>
              <a:rPr lang="en-US" sz="2000" dirty="0"/>
              <a:t>, reconstruct a map that preserves distances.</a:t>
            </a:r>
          </a:p>
          <a:p>
            <a:r>
              <a:rPr lang="en-US" sz="2000" dirty="0"/>
              <a:t>But what if there is no natural underlying Euclidean space?</a:t>
            </a:r>
          </a:p>
          <a:p>
            <a:endParaRPr lang="en-US" sz="2000" dirty="0"/>
          </a:p>
          <a:p>
            <a:r>
              <a:rPr lang="en-US" sz="2000" dirty="0"/>
              <a:t>E</a:t>
            </a:r>
            <a:r>
              <a:rPr lang="en-KR" sz="2000" dirty="0"/>
              <a:t>xample: Ekman data. similarity matrix given for 14 different colors.</a:t>
            </a:r>
            <a:br>
              <a:rPr lang="en-KR" sz="2000" dirty="0"/>
            </a:br>
            <a:r>
              <a:rPr lang="en-KR" dirty="0"/>
              <a:t>(asked from 31 subjects to rank similarities of different colors)</a:t>
            </a:r>
            <a:endParaRPr lang="en-KR" sz="2000" dirty="0"/>
          </a:p>
        </p:txBody>
      </p:sp>
    </p:spTree>
    <p:extLst>
      <p:ext uri="{BB962C8B-B14F-4D97-AF65-F5344CB8AC3E}">
        <p14:creationId xmlns:p14="http://schemas.microsoft.com/office/powerpoint/2010/main" val="238022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8</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9.2 Multidimensional scaling and ordination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026EFE84-2F55-96BC-6A4D-1CB4FCC10A5D}"/>
              </a:ext>
            </a:extLst>
          </p:cNvPr>
          <p:cNvSpPr txBox="1"/>
          <p:nvPr/>
        </p:nvSpPr>
        <p:spPr>
          <a:xfrm>
            <a:off x="642257" y="947448"/>
            <a:ext cx="4802981" cy="369332"/>
          </a:xfrm>
          <a:prstGeom prst="rect">
            <a:avLst/>
          </a:prstGeom>
          <a:noFill/>
        </p:spPr>
        <p:txBody>
          <a:bodyPr wrap="none" rtlCol="0">
            <a:spAutoFit/>
          </a:bodyPr>
          <a:lstStyle/>
          <a:p>
            <a:r>
              <a:rPr lang="en-KR" b="1" dirty="0"/>
              <a:t>Robust version of MDS</a:t>
            </a:r>
            <a:r>
              <a:rPr lang="en-KR" dirty="0"/>
              <a:t>: non-metric MDS (NMDS)</a:t>
            </a:r>
          </a:p>
        </p:txBody>
      </p:sp>
      <p:pic>
        <p:nvPicPr>
          <p:cNvPr id="6" name="Picture 5" descr="A picture containing text&#10;&#10;Description automatically generated">
            <a:extLst>
              <a:ext uri="{FF2B5EF4-FFF2-40B4-BE49-F238E27FC236}">
                <a16:creationId xmlns:a16="http://schemas.microsoft.com/office/drawing/2014/main" id="{48C799DA-6FCA-4765-D9BA-A271CB597F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57486" y="5033189"/>
            <a:ext cx="2743200" cy="838200"/>
          </a:xfrm>
          <a:prstGeom prst="rect">
            <a:avLst/>
          </a:prstGeom>
        </p:spPr>
      </p:pic>
      <p:sp>
        <p:nvSpPr>
          <p:cNvPr id="4" name="TextBox 3">
            <a:extLst>
              <a:ext uri="{FF2B5EF4-FFF2-40B4-BE49-F238E27FC236}">
                <a16:creationId xmlns:a16="http://schemas.microsoft.com/office/drawing/2014/main" id="{E5AA05D8-E5D6-2F8C-E6DA-39B08F136D5C}"/>
              </a:ext>
            </a:extLst>
          </p:cNvPr>
          <p:cNvSpPr txBox="1"/>
          <p:nvPr/>
        </p:nvSpPr>
        <p:spPr>
          <a:xfrm>
            <a:off x="881743" y="1510682"/>
            <a:ext cx="9797143" cy="1754326"/>
          </a:xfrm>
          <a:prstGeom prst="rect">
            <a:avLst/>
          </a:prstGeom>
          <a:noFill/>
        </p:spPr>
        <p:txBody>
          <a:bodyPr wrap="square" rtlCol="0">
            <a:spAutoFit/>
          </a:bodyPr>
          <a:lstStyle/>
          <a:p>
            <a:r>
              <a:rPr lang="en-KR" dirty="0"/>
              <a:t>MDS </a:t>
            </a:r>
            <a:r>
              <a:rPr lang="en-US" dirty="0"/>
              <a:t>tends to be </a:t>
            </a:r>
            <a:r>
              <a:rPr lang="en-US" b="1" dirty="0"/>
              <a:t>sensitive to outliers</a:t>
            </a:r>
            <a:r>
              <a:rPr lang="en-US" dirty="0"/>
              <a:t>: one single data point with large distances to everyone else can dominate, and thus skew, the whole analysis.</a:t>
            </a:r>
          </a:p>
          <a:p>
            <a:endParaRPr lang="en-US" dirty="0"/>
          </a:p>
          <a:p>
            <a:r>
              <a:rPr lang="en-US" dirty="0"/>
              <a:t>we like to use something that is </a:t>
            </a:r>
            <a:r>
              <a:rPr lang="en-US" b="1" dirty="0"/>
              <a:t>more robust</a:t>
            </a:r>
            <a:r>
              <a:rPr lang="en-US" dirty="0"/>
              <a:t>, and one way to achieve this is to disregard the actual values of the distances and </a:t>
            </a:r>
            <a:r>
              <a:rPr lang="en-US" b="1" u="sng" dirty="0"/>
              <a:t>only ask that the relative rankings of the original and the new distances</a:t>
            </a:r>
            <a:r>
              <a:rPr lang="en-US" dirty="0"/>
              <a:t> are as similar as possible.</a:t>
            </a:r>
            <a:endParaRPr lang="en-KR" dirty="0"/>
          </a:p>
        </p:txBody>
      </p:sp>
      <p:pic>
        <p:nvPicPr>
          <p:cNvPr id="11" name="Picture 10">
            <a:extLst>
              <a:ext uri="{FF2B5EF4-FFF2-40B4-BE49-F238E27FC236}">
                <a16:creationId xmlns:a16="http://schemas.microsoft.com/office/drawing/2014/main" id="{75A70007-E0D2-58B8-CD71-62CE6380A0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60629" y="4617748"/>
            <a:ext cx="1244600" cy="546100"/>
          </a:xfrm>
          <a:prstGeom prst="rect">
            <a:avLst/>
          </a:prstGeom>
        </p:spPr>
      </p:pic>
      <p:sp>
        <p:nvSpPr>
          <p:cNvPr id="12" name="TextBox 11">
            <a:extLst>
              <a:ext uri="{FF2B5EF4-FFF2-40B4-BE49-F238E27FC236}">
                <a16:creationId xmlns:a16="http://schemas.microsoft.com/office/drawing/2014/main" id="{3EC30351-F60E-27AB-871B-3603E6EFBA7A}"/>
              </a:ext>
            </a:extLst>
          </p:cNvPr>
          <p:cNvSpPr txBox="1"/>
          <p:nvPr/>
        </p:nvSpPr>
        <p:spPr>
          <a:xfrm>
            <a:off x="1611085" y="4038515"/>
            <a:ext cx="2980431" cy="646331"/>
          </a:xfrm>
          <a:prstGeom prst="rect">
            <a:avLst/>
          </a:prstGeom>
          <a:noFill/>
        </p:spPr>
        <p:txBody>
          <a:bodyPr wrap="none" rtlCol="0">
            <a:spAutoFit/>
          </a:bodyPr>
          <a:lstStyle/>
          <a:p>
            <a:r>
              <a:rPr lang="en-US" dirty="0"/>
              <a:t>F</a:t>
            </a:r>
            <a:r>
              <a:rPr lang="en-KR" dirty="0"/>
              <a:t>ind f(d) which preserve rank,</a:t>
            </a:r>
          </a:p>
          <a:p>
            <a:r>
              <a:rPr lang="en-US" dirty="0"/>
              <a:t>T</a:t>
            </a:r>
            <a:r>
              <a:rPr lang="en-KR" dirty="0"/>
              <a:t>hus, NMDS is random</a:t>
            </a:r>
          </a:p>
        </p:txBody>
      </p:sp>
      <p:sp>
        <p:nvSpPr>
          <p:cNvPr id="13" name="TextBox 12">
            <a:extLst>
              <a:ext uri="{FF2B5EF4-FFF2-40B4-BE49-F238E27FC236}">
                <a16:creationId xmlns:a16="http://schemas.microsoft.com/office/drawing/2014/main" id="{80AD48D0-CCEA-4317-D219-DDC41A715721}"/>
              </a:ext>
            </a:extLst>
          </p:cNvPr>
          <p:cNvSpPr txBox="1"/>
          <p:nvPr/>
        </p:nvSpPr>
        <p:spPr>
          <a:xfrm>
            <a:off x="6100194" y="3842879"/>
            <a:ext cx="4861720" cy="923330"/>
          </a:xfrm>
          <a:prstGeom prst="rect">
            <a:avLst/>
          </a:prstGeom>
          <a:noFill/>
        </p:spPr>
        <p:txBody>
          <a:bodyPr wrap="square" rtlCol="0">
            <a:spAutoFit/>
          </a:bodyPr>
          <a:lstStyle/>
          <a:p>
            <a:r>
              <a:rPr lang="en-US" dirty="0"/>
              <a:t>Because NMDS is dependent on k value, </a:t>
            </a:r>
          </a:p>
          <a:p>
            <a:r>
              <a:rPr lang="en-US" dirty="0"/>
              <a:t>We has to select k where stress has steep drop</a:t>
            </a:r>
            <a:br>
              <a:rPr lang="en-US" dirty="0"/>
            </a:br>
            <a:r>
              <a:rPr lang="en-US" dirty="0"/>
              <a:t>(stress=standardized residual sum of squares)</a:t>
            </a:r>
          </a:p>
        </p:txBody>
      </p:sp>
    </p:spTree>
    <p:extLst>
      <p:ext uri="{BB962C8B-B14F-4D97-AF65-F5344CB8AC3E}">
        <p14:creationId xmlns:p14="http://schemas.microsoft.com/office/powerpoint/2010/main" val="232582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9</a:t>
            </a:fld>
            <a:endParaRPr lang="ko-KR" altLang="en-US" dirty="0"/>
          </a:p>
        </p:txBody>
      </p:sp>
      <p:pic>
        <p:nvPicPr>
          <p:cNvPr id="17" name="그림 22">
            <a:extLst>
              <a:ext uri="{FF2B5EF4-FFF2-40B4-BE49-F238E27FC236}">
                <a16:creationId xmlns:a16="http://schemas.microsoft.com/office/drawing/2014/main" id="{59B6DA6C-313F-784B-86CF-DF46AF3B3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7877" y="116018"/>
            <a:ext cx="1074766" cy="419136"/>
          </a:xfrm>
          <a:prstGeom prst="rect">
            <a:avLst/>
          </a:prstGeom>
        </p:spPr>
      </p:pic>
      <p:cxnSp>
        <p:nvCxnSpPr>
          <p:cNvPr id="8" name="직선 연결선 6">
            <a:extLst>
              <a:ext uri="{FF2B5EF4-FFF2-40B4-BE49-F238E27FC236}">
                <a16:creationId xmlns:a16="http://schemas.microsoft.com/office/drawing/2014/main" id="{D42E6F00-8CDB-9242-B2E9-A72FD107B055}"/>
              </a:ext>
            </a:extLst>
          </p:cNvPr>
          <p:cNvCxnSpPr>
            <a:cxnSpLocks/>
          </p:cNvCxnSpPr>
          <p:nvPr/>
        </p:nvCxnSpPr>
        <p:spPr>
          <a:xfrm>
            <a:off x="391886" y="567184"/>
            <a:ext cx="11680371" cy="0"/>
          </a:xfrm>
          <a:prstGeom prst="line">
            <a:avLst/>
          </a:prstGeom>
          <a:ln w="28575">
            <a:solidFill>
              <a:srgbClr val="1681C3"/>
            </a:solidFill>
          </a:ln>
        </p:spPr>
        <p:style>
          <a:lnRef idx="1">
            <a:schemeClr val="accent1"/>
          </a:lnRef>
          <a:fillRef idx="0">
            <a:schemeClr val="accent1"/>
          </a:fillRef>
          <a:effectRef idx="0">
            <a:schemeClr val="accent1"/>
          </a:effectRef>
          <a:fontRef idx="minor">
            <a:schemeClr val="tx1"/>
          </a:fontRef>
        </p:style>
      </p:cxnSp>
      <p:sp>
        <p:nvSpPr>
          <p:cNvPr id="9" name="제목 1">
            <a:extLst>
              <a:ext uri="{FF2B5EF4-FFF2-40B4-BE49-F238E27FC236}">
                <a16:creationId xmlns:a16="http://schemas.microsoft.com/office/drawing/2014/main" id="{891446FD-60AD-8A48-94F5-53AC5C0E74D5}"/>
              </a:ext>
            </a:extLst>
          </p:cNvPr>
          <p:cNvSpPr txBox="1">
            <a:spLocks/>
          </p:cNvSpPr>
          <p:nvPr/>
        </p:nvSpPr>
        <p:spPr>
          <a:xfrm>
            <a:off x="465326" y="116018"/>
            <a:ext cx="10104703" cy="457480"/>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400" b="1" dirty="0">
                <a:solidFill>
                  <a:srgbClr val="1681C3"/>
                </a:solidFill>
                <a:latin typeface="Arial" panose="020B0604020202020204" pitchFamily="34" charset="0"/>
                <a:cs typeface="Arial" panose="020B0604020202020204" pitchFamily="34" charset="0"/>
              </a:rPr>
              <a:t>9.2 Multidimensional scaling and ordination</a:t>
            </a:r>
            <a:endParaRPr lang="ko-KR" altLang="en-US" sz="2400" b="1" dirty="0">
              <a:solidFill>
                <a:srgbClr val="1881C2"/>
              </a:solidFill>
              <a:latin typeface="Arial" panose="020B0604020202020204" pitchFamily="34" charset="0"/>
              <a:ea typeface="+mn-ea"/>
              <a:cs typeface="Arial" panose="020B0604020202020204" pitchFamily="34" charset="0"/>
            </a:endParaRPr>
          </a:p>
        </p:txBody>
      </p:sp>
      <p:pic>
        <p:nvPicPr>
          <p:cNvPr id="4098" name="Picture 2" descr="Several replicates at each dimension were run to evaluate the stability of the &lt;span style=&quot;font-variant:small-caps;&quot;&gt;stress&lt;/span&gt;. We see that the &lt;span style=&quot;font-variant:small-caps;&quot;&gt;stress&lt;/span&gt; drops dramatically with two or more dimensions, thus indicating that a two dimensional solution is appropriate here.">
            <a:extLst>
              <a:ext uri="{FF2B5EF4-FFF2-40B4-BE49-F238E27FC236}">
                <a16:creationId xmlns:a16="http://schemas.microsoft.com/office/drawing/2014/main" id="{6E0ABA94-5996-A6C5-16EB-B26B865FF3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9663" y="1300835"/>
            <a:ext cx="3570514" cy="357051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2B84E541-DB73-C6F8-E937-14A53E8F6E81}"/>
              </a:ext>
            </a:extLst>
          </p:cNvPr>
          <p:cNvGrpSpPr/>
          <p:nvPr/>
        </p:nvGrpSpPr>
        <p:grpSpPr>
          <a:xfrm>
            <a:off x="362126" y="1269183"/>
            <a:ext cx="7760667" cy="3679313"/>
            <a:chOff x="630464" y="615300"/>
            <a:chExt cx="9080500" cy="4305043"/>
          </a:xfrm>
        </p:grpSpPr>
        <p:pic>
          <p:nvPicPr>
            <p:cNvPr id="4" name="Picture 3" descr="Graphical user interface, application&#10;&#10;Description automatically generated">
              <a:extLst>
                <a:ext uri="{FF2B5EF4-FFF2-40B4-BE49-F238E27FC236}">
                  <a16:creationId xmlns:a16="http://schemas.microsoft.com/office/drawing/2014/main" id="{9C2AA3D9-EEB3-0C8B-B6BF-2EEFA72D9B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464" y="615300"/>
              <a:ext cx="9080500" cy="2374900"/>
            </a:xfrm>
            <a:prstGeom prst="rect">
              <a:avLst/>
            </a:prstGeom>
          </p:spPr>
        </p:pic>
        <p:pic>
          <p:nvPicPr>
            <p:cNvPr id="11" name="Picture 10">
              <a:extLst>
                <a:ext uri="{FF2B5EF4-FFF2-40B4-BE49-F238E27FC236}">
                  <a16:creationId xmlns:a16="http://schemas.microsoft.com/office/drawing/2014/main" id="{6DB8B431-F305-9852-0DF3-6A90F48153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2214" y="2960914"/>
              <a:ext cx="9017000" cy="1092200"/>
            </a:xfrm>
            <a:prstGeom prst="rect">
              <a:avLst/>
            </a:prstGeom>
          </p:spPr>
        </p:pic>
        <p:pic>
          <p:nvPicPr>
            <p:cNvPr id="13" name="Picture 12">
              <a:extLst>
                <a:ext uri="{FF2B5EF4-FFF2-40B4-BE49-F238E27FC236}">
                  <a16:creationId xmlns:a16="http://schemas.microsoft.com/office/drawing/2014/main" id="{32BA93E0-F8F3-9065-0532-9817B544FE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0314" y="4158343"/>
              <a:ext cx="8978900" cy="762000"/>
            </a:xfrm>
            <a:prstGeom prst="rect">
              <a:avLst/>
            </a:prstGeom>
          </p:spPr>
        </p:pic>
      </p:grpSp>
      <p:cxnSp>
        <p:nvCxnSpPr>
          <p:cNvPr id="16" name="Straight Arrow Connector 15">
            <a:extLst>
              <a:ext uri="{FF2B5EF4-FFF2-40B4-BE49-F238E27FC236}">
                <a16:creationId xmlns:a16="http://schemas.microsoft.com/office/drawing/2014/main" id="{2A10AD37-6FDF-03B1-BB4B-10416ADEA8BB}"/>
              </a:ext>
            </a:extLst>
          </p:cNvPr>
          <p:cNvCxnSpPr/>
          <p:nvPr/>
        </p:nvCxnSpPr>
        <p:spPr>
          <a:xfrm>
            <a:off x="9822873" y="3032409"/>
            <a:ext cx="0" cy="7931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DF203CC-7B09-2697-23B7-D0BBAA0A2FD8}"/>
              </a:ext>
            </a:extLst>
          </p:cNvPr>
          <p:cNvSpPr txBox="1"/>
          <p:nvPr/>
        </p:nvSpPr>
        <p:spPr>
          <a:xfrm rot="16200000">
            <a:off x="7762342" y="2722374"/>
            <a:ext cx="720903" cy="369332"/>
          </a:xfrm>
          <a:prstGeom prst="rect">
            <a:avLst/>
          </a:prstGeom>
          <a:noFill/>
        </p:spPr>
        <p:txBody>
          <a:bodyPr wrap="none" rtlCol="0">
            <a:spAutoFit/>
          </a:bodyPr>
          <a:lstStyle/>
          <a:p>
            <a:r>
              <a:rPr lang="en-KR" dirty="0"/>
              <a:t>stress</a:t>
            </a:r>
          </a:p>
        </p:txBody>
      </p:sp>
    </p:spTree>
    <p:extLst>
      <p:ext uri="{BB962C8B-B14F-4D97-AF65-F5344CB8AC3E}">
        <p14:creationId xmlns:p14="http://schemas.microsoft.com/office/powerpoint/2010/main" val="3865727237"/>
      </p:ext>
    </p:extLst>
  </p:cSld>
  <p:clrMapOvr>
    <a:masterClrMapping/>
  </p:clrMapOvr>
</p:sld>
</file>

<file path=ppt/theme/theme1.xml><?xml version="1.0" encoding="utf-8"?>
<a:theme xmlns:a="http://schemas.openxmlformats.org/drawingml/2006/main" name="Office 테마">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35161</TotalTime>
  <Words>1580</Words>
  <Application>Microsoft Macintosh PowerPoint</Application>
  <PresentationFormat>Widescreen</PresentationFormat>
  <Paragraphs>214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Calibri</vt:lpstr>
      <vt:lpstr>Calibri Light</vt:lpstr>
      <vt:lpstr>Source Sans Pro</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dc:title>
  <dc:creator>이도헌</dc:creator>
  <cp:lastModifiedBy>Dohun Yi</cp:lastModifiedBy>
  <cp:revision>1815</cp:revision>
  <cp:lastPrinted>2022-07-20T00:24:18Z</cp:lastPrinted>
  <dcterms:created xsi:type="dcterms:W3CDTF">2016-04-08T06:05:18Z</dcterms:created>
  <dcterms:modified xsi:type="dcterms:W3CDTF">2023-08-01T03:53:04Z</dcterms:modified>
</cp:coreProperties>
</file>