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2" r:id="rId5"/>
    <p:sldId id="261" r:id="rId6"/>
    <p:sldId id="266" r:id="rId7"/>
    <p:sldId id="267" r:id="rId8"/>
    <p:sldId id="265" r:id="rId9"/>
    <p:sldId id="264" r:id="rId10"/>
    <p:sldId id="268" r:id="rId11"/>
    <p:sldId id="270" r:id="rId12"/>
    <p:sldId id="263" r:id="rId13"/>
    <p:sldId id="269" r:id="rId14"/>
    <p:sldId id="272" r:id="rId15"/>
    <p:sldId id="274" r:id="rId16"/>
    <p:sldId id="27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95721" autoAdjust="0"/>
  </p:normalViewPr>
  <p:slideViewPr>
    <p:cSldViewPr snapToGrid="0">
      <p:cViewPr varScale="1">
        <p:scale>
          <a:sx n="47" d="100"/>
          <a:sy n="47" d="100"/>
        </p:scale>
        <p:origin x="78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AE420-A213-4EF3-A089-D54AAE25A646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83AB3-9865-4ED7-9829-E326C51394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5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B87A-C3C6-4140-84CB-C34B00557A9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7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6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81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18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03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291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70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5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9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0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60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867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9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0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5DD31B-94FF-4DB4-BB41-726FA272808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8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38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8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95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88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65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36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2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98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7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21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F77D6-76FF-4EA8-B27C-2CFC17ACE787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B786-F068-47BF-90A7-8068DD3B13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AF3EEFC-F099-409D-8CF9-03A88C19FD64}"/>
              </a:ext>
            </a:extLst>
          </p:cNvPr>
          <p:cNvSpPr txBox="1"/>
          <p:nvPr/>
        </p:nvSpPr>
        <p:spPr>
          <a:xfrm>
            <a:off x="6445661" y="4902749"/>
            <a:ext cx="436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20230725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Gayoung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Kim</a:t>
            </a:r>
          </a:p>
        </p:txBody>
      </p:sp>
      <p:sp>
        <p:nvSpPr>
          <p:cNvPr id="16" name="슬라이드 번호 개체 틀 3">
            <a:extLst>
              <a:ext uri="{FF2B5EF4-FFF2-40B4-BE49-F238E27FC236}">
                <a16:creationId xmlns:a16="http://schemas.microsoft.com/office/drawing/2014/main" id="{0B4B6FE9-9BDE-4AE0-ABD7-9CCF6794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평행 사변형 17"/>
          <p:cNvSpPr/>
          <p:nvPr/>
        </p:nvSpPr>
        <p:spPr>
          <a:xfrm>
            <a:off x="1094388" y="5633298"/>
            <a:ext cx="1440000" cy="117253"/>
          </a:xfrm>
          <a:prstGeom prst="parallelogram">
            <a:avLst>
              <a:gd name="adj" fmla="val 696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평행 사변형 18"/>
          <p:cNvSpPr/>
          <p:nvPr/>
        </p:nvSpPr>
        <p:spPr>
          <a:xfrm>
            <a:off x="2534388" y="5633297"/>
            <a:ext cx="8280000" cy="117253"/>
          </a:xfrm>
          <a:prstGeom prst="parallelogram">
            <a:avLst>
              <a:gd name="adj" fmla="val 6561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22166" y="6382231"/>
            <a:ext cx="10493534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92562" y="657089"/>
            <a:ext cx="4944263" cy="4531340"/>
          </a:xfrm>
        </p:spPr>
        <p:txBody>
          <a:bodyPr>
            <a:normAutofit/>
          </a:bodyPr>
          <a:lstStyle/>
          <a:p>
            <a:r>
              <a:rPr lang="en-US" altLang="ko-KR" sz="4000" b="1" i="0" dirty="0">
                <a:solidFill>
                  <a:srgbClr val="1881C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 Statistics for Modern Biology</a:t>
            </a:r>
            <a:br>
              <a:rPr lang="en-US" altLang="ko-KR" sz="4000" b="1" i="0" dirty="0">
                <a:solidFill>
                  <a:srgbClr val="1881C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3400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4000" b="1" i="0" dirty="0">
                <a:solidFill>
                  <a:srgbClr val="1881C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4000" b="1" i="0" dirty="0">
                <a:solidFill>
                  <a:srgbClr val="1881C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web.stanford.edu/class/bios221/imgs/MSFMB-Cover2-compress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42" y="30558"/>
            <a:ext cx="4411677" cy="551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8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Empirical distributions and the nonparametric bootstrap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F48C1-5CA9-AF50-1809-9D608E1F9434}"/>
              </a:ext>
            </a:extLst>
          </p:cNvPr>
          <p:cNvSpPr txBox="1"/>
          <p:nvPr/>
        </p:nvSpPr>
        <p:spPr>
          <a:xfrm>
            <a:off x="822166" y="893748"/>
            <a:ext cx="7786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ko-KR" sz="2000" b="0" i="0" dirty="0">
                <a:effectLst/>
                <a:latin typeface="system-ui"/>
              </a:rPr>
              <a:t>Darwin’s </a:t>
            </a:r>
            <a:r>
              <a:rPr lang="en" altLang="ko-KR" sz="2000" b="0" i="1" dirty="0" err="1">
                <a:effectLst/>
                <a:latin typeface="system-ui"/>
              </a:rPr>
              <a:t>Zea</a:t>
            </a:r>
            <a:r>
              <a:rPr lang="en" altLang="ko-KR" sz="2000" b="0" i="1" dirty="0">
                <a:effectLst/>
                <a:latin typeface="system-ui"/>
              </a:rPr>
              <a:t> Mays</a:t>
            </a:r>
            <a:r>
              <a:rPr lang="en" altLang="ko-KR" sz="2000" b="0" i="0" dirty="0">
                <a:effectLst/>
                <a:latin typeface="system-ui"/>
              </a:rPr>
              <a:t> 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aseline="30000" dirty="0">
                <a:latin typeface="system-ui"/>
              </a:rPr>
              <a:t> </a:t>
            </a:r>
            <a:r>
              <a:rPr lang="en" altLang="ko-KR" sz="2000" b="0" i="0" dirty="0">
                <a:effectLst/>
                <a:latin typeface="system-ui"/>
              </a:rPr>
              <a:t>compared the heights of 15 pairs of </a:t>
            </a:r>
            <a:r>
              <a:rPr lang="en" altLang="ko-KR" sz="2000" b="0" i="1" dirty="0" err="1">
                <a:effectLst/>
                <a:latin typeface="system-ui"/>
              </a:rPr>
              <a:t>Zea</a:t>
            </a:r>
            <a:r>
              <a:rPr lang="en" altLang="ko-KR" sz="2000" b="0" i="1" dirty="0">
                <a:effectLst/>
                <a:latin typeface="system-ui"/>
              </a:rPr>
              <a:t> Mays</a:t>
            </a:r>
            <a:r>
              <a:rPr lang="en" altLang="ko-KR" sz="2000" b="0" i="0" dirty="0">
                <a:effectLst/>
                <a:latin typeface="system-ui"/>
              </a:rPr>
              <a:t> plants</a:t>
            </a:r>
            <a:endParaRPr lang="ko-KR" altLang="en-US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FA298B8-53E0-E550-3DE5-BC0E6EDC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4" y="1705601"/>
            <a:ext cx="5732821" cy="188256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EAF0CEA-C1F3-9F99-07DC-68942960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9" y="3732107"/>
            <a:ext cx="5274365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5411A43-EA92-A80E-BC23-0310747D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91" y="2610151"/>
            <a:ext cx="2527103" cy="17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A9C4D5F-F7DD-7C9F-7DA8-929AE26F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40" y="1520101"/>
            <a:ext cx="5731260" cy="27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A6FD32-D006-3771-536B-845BB1DF1ADE}"/>
              </a:ext>
            </a:extLst>
          </p:cNvPr>
          <p:cNvSpPr txBox="1"/>
          <p:nvPr/>
        </p:nvSpPr>
        <p:spPr>
          <a:xfrm>
            <a:off x="-37634" y="6552198"/>
            <a:ext cx="4590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 err="1"/>
              <a:t>https</a:t>
            </a:r>
            <a:r>
              <a:rPr lang="ko-KR" altLang="en-US" sz="800" dirty="0"/>
              <a:t>://</a:t>
            </a:r>
            <a:r>
              <a:rPr lang="ko-KR" altLang="en-US" sz="800" dirty="0" err="1"/>
              <a:t>velog.io</a:t>
            </a:r>
            <a:r>
              <a:rPr lang="ko-KR" altLang="en-US" sz="800" dirty="0"/>
              <a:t>/@</a:t>
            </a:r>
            <a:r>
              <a:rPr lang="ko-KR" altLang="en-US" sz="800" dirty="0" err="1"/>
              <a:t>hoyajhl</a:t>
            </a:r>
            <a:r>
              <a:rPr lang="ko-KR" altLang="en-US" sz="800" dirty="0"/>
              <a:t>/</a:t>
            </a:r>
            <a:r>
              <a:rPr lang="ko-KR" altLang="en-US" sz="800" dirty="0" err="1"/>
              <a:t>Biostatistics</a:t>
            </a:r>
            <a:r>
              <a:rPr lang="ko-KR" altLang="en-US" sz="800" dirty="0"/>
              <a:t>-%ED%86%B5%EA%B3%84-%EB%B6%84%EC%84%9D-Bootstrapping-%EB%B6%80%ED%8A%B8%EC%8A%A4%ED%8A%B8%EB%9E%A9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7319D-E5C8-8DEF-8017-78229AF55891}"/>
              </a:ext>
            </a:extLst>
          </p:cNvPr>
          <p:cNvSpPr txBox="1"/>
          <p:nvPr/>
        </p:nvSpPr>
        <p:spPr>
          <a:xfrm>
            <a:off x="7294219" y="4686979"/>
            <a:ext cx="4022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b="0" i="0" dirty="0">
                <a:solidFill>
                  <a:srgbClr val="5A6570"/>
                </a:solidFill>
                <a:effectLst/>
                <a:latin typeface="system-ui"/>
              </a:rPr>
              <a:t>The bootstrap simulates the sampling variability by drawing samples not from the underlying true distribution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A5CBC20-50C0-D18F-683B-15F8ED408B04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  <p:sp>
        <p:nvSpPr>
          <p:cNvPr id="20" name="내용 개체 틀 19">
            <a:extLst>
              <a:ext uri="{FF2B5EF4-FFF2-40B4-BE49-F238E27FC236}">
                <a16:creationId xmlns:a16="http://schemas.microsoft.com/office/drawing/2014/main" id="{D40FFC47-194E-13E3-37FB-1EF63741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9441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Empirical distributions and the nonparametric bootstrap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A3198E-4749-C7A3-D6F2-8DD3EFDB5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519422"/>
            <a:ext cx="6133444" cy="38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F461E3-9B9D-F0DD-D4C4-E2F36809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66" y="2296136"/>
            <a:ext cx="4527084" cy="149546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B0924D-EA6D-299E-9CB4-3FDBE7ABD679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4993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Infinite mixtures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B0EF36-305F-78A7-D6D0-D3C1842E1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36" y="2082368"/>
            <a:ext cx="6108700" cy="13208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C7BFCF6-CB30-C6DC-6DB4-35CE37B3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09" y="982197"/>
            <a:ext cx="4303057" cy="34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F525454-8F94-1435-AF63-3B839BF98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06" y="1678873"/>
            <a:ext cx="5105400" cy="40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9DF5A2-F22B-BCC0-80CC-C5FD600A0377}"/>
              </a:ext>
            </a:extLst>
          </p:cNvPr>
          <p:cNvSpPr txBox="1"/>
          <p:nvPr/>
        </p:nvSpPr>
        <p:spPr>
          <a:xfrm>
            <a:off x="838200" y="97579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sz="2400" b="0" i="0" dirty="0">
                <a:solidFill>
                  <a:srgbClr val="212529"/>
                </a:solidFill>
                <a:effectLst/>
                <a:latin typeface="system-ui"/>
              </a:rPr>
              <a:t>Laplace distribution</a:t>
            </a:r>
            <a:endParaRPr lang="ko-KR" altLang="en-US" sz="24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C5D16BA-D76C-F15D-E3C7-E46AF9AC8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554" y="4177445"/>
            <a:ext cx="3038899" cy="5048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9DB72B-CFF2-8CE9-96FC-F5A8B59A99AA}"/>
              </a:ext>
            </a:extLst>
          </p:cNvPr>
          <p:cNvSpPr txBox="1"/>
          <p:nvPr/>
        </p:nvSpPr>
        <p:spPr>
          <a:xfrm>
            <a:off x="5339408" y="4750816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Laplace(</a:t>
            </a:r>
            <a:r>
              <a:rPr lang="el-GR" altLang="ko-KR" dirty="0">
                <a:effectLst/>
              </a:rPr>
              <a:t>θ </a:t>
            </a:r>
            <a:r>
              <a:rPr lang="en-US" altLang="ko-KR" dirty="0">
                <a:effectLst/>
              </a:rPr>
              <a:t>, </a:t>
            </a:r>
            <a:r>
              <a:rPr lang="el-GR" altLang="ko-KR" dirty="0">
                <a:effectLst/>
              </a:rPr>
              <a:t>ϕ</a:t>
            </a:r>
            <a:r>
              <a:rPr lang="en-US" altLang="ko-KR" dirty="0">
                <a:effectLst/>
              </a:rPr>
              <a:t>)</a:t>
            </a:r>
            <a:endParaRPr lang="ko-KR" alt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240CF00-CCCF-BE94-40F6-4ECCB1E0A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67" y="3622699"/>
            <a:ext cx="2210012" cy="24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D273175-6EB3-265F-148F-75A1F636DC4C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7150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Infinite mixtures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C110B-6E51-5713-E8F5-02109A28AC1A}"/>
              </a:ext>
            </a:extLst>
          </p:cNvPr>
          <p:cNvSpPr txBox="1"/>
          <p:nvPr/>
        </p:nvSpPr>
        <p:spPr>
          <a:xfrm>
            <a:off x="822166" y="93967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ko-K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Asymmetric Laplace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7DF6773-1204-A263-0ED9-0DB967E1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18" y="1371699"/>
            <a:ext cx="4800600" cy="108585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5E0B5D0-B6A4-8A0D-5F18-FC0476A2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8" y="2845889"/>
            <a:ext cx="3216383" cy="257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0583AB5-2AFB-9536-39F8-CD4075026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00" y="2842284"/>
            <a:ext cx="2747358" cy="23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49051-9EDE-706C-7564-FDB287693F21}"/>
              </a:ext>
            </a:extLst>
          </p:cNvPr>
          <p:cNvSpPr txBox="1"/>
          <p:nvPr/>
        </p:nvSpPr>
        <p:spPr>
          <a:xfrm>
            <a:off x="5626028" y="1578820"/>
            <a:ext cx="1455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X∼AL(θ,μ,σ)</a:t>
            </a:r>
            <a:r>
              <a:rPr lang="el-GR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F0CA6069-867D-A9CB-7E05-5EB85A24A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09" y="2558401"/>
            <a:ext cx="2803650" cy="2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14AA075-0782-638C-2B65-59A4CCD0E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372" y="1409359"/>
            <a:ext cx="4800600" cy="762000"/>
          </a:xfrm>
          <a:prstGeom prst="rect">
            <a:avLst/>
          </a:prstGeom>
        </p:spPr>
      </p:pic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6E25442B-BB8B-5583-46A6-36AD5A70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702" y="5431367"/>
            <a:ext cx="3216383" cy="937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altLang="ko-KR" sz="1800" dirty="0">
                <a:solidFill>
                  <a:srgbClr val="5A6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lengths of the promoters shorter than 2000bp from Saccharomyces cerevisiae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42351-BA8C-2DB3-7FB4-651C5D3C9E4E}"/>
              </a:ext>
            </a:extLst>
          </p:cNvPr>
          <p:cNvSpPr txBox="1"/>
          <p:nvPr/>
        </p:nvSpPr>
        <p:spPr>
          <a:xfrm>
            <a:off x="8374009" y="5379537"/>
            <a:ext cx="3216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dirty="0">
                <a:solidFill>
                  <a:srgbClr val="5A657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log-ratios of microarray gene expression measurements for 20,000 genes 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E3DB2F5-2D33-D236-2F45-E1C72EC101D2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563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Infinite mixtures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5778745" y="5929074"/>
            <a:ext cx="10515600" cy="4001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" altLang="ko-KR" sz="1600" dirty="0"/>
              <a:t>gamma-Poisson </a:t>
            </a:r>
            <a:r>
              <a:rPr lang="en" altLang="ko-KR" sz="1600" dirty="0" err="1"/>
              <a:t>hierachical</a:t>
            </a:r>
            <a:r>
              <a:rPr lang="en" altLang="ko-KR" sz="1600" dirty="0"/>
              <a:t> model</a:t>
            </a:r>
            <a:br>
              <a:rPr lang="en" altLang="ko-KR" sz="1600" dirty="0"/>
            </a:br>
            <a:endParaRPr lang="en-US" altLang="ko-KR" sz="24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11FF8-9CC1-3525-337C-C94FE73F29BD}"/>
              </a:ext>
            </a:extLst>
          </p:cNvPr>
          <p:cNvSpPr txBox="1"/>
          <p:nvPr/>
        </p:nvSpPr>
        <p:spPr>
          <a:xfrm>
            <a:off x="838200" y="913167"/>
            <a:ext cx="4138246" cy="408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ko-KR" sz="2000" b="0" i="0" dirty="0">
                <a:effectLst/>
                <a:latin typeface="system-ui"/>
              </a:rPr>
              <a:t>Gamma distribution: two parameters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6EFDAB7-FB67-6ED1-AFB0-FF93F553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4065"/>
            <a:ext cx="3503649" cy="60240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0EAEA99-785C-9683-B864-262C520A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56" y="1117236"/>
            <a:ext cx="3380014" cy="21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BF9492E-57DD-1CDB-840F-246F8990B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115" y="3277374"/>
            <a:ext cx="1014072" cy="4001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BDC6D28-6B48-ECA6-F9B7-2E1A8EE60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31" y="3594874"/>
            <a:ext cx="3294185" cy="578163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04490C4-A05E-464F-CE20-6B8A0967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016" y="1154779"/>
            <a:ext cx="3380014" cy="21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837F9DF-3244-2A7E-15C6-E743732BF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757" y="3251184"/>
            <a:ext cx="1177481" cy="346743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A34DCA3-B6F5-A24C-9769-E6BCFAD5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52" y="3773203"/>
            <a:ext cx="3380014" cy="21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19F151D-3329-BB43-043F-F3CB9A4789D0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8958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Variance stabilizing transformations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EAA71863-7FFD-587C-578D-7A529359F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6817" y="1048026"/>
            <a:ext cx="4862634" cy="1851504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48B52E8-7BE7-A154-D859-A96B6B3DA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745" y="1026400"/>
            <a:ext cx="5956482" cy="326311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5755954-0690-6FDB-06E3-8F3992FCF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18" y="3097775"/>
            <a:ext cx="4889429" cy="3008084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410E03C-024C-E096-9153-C62D3E9934F4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6623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Variance stabilizing transformations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F7428BC7-7D90-0AF2-0392-29B6B5E0C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4383" y="1193511"/>
            <a:ext cx="4380638" cy="2795487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6EF5B68-6A3F-2D2C-23F8-5CE57964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11" y="948693"/>
            <a:ext cx="2708989" cy="27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8C0A46F-8A5A-1D55-EFFA-02023ED1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11" y="3782234"/>
            <a:ext cx="2708989" cy="27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5276093-2EF7-D89F-1FF1-5C7D9D087D2E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4C92721-2626-7D13-017A-7E5A4BF0C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99" y="4243505"/>
            <a:ext cx="4357522" cy="9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227911"/>
            <a:ext cx="10515600" cy="4745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0" i="0" dirty="0">
                <a:solidFill>
                  <a:srgbClr val="1881C2"/>
                </a:solidFill>
                <a:effectLst/>
                <a:latin typeface="system-ui"/>
              </a:rPr>
              <a:t>Goals for this chapter</a:t>
            </a:r>
          </a:p>
          <a:p>
            <a:r>
              <a:rPr lang="en-US" altLang="ko-KR" sz="1800" dirty="0"/>
              <a:t>Generate our own mixture model data</a:t>
            </a:r>
          </a:p>
          <a:p>
            <a:r>
              <a:rPr lang="en-US" altLang="ko-KR" sz="1800" dirty="0"/>
              <a:t>See how the </a:t>
            </a:r>
            <a:r>
              <a:rPr lang="en-US" altLang="ko-KR" sz="1800" b="1" dirty="0"/>
              <a:t>Expectation-Maximization</a:t>
            </a:r>
            <a:r>
              <a:rPr lang="en-US" altLang="ko-KR" sz="1800" dirty="0"/>
              <a:t> (EM) </a:t>
            </a:r>
            <a:r>
              <a:rPr lang="en-US" altLang="ko-KR" sz="1800" b="1" dirty="0"/>
              <a:t>algorithm</a:t>
            </a:r>
            <a:r>
              <a:rPr lang="en-US" altLang="ko-KR" sz="1800" dirty="0"/>
              <a:t> enables us to “reverse engineer” the underlying mixtures in dataset.</a:t>
            </a:r>
          </a:p>
          <a:p>
            <a:r>
              <a:rPr lang="en-US" altLang="ko-KR" sz="1800" dirty="0"/>
              <a:t>Use a special type of mixture called zero-inflation for data such as </a:t>
            </a:r>
            <a:r>
              <a:rPr lang="en-US" altLang="ko-KR" sz="1800" dirty="0" err="1"/>
              <a:t>ChIP</a:t>
            </a:r>
            <a:r>
              <a:rPr lang="en-US" altLang="ko-KR" sz="1800" dirty="0"/>
              <a:t>-Seq data</a:t>
            </a:r>
          </a:p>
          <a:p>
            <a:r>
              <a:rPr lang="en-US" altLang="ko-KR" sz="1800" dirty="0"/>
              <a:t>Discover the empirical cumulative distribution: a special mixture that we can build from observed data. This will enable us to see how we can simulate the variability of our estimates using the bootstrap.</a:t>
            </a:r>
          </a:p>
          <a:p>
            <a:r>
              <a:rPr lang="en-US" altLang="ko-KR" sz="1800" dirty="0"/>
              <a:t>Build the Laplace distribution as an instance of an </a:t>
            </a:r>
            <a:r>
              <a:rPr lang="en-US" altLang="ko-KR" sz="1800" b="1" dirty="0"/>
              <a:t>infinite mixture model</a:t>
            </a:r>
            <a:r>
              <a:rPr lang="en-US" altLang="ko-KR" sz="1800" dirty="0"/>
              <a:t> with many components. </a:t>
            </a:r>
          </a:p>
          <a:p>
            <a:r>
              <a:rPr lang="en-US" altLang="ko-KR" sz="1800" dirty="0"/>
              <a:t>gamma-Poisson distribution, a hierarchical model useful for RNA-Seq data. </a:t>
            </a:r>
          </a:p>
          <a:p>
            <a:r>
              <a:rPr lang="en-US" altLang="ko-KR" sz="1800" dirty="0"/>
              <a:t>See how mixture models enable us to choose data transformations.</a:t>
            </a:r>
          </a:p>
          <a:p>
            <a:pPr marL="0" indent="0">
              <a:buNone/>
            </a:pPr>
            <a:endParaRPr lang="en-US" altLang="ko-KR" sz="3200" b="0" i="0" dirty="0">
              <a:solidFill>
                <a:srgbClr val="1881C2"/>
              </a:solidFill>
              <a:effectLst/>
              <a:latin typeface="system-ui"/>
            </a:endParaRPr>
          </a:p>
          <a:p>
            <a:endParaRPr lang="en-US" altLang="ko-KR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344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Finite mixtures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227911"/>
            <a:ext cx="10515600" cy="4745314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Mixture with two equal sized components.  (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Finite mixtures)</a:t>
            </a:r>
            <a:endParaRPr lang="en-US" altLang="ko-K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/>
            <a:r>
              <a:rPr lang="en-US" altLang="ko-K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Flip a fair coin</a:t>
            </a:r>
          </a:p>
          <a:p>
            <a:pPr marL="1200150" lvl="2" indent="-285750" fontAlgn="base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Generate a random number from a normal distribution with mean 1 and variance 0.25.</a:t>
            </a:r>
          </a:p>
          <a:p>
            <a:pPr marL="1200150" lvl="2" indent="-285750" fontAlgn="base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Generate a random number from a normal distribution with mean 3 and variance 0.25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AA5EBE-678C-E85E-9B38-D64029EA1C85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9027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Finite mixtures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6467" b="-10205"/>
          <a:stretch/>
        </p:blipFill>
        <p:spPr>
          <a:xfrm>
            <a:off x="384310" y="916713"/>
            <a:ext cx="5426308" cy="5249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60" y="1381656"/>
            <a:ext cx="5449060" cy="5620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rcRect r="233"/>
          <a:stretch/>
        </p:blipFill>
        <p:spPr>
          <a:xfrm>
            <a:off x="390660" y="1919298"/>
            <a:ext cx="5451708" cy="221963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/>
          <a:srcRect r="6249"/>
          <a:stretch/>
        </p:blipFill>
        <p:spPr>
          <a:xfrm>
            <a:off x="404684" y="5138902"/>
            <a:ext cx="5439008" cy="1295581"/>
          </a:xfrm>
          <a:prstGeom prst="rect">
            <a:avLst/>
          </a:prstGeom>
        </p:spPr>
      </p:pic>
      <p:pic>
        <p:nvPicPr>
          <p:cNvPr id="4102" name="Picture 6" descr="https://web.stanford.edu/class/bios221/book/04-chap_files/figure-html/fig-limitinghistogram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65" y="3789515"/>
            <a:ext cx="2884609" cy="28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eb.stanford.edu/class/bios221/book/04-chap_files/figure-html/fig-twocoins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4" y="1000389"/>
            <a:ext cx="2718520" cy="27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5516" y="4808913"/>
            <a:ext cx="2152950" cy="9526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0"/>
          <a:srcRect r="5118"/>
          <a:stretch/>
        </p:blipFill>
        <p:spPr>
          <a:xfrm>
            <a:off x="397010" y="4246263"/>
            <a:ext cx="5432290" cy="87642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BC9670F-C9F4-878A-14D7-9F271F06FC65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2543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Finite mixtures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90" y="1409748"/>
            <a:ext cx="4953691" cy="838317"/>
          </a:xfrm>
          <a:prstGeom prst="rect">
            <a:avLst/>
          </a:prstGeom>
        </p:spPr>
      </p:pic>
      <p:pic>
        <p:nvPicPr>
          <p:cNvPr id="5122" name="Picture 2" descr="https://web.stanford.edu/class/bios221/book/04-chap_files/figure-html/fig-overlaydensity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85" y="893246"/>
            <a:ext cx="2730540" cy="27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5749870" y="3802728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45" y="3850385"/>
            <a:ext cx="4959860" cy="1181348"/>
          </a:xfrm>
          <a:prstGeom prst="rect">
            <a:avLst/>
          </a:prstGeom>
        </p:spPr>
      </p:pic>
      <p:pic>
        <p:nvPicPr>
          <p:cNvPr id="14" name="Picture 2" descr="https://web.stanford.edu/class/bios221/book/04-chap_files/figure-html/fig-twodensity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96" y="3627360"/>
            <a:ext cx="2828349" cy="28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25" y="1273117"/>
            <a:ext cx="2152950" cy="9526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653" y="3139835"/>
            <a:ext cx="2162477" cy="657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C74FA3-0698-F545-80C6-91B48EDC6358}"/>
              </a:ext>
            </a:extLst>
          </p:cNvPr>
          <p:cNvSpPr txBox="1"/>
          <p:nvPr/>
        </p:nvSpPr>
        <p:spPr>
          <a:xfrm>
            <a:off x="8893156" y="55848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b="1" i="0" dirty="0">
                <a:solidFill>
                  <a:srgbClr val="212529"/>
                </a:solidFill>
                <a:effectLst/>
                <a:latin typeface="system-ui"/>
              </a:rPr>
              <a:t>bimodal</a:t>
            </a:r>
            <a:r>
              <a:rPr lang="en" altLang="ko-KR" b="0" i="0" dirty="0">
                <a:solidFill>
                  <a:srgbClr val="212529"/>
                </a:solidFill>
                <a:effectLst/>
                <a:latin typeface="system-ui"/>
              </a:rPr>
              <a:t> distribution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82ADFC8-791D-BE4E-4E2F-16031AC14EC2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2631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More than two components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150" name="Picture 6" descr="https://web.stanford.edu/class/bios221/book/04-chap_files/figure-html/fig-nucleotideweights-1-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70" y="981649"/>
            <a:ext cx="3949500" cy="29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70" y="2207929"/>
            <a:ext cx="5401429" cy="1924319"/>
          </a:xfrm>
          <a:prstGeom prst="rect">
            <a:avLst/>
          </a:prstGeom>
        </p:spPr>
      </p:pic>
      <p:sp>
        <p:nvSpPr>
          <p:cNvPr id="17" name="Rectangle 12"/>
          <p:cNvSpPr/>
          <p:nvPr/>
        </p:nvSpPr>
        <p:spPr>
          <a:xfrm>
            <a:off x="11151670" y="1816380"/>
            <a:ext cx="106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N=7,000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SD=3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5" y="4728480"/>
            <a:ext cx="1838788" cy="1717209"/>
          </a:xfrm>
          <a:prstGeom prst="rect">
            <a:avLst/>
          </a:prstGeom>
        </p:spPr>
      </p:pic>
      <p:sp>
        <p:nvSpPr>
          <p:cNvPr id="20" name="Rectangle 9"/>
          <p:cNvSpPr/>
          <p:nvPr/>
        </p:nvSpPr>
        <p:spPr>
          <a:xfrm>
            <a:off x="2645336" y="5037740"/>
            <a:ext cx="106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N=1,000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SD=3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 rotWithShape="1">
          <a:blip r:embed="rId6"/>
          <a:srcRect r="263"/>
          <a:stretch/>
        </p:blipFill>
        <p:spPr>
          <a:xfrm>
            <a:off x="6742442" y="4274306"/>
            <a:ext cx="3273573" cy="2222086"/>
          </a:xfrm>
          <a:prstGeom prst="rect">
            <a:avLst/>
          </a:prstGeom>
        </p:spPr>
      </p:pic>
      <p:sp>
        <p:nvSpPr>
          <p:cNvPr id="22" name="Rectangle 11"/>
          <p:cNvSpPr/>
          <p:nvPr/>
        </p:nvSpPr>
        <p:spPr>
          <a:xfrm>
            <a:off x="10016015" y="4853576"/>
            <a:ext cx="106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N=7,000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SD=10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D7BBE-2805-BAFA-A248-52415D561B40}"/>
              </a:ext>
            </a:extLst>
          </p:cNvPr>
          <p:cNvSpPr txBox="1"/>
          <p:nvPr/>
        </p:nvSpPr>
        <p:spPr>
          <a:xfrm>
            <a:off x="726817" y="1017719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dirty="0">
                <a:latin typeface="Arial" panose="020B0604020202020204" pitchFamily="34" charset="0"/>
                <a:cs typeface="Arial" panose="020B0604020202020204" pitchFamily="34" charset="0"/>
              </a:rPr>
              <a:t>In many datasets which includes </a:t>
            </a:r>
            <a:r>
              <a:rPr lang="en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RNAseq</a:t>
            </a:r>
            <a:r>
              <a:rPr lang="en" altLang="ko-KR" dirty="0">
                <a:latin typeface="Arial" panose="020B0604020202020204" pitchFamily="34" charset="0"/>
                <a:cs typeface="Arial" panose="020B0604020202020204" pitchFamily="34" charset="0"/>
              </a:rPr>
              <a:t>, Chip-seq, </a:t>
            </a:r>
            <a:r>
              <a:rPr lang="en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" altLang="ko-KR" dirty="0">
                <a:latin typeface="Arial" panose="020B0604020202020204" pitchFamily="34" charset="0"/>
                <a:cs typeface="Arial" panose="020B0604020202020204" pitchFamily="34" charset="0"/>
              </a:rPr>
              <a:t>…, may encounter mixture of more than two components.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00A6877-7303-B9C8-50C3-51250C65BCAF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8649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algorithm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44383" y="851238"/>
            <a:ext cx="10515600" cy="2791639"/>
          </a:xfrm>
        </p:spPr>
        <p:txBody>
          <a:bodyPr>
            <a:no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An 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Expectation–Maximization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 is an iterative method  to find (local) 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maximum likelihood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 statistical models, where the model depends on unobserved latent variables (inferred from other observed variable: like stage of disease of an individual may not be know but is inferred from given observed data).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EM algorithm iterative procedure follows for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discovering hidden class labels</a:t>
            </a:r>
          </a:p>
          <a:p>
            <a:endParaRPr lang="en-US" altLang="ko-KR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pretending we know the probability with which each observation belongs to a component and estimating the distribution parameters of the components.</a:t>
            </a:r>
          </a:p>
          <a:p>
            <a:pPr marL="285750" indent="-285750"/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pretending we know the parameters of the component distributions and estimating the probability with which each observation 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7170" name="Picture 2" descr="https://mblogthumb-phinf.pstatic.net/MjAxNzA0MjZfMjEz/MDAxNDkzMTgzNjU1MDg0.-VIy4sdY006tdM4fs96bIIyLX0ygfmkna5DAdunygDIg.Rlq2Gy3E_VphuscglSu8U2IY8mC5MYq2H1J96-nf_Dkg.PNG.jinp7/EM5.png?type=w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14" y="4363817"/>
            <a:ext cx="3866836" cy="21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80100A0-732D-7DAD-3127-9747D5DF7A87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9822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Autofit/>
          </a:bodyPr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Discovering the hidden class labels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78745" y="3277374"/>
            <a:ext cx="762000" cy="317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7672038" y="1227911"/>
            <a:ext cx="3681761" cy="4745314"/>
          </a:xfrm>
        </p:spPr>
        <p:txBody>
          <a:bodyPr>
            <a:normAutofit/>
          </a:bodyPr>
          <a:lstStyle/>
          <a:p>
            <a:endParaRPr lang="en-US" altLang="ko-KR" sz="24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82" y="1045814"/>
            <a:ext cx="5334744" cy="12098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2" y="2283087"/>
            <a:ext cx="5325218" cy="159089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C021EFC-A7BC-D5D5-0EE6-5E516E205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815" y="4085549"/>
            <a:ext cx="2876951" cy="46679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885E2F9-E812-67B1-0CBE-AF85C8DF2020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248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32D8E6-3F8D-4FB2-8D5A-AF40D96D239D}"/>
              </a:ext>
            </a:extLst>
          </p:cNvPr>
          <p:cNvSpPr/>
          <p:nvPr/>
        </p:nvSpPr>
        <p:spPr>
          <a:xfrm>
            <a:off x="844383" y="752141"/>
            <a:ext cx="104724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383" y="295885"/>
            <a:ext cx="10472400" cy="475769"/>
          </a:xfrm>
        </p:spPr>
        <p:txBody>
          <a:bodyPr>
            <a:normAutofit/>
          </a:bodyPr>
          <a:lstStyle/>
          <a:p>
            <a:r>
              <a:rPr lang="en" altLang="ko-K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Models for zero inflated data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C89DB7-D30D-40D1-A999-82437480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18521-6AB3-4939-B7EB-C4360C626B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485193" y="3065531"/>
            <a:ext cx="595927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934238"/>
            <a:ext cx="8040757" cy="4745314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" altLang="ko-KR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chromosome 22 from </a:t>
            </a:r>
            <a:r>
              <a:rPr lang="en" altLang="ko-KR" sz="20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" altLang="ko-KR" sz="20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-Seq data</a:t>
            </a:r>
            <a:endParaRPr lang="en-US" altLang="ko-K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22166" y="6382231"/>
            <a:ext cx="10472400" cy="4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io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nformatics&amp;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enomics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FFD972-00D0-1562-C846-B745DF232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30"/>
          <a:stretch/>
        </p:blipFill>
        <p:spPr>
          <a:xfrm>
            <a:off x="302232" y="1315430"/>
            <a:ext cx="4687957" cy="24333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27EA208-D570-FBBA-5587-11F332BA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37" y="3878408"/>
            <a:ext cx="4687957" cy="7051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2032B6-016C-2A2C-3928-20C66898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68" y="2340526"/>
            <a:ext cx="3486231" cy="29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F74F2A-84C0-5209-1053-2A001E73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7" y="2381265"/>
            <a:ext cx="3075764" cy="30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2039A3D-F2EE-65F4-A114-00D621509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910" y="5568162"/>
            <a:ext cx="3670300" cy="3556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8B88619-2C01-2C51-E087-61717726FE01}"/>
              </a:ext>
            </a:extLst>
          </p:cNvPr>
          <p:cNvSpPr/>
          <p:nvPr/>
        </p:nvSpPr>
        <p:spPr>
          <a:xfrm>
            <a:off x="0" y="0"/>
            <a:ext cx="2132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Chap.4 Mixture Models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4450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6767</TotalTime>
  <Words>375</Words>
  <Application>Microsoft Office PowerPoint</Application>
  <PresentationFormat>와이드스크린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system-ui</vt:lpstr>
      <vt:lpstr>맑은 고딕</vt:lpstr>
      <vt:lpstr>Arial</vt:lpstr>
      <vt:lpstr>Verdana</vt:lpstr>
      <vt:lpstr>Office 테마</vt:lpstr>
      <vt:lpstr>Modern Statistics for Modern Biology Chap.4 Mixture Models  </vt:lpstr>
      <vt:lpstr>Introduction</vt:lpstr>
      <vt:lpstr>Finite mixtures</vt:lpstr>
      <vt:lpstr>Finite mixtures</vt:lpstr>
      <vt:lpstr>Finite mixtures</vt:lpstr>
      <vt:lpstr>More than two components</vt:lpstr>
      <vt:lpstr>EM algorithm</vt:lpstr>
      <vt:lpstr>Discovering the hidden class labels</vt:lpstr>
      <vt:lpstr>Models for zero inflated data</vt:lpstr>
      <vt:lpstr>Empirical distributions and the nonparametric bootstrap</vt:lpstr>
      <vt:lpstr>Empirical distributions and the nonparametric bootstrap</vt:lpstr>
      <vt:lpstr> Infinite mixtures</vt:lpstr>
      <vt:lpstr> Infinite mixtures</vt:lpstr>
      <vt:lpstr>Infinite mixtures</vt:lpstr>
      <vt:lpstr> Variance stabilizing transformations</vt:lpstr>
      <vt:lpstr> Variance stabilizing transformations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Datameeting</dc:title>
  <dc:creator>김가영</dc:creator>
  <cp:lastModifiedBy>김가영</cp:lastModifiedBy>
  <cp:revision>31</cp:revision>
  <dcterms:created xsi:type="dcterms:W3CDTF">2023-07-20T01:00:22Z</dcterms:created>
  <dcterms:modified xsi:type="dcterms:W3CDTF">2023-07-25T06:37:28Z</dcterms:modified>
</cp:coreProperties>
</file>