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335" r:id="rId4"/>
    <p:sldId id="336" r:id="rId5"/>
    <p:sldId id="327" r:id="rId6"/>
    <p:sldId id="345" r:id="rId7"/>
    <p:sldId id="330" r:id="rId8"/>
    <p:sldId id="343" r:id="rId9"/>
    <p:sldId id="344" r:id="rId10"/>
    <p:sldId id="331" r:id="rId11"/>
    <p:sldId id="346" r:id="rId12"/>
    <p:sldId id="309" r:id="rId13"/>
  </p:sldIdLst>
  <p:sldSz cx="6858000" cy="5143500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5" autoAdjust="0"/>
    <p:restoredTop sz="95714" autoAdjust="0"/>
  </p:normalViewPr>
  <p:slideViewPr>
    <p:cSldViewPr>
      <p:cViewPr varScale="1">
        <p:scale>
          <a:sx n="160" d="100"/>
          <a:sy n="160" d="100"/>
        </p:scale>
        <p:origin x="2074" y="10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1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-6858" y="4539996"/>
            <a:ext cx="1687068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1769364" y="4533138"/>
            <a:ext cx="5088636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4537528"/>
            <a:ext cx="4886325" cy="514350"/>
          </a:xfrm>
        </p:spPr>
        <p:txBody>
          <a:bodyPr anchor="ctr"/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4551524"/>
            <a:ext cx="154305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9/29/2022</a:t>
            </a:fld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177404"/>
            <a:ext cx="440055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171450"/>
            <a:ext cx="6286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771650" y="2343150"/>
            <a:ext cx="485775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57200" y="1352550"/>
            <a:ext cx="611505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57401"/>
            <a:ext cx="5342335" cy="1254919"/>
          </a:xfrm>
        </p:spPr>
        <p:txBody>
          <a:bodyPr anchor="t"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6858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97155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028700" y="1200150"/>
            <a:ext cx="58293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1200150"/>
            <a:ext cx="5715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97155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2914650" cy="3268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633676" y="1352550"/>
            <a:ext cx="2914650" cy="326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118110"/>
            <a:ext cx="611505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919818"/>
            <a:ext cx="291465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600450" y="1919818"/>
            <a:ext cx="291465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362287"/>
            <a:ext cx="291465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3600450" y="1362287"/>
            <a:ext cx="291465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4000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 anchor="b"/>
          <a:lstStyle>
            <a:lvl1pPr algn="l">
              <a:buNone/>
              <a:defRPr sz="315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120015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71650" y="1428750"/>
            <a:ext cx="4800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8251" y="0"/>
            <a:ext cx="5689749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2400"/>
            </a:lvl1pPr>
            <a:extLst/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4114800"/>
            <a:ext cx="54864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6858" y="3429000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-6858" y="3497580"/>
            <a:ext cx="109728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159002" y="3490722"/>
            <a:ext cx="569214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3543300"/>
            <a:ext cx="5486400" cy="4572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85850" y="0"/>
            <a:ext cx="75438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4686300"/>
            <a:ext cx="200025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085850" cy="497684"/>
          </a:xfrm>
        </p:spPr>
        <p:txBody>
          <a:bodyPr rtlCol="0"/>
          <a:lstStyle>
            <a:lvl1pPr>
              <a:defRPr sz="2100"/>
            </a:lvl1pPr>
            <a:extLst/>
          </a:lstStyle>
          <a:p>
            <a:pPr algn="ctr"/>
            <a:fld id="{8F82E0A0-C266-4798-8C8F-B9F91E9DA37E}" type="slidenum">
              <a:rPr lang="en-US" sz="21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1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4686155"/>
            <a:ext cx="3429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1352550"/>
            <a:ext cx="611505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4686300"/>
            <a:ext cx="200025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05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9/29/2022</a:t>
            </a:fld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4686155"/>
            <a:ext cx="4065812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05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6858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40005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42912" y="1129460"/>
            <a:ext cx="6415088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40005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05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15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Iron imbalance and the iron responsive element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728912" y="819150"/>
            <a:ext cx="3929063" cy="590550"/>
          </a:xfrm>
        </p:spPr>
        <p:txBody>
          <a:bodyPr/>
          <a:lstStyle/>
          <a:p>
            <a:r>
              <a:rPr lang="en-US" dirty="0"/>
              <a:t>Session 5.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ire2.ipynb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9C64E1C-C710-498C-9816-68509CC84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923" y="283845"/>
            <a:ext cx="4281327" cy="45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0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2D2219B-1BEE-48ED-87D7-F9B91C6B7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28750"/>
            <a:ext cx="2152650" cy="685800"/>
          </a:xfrm>
          <a:prstGeom prst="rect">
            <a:avLst/>
          </a:prstGeom>
        </p:spPr>
      </p:pic>
      <p:sp>
        <p:nvSpPr>
          <p:cNvPr id="6" name="제목 1">
            <a:extLst>
              <a:ext uri="{FF2B5EF4-FFF2-40B4-BE49-F238E27FC236}">
                <a16:creationId xmlns:a16="http://schemas.microsoft.com/office/drawing/2014/main" id="{839E0357-A123-4C64-A111-386607EC7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/>
          <a:lstStyle/>
          <a:p>
            <a:r>
              <a:rPr lang="en-US" altLang="ko-KR" dirty="0"/>
              <a:t>ire2.ipynb result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567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000" dirty="0"/>
              <a:t>Exercise 1</a:t>
            </a:r>
            <a:endParaRPr lang="ko-KR" alt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6115050" cy="326862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There are many ways to solve a problem in programming. Consider the construction in ‘ire2.py’ with a number of operations with substring functions, such as:</a:t>
            </a:r>
          </a:p>
          <a:p>
            <a:pPr marL="274320" lvl="1" indent="0">
              <a:buNone/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if test[5:10] == ‘CAGUG’:</a:t>
            </a:r>
          </a:p>
          <a:p>
            <a:pPr marL="274320" lvl="1" indent="0">
              <a:buNone/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However, we could instead make use of a </a:t>
            </a:r>
            <a:r>
              <a:rPr 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regular expression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274320" lvl="1" indent="0">
              <a:buNone/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          </a:t>
            </a:r>
            <a:r>
              <a:rPr lang="en-US" sz="1600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if re.search(‘(.{5})(CAGUG.)(.{5})’, test) </a:t>
            </a:r>
          </a:p>
          <a:p>
            <a:pPr marL="274320" lvl="1" indent="0">
              <a:buNone/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In this expression, we may capture not only </a:t>
            </a:r>
            <a:r>
              <a:rPr lang="en-US" sz="1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loop sequence </a:t>
            </a:r>
            <a:r>
              <a:rPr 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 group(2)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, but also </a:t>
            </a:r>
            <a:r>
              <a:rPr lang="en-US" sz="1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strand1 </a:t>
            </a:r>
            <a:r>
              <a:rPr 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strand2 </a:t>
            </a:r>
            <a:r>
              <a:rPr 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variables as group(1) and group(3)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, respectively. </a:t>
            </a:r>
          </a:p>
          <a:p>
            <a:pPr marL="274320" lvl="1" indent="0">
              <a:buNone/>
            </a:pPr>
            <a:r>
              <a:rPr lang="en-US" sz="1600" u="sng" dirty="0">
                <a:solidFill>
                  <a:srgbClr val="00B0F0"/>
                </a:solidFill>
                <a:latin typeface="Calibri" charset="0"/>
                <a:ea typeface="Calibri" charset="0"/>
                <a:cs typeface="Calibri" charset="0"/>
              </a:rPr>
              <a:t>Modify ‘ire2.py’ to use this type of regular expression</a:t>
            </a:r>
            <a:br>
              <a:rPr lang="en-US" sz="1600" u="sng" dirty="0">
                <a:solidFill>
                  <a:srgbClr val="00B0F0"/>
                </a:solidFill>
                <a:latin typeface="Calibri" charset="0"/>
                <a:ea typeface="Calibri" charset="0"/>
                <a:cs typeface="Calibri" charset="0"/>
              </a:rPr>
            </a:br>
            <a:br>
              <a:rPr lang="en-US" sz="1600" u="sng" dirty="0">
                <a:solidFill>
                  <a:srgbClr val="00B0F0"/>
                </a:solidFill>
                <a:latin typeface="Calibri" charset="0"/>
                <a:ea typeface="Calibri" charset="0"/>
                <a:cs typeface="Calibri" charset="0"/>
              </a:rPr>
            </a:br>
            <a:endParaRPr lang="en-US" sz="1600" u="sng" dirty="0">
              <a:solidFill>
                <a:srgbClr val="00B0F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Make Session5 directory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6B7039C-6781-60F6-B423-4DD6CE81F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15" y="1733550"/>
            <a:ext cx="4991969" cy="194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1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464646"/>
                </a:solidFill>
              </a:rPr>
              <a:t>Replace Character(s) in String</a:t>
            </a:r>
            <a:endParaRPr lang="en-US" sz="2000" dirty="0"/>
          </a:p>
        </p:txBody>
      </p:sp>
      <p:sp>
        <p:nvSpPr>
          <p:cNvPr id="12" name="TextShape 6"/>
          <p:cNvSpPr txBox="1"/>
          <p:nvPr/>
        </p:nvSpPr>
        <p:spPr>
          <a:xfrm>
            <a:off x="304212" y="1333031"/>
            <a:ext cx="6017641" cy="3631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500" dirty="0" err="1">
                <a:latin typeface="Verdana" charset="0"/>
                <a:ea typeface="Verdana" charset="0"/>
                <a:cs typeface="Verdana" charset="0"/>
              </a:rPr>
              <a:t>stringModule.ipynb</a:t>
            </a:r>
            <a:endParaRPr lang="en-US" sz="1500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245653D-CBAC-49B9-8EF8-66B3F47E3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06" y="1868155"/>
            <a:ext cx="48672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7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>
            <a:extLst>
              <a:ext uri="{FF2B5EF4-FFF2-40B4-BE49-F238E27FC236}">
                <a16:creationId xmlns:a16="http://schemas.microsoft.com/office/drawing/2014/main" id="{96F309EF-2168-4FB2-9107-58166CE0C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altLang="ko-KR" sz="2000" dirty="0">
                <a:latin typeface="Verdana" charset="0"/>
                <a:ea typeface="Verdana" charset="0"/>
                <a:cs typeface="Verdana" charset="0"/>
              </a:rPr>
              <a:t>Continued from </a:t>
            </a:r>
            <a:r>
              <a:rPr lang="en-US" altLang="ko-KR" sz="2000" dirty="0" err="1">
                <a:latin typeface="Verdana" charset="0"/>
                <a:ea typeface="Verdana" charset="0"/>
                <a:cs typeface="Verdana" charset="0"/>
              </a:rPr>
              <a:t>stringModule.ipynb</a:t>
            </a:r>
            <a:r>
              <a:rPr lang="en-US" altLang="ko-KR" sz="2000" dirty="0">
                <a:latin typeface="Verdana" charset="0"/>
                <a:ea typeface="Verdana" charset="0"/>
                <a:cs typeface="Verdana" charset="0"/>
              </a:rPr>
              <a:t>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B045958-A485-47D3-BED0-7FB3E9713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28750"/>
            <a:ext cx="4356558" cy="34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6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464646"/>
                </a:solidFill>
              </a:rPr>
              <a:t>String comparison</a:t>
            </a:r>
            <a:endParaRPr lang="en-US" sz="2000" dirty="0"/>
          </a:p>
        </p:txBody>
      </p:sp>
      <p:sp>
        <p:nvSpPr>
          <p:cNvPr id="12" name="TextShape 6"/>
          <p:cNvSpPr txBox="1"/>
          <p:nvPr/>
        </p:nvSpPr>
        <p:spPr>
          <a:xfrm>
            <a:off x="381000" y="1352550"/>
            <a:ext cx="6017641" cy="3631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500" dirty="0" err="1">
                <a:latin typeface="Verdana" charset="0"/>
                <a:ea typeface="Verdana" charset="0"/>
                <a:cs typeface="Verdana" charset="0"/>
              </a:rPr>
              <a:t>strcmp.ipynb</a:t>
            </a:r>
            <a:endParaRPr lang="en-US" sz="1500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35B22B4-7D06-4A80-9066-733553D3B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9750"/>
            <a:ext cx="3810000" cy="284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ire.py</a:t>
            </a:r>
            <a:endParaRPr lang="ko-KR" alt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9325D33-4C33-2B47-B0D3-39D885555F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6115050" cy="326862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Iron response element (IRE)</a:t>
            </a:r>
          </a:p>
          <a:p>
            <a:pPr lvl="1"/>
            <a:r>
              <a:rPr lang="en-US" sz="1375" dirty="0">
                <a:latin typeface="Calibri" charset="0"/>
                <a:ea typeface="Calibri" charset="0"/>
                <a:cs typeface="Calibri" charset="0"/>
              </a:rPr>
              <a:t>CAGUGN motif in the loop</a:t>
            </a:r>
          </a:p>
        </p:txBody>
      </p:sp>
      <p:pic>
        <p:nvPicPr>
          <p:cNvPr id="8" name="그림 5">
            <a:extLst>
              <a:ext uri="{FF2B5EF4-FFF2-40B4-BE49-F238E27FC236}">
                <a16:creationId xmlns:a16="http://schemas.microsoft.com/office/drawing/2014/main" id="{74CF1AF5-C881-6741-88D3-42BE02F0C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411"/>
          <a:stretch/>
        </p:blipFill>
        <p:spPr>
          <a:xfrm>
            <a:off x="1295400" y="2038350"/>
            <a:ext cx="4278661" cy="22098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6FA8631-F125-1142-9D08-EC933C5B993B}"/>
              </a:ext>
            </a:extLst>
          </p:cNvPr>
          <p:cNvGrpSpPr/>
          <p:nvPr/>
        </p:nvGrpSpPr>
        <p:grpSpPr>
          <a:xfrm>
            <a:off x="1383061" y="1724970"/>
            <a:ext cx="5189189" cy="999180"/>
            <a:chOff x="1383061" y="1724970"/>
            <a:chExt cx="5189189" cy="9991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28FBB98-82F3-384D-9FDF-E42FC9F2C9E3}"/>
                </a:ext>
              </a:extLst>
            </p:cNvPr>
            <p:cNvGrpSpPr/>
            <p:nvPr/>
          </p:nvGrpSpPr>
          <p:grpSpPr>
            <a:xfrm>
              <a:off x="1383061" y="2032747"/>
              <a:ext cx="4080494" cy="691403"/>
              <a:chOff x="1383061" y="2032747"/>
              <a:chExt cx="4080494" cy="69140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91AD0CC-D446-E840-9EE5-4A1F0DBDA94A}"/>
                  </a:ext>
                </a:extLst>
              </p:cNvPr>
              <p:cNvSpPr/>
              <p:nvPr/>
            </p:nvSpPr>
            <p:spPr>
              <a:xfrm>
                <a:off x="1383061" y="2038350"/>
                <a:ext cx="533400" cy="685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56363BF-D31B-A942-BDCC-87A48AA80BCF}"/>
                  </a:ext>
                </a:extLst>
              </p:cNvPr>
              <p:cNvSpPr/>
              <p:nvPr/>
            </p:nvSpPr>
            <p:spPr>
              <a:xfrm>
                <a:off x="2221261" y="2032747"/>
                <a:ext cx="533400" cy="685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D5D3EE-EDD6-584E-90C7-09E3C8506527}"/>
                  </a:ext>
                </a:extLst>
              </p:cNvPr>
              <p:cNvSpPr/>
              <p:nvPr/>
            </p:nvSpPr>
            <p:spPr>
              <a:xfrm>
                <a:off x="3077390" y="2032747"/>
                <a:ext cx="533400" cy="685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DEEA75-E71F-0E41-92D5-DCCF07FC314C}"/>
                  </a:ext>
                </a:extLst>
              </p:cNvPr>
              <p:cNvSpPr/>
              <p:nvPr/>
            </p:nvSpPr>
            <p:spPr>
              <a:xfrm>
                <a:off x="4027216" y="2032747"/>
                <a:ext cx="533400" cy="685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0CD9805-06FE-5345-811A-5920DD4DD7D2}"/>
                  </a:ext>
                </a:extLst>
              </p:cNvPr>
              <p:cNvSpPr/>
              <p:nvPr/>
            </p:nvSpPr>
            <p:spPr>
              <a:xfrm>
                <a:off x="4930155" y="2032747"/>
                <a:ext cx="533400" cy="685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6E35B4B-566D-224C-A59E-8DB959FCDA2C}"/>
                </a:ext>
              </a:extLst>
            </p:cNvPr>
            <p:cNvSpPr txBox="1"/>
            <p:nvPr/>
          </p:nvSpPr>
          <p:spPr>
            <a:xfrm>
              <a:off x="4653135" y="1724970"/>
              <a:ext cx="19191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16 nucleotide sequences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33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ire.py</a:t>
            </a:r>
            <a:endParaRPr lang="ko-KR" alt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9325D33-4C33-2B47-B0D3-39D885555F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6115050" cy="611926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Iron response element (IRE)</a:t>
            </a:r>
          </a:p>
          <a:p>
            <a:pPr lvl="1"/>
            <a:r>
              <a:rPr lang="en-US" sz="1375" dirty="0">
                <a:latin typeface="Calibri" charset="0"/>
                <a:ea typeface="Calibri" charset="0"/>
                <a:cs typeface="Calibri" charset="0"/>
              </a:rPr>
              <a:t>CAGUGN motif in the loop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B6A5CD71-778D-4E8E-92B0-3EED8756ECF2}"/>
              </a:ext>
            </a:extLst>
          </p:cNvPr>
          <p:cNvGrpSpPr/>
          <p:nvPr/>
        </p:nvGrpSpPr>
        <p:grpSpPr>
          <a:xfrm>
            <a:off x="3962402" y="345471"/>
            <a:ext cx="1856785" cy="1446009"/>
            <a:chOff x="3962402" y="345471"/>
            <a:chExt cx="1856785" cy="144600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8C4F84E-AB19-4A49-9EEE-E3FF9CCEAAEB}"/>
                </a:ext>
              </a:extLst>
            </p:cNvPr>
            <p:cNvSpPr txBox="1"/>
            <p:nvPr/>
          </p:nvSpPr>
          <p:spPr>
            <a:xfrm>
              <a:off x="4621463" y="817665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E3FFA0-ABA0-094F-A6E3-270E3910DAC4}"/>
                </a:ext>
              </a:extLst>
            </p:cNvPr>
            <p:cNvSpPr txBox="1"/>
            <p:nvPr/>
          </p:nvSpPr>
          <p:spPr>
            <a:xfrm>
              <a:off x="4621463" y="151448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U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E4BB8BB-3899-6648-800A-0FC193DF45B1}"/>
                </a:ext>
              </a:extLst>
            </p:cNvPr>
            <p:cNvSpPr txBox="1"/>
            <p:nvPr/>
          </p:nvSpPr>
          <p:spPr>
            <a:xfrm>
              <a:off x="4621463" y="1339581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74B9DF-D7B4-C349-9221-399FC05142FD}"/>
                </a:ext>
              </a:extLst>
            </p:cNvPr>
            <p:cNvSpPr txBox="1"/>
            <p:nvPr/>
          </p:nvSpPr>
          <p:spPr>
            <a:xfrm>
              <a:off x="4621463" y="1170825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BE2834D-82C6-624B-93FE-D1C88BD500DE}"/>
                </a:ext>
              </a:extLst>
            </p:cNvPr>
            <p:cNvSpPr txBox="1"/>
            <p:nvPr/>
          </p:nvSpPr>
          <p:spPr>
            <a:xfrm>
              <a:off x="4621463" y="992565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912544E-F7B5-6640-8145-502BA7AEF64F}"/>
                </a:ext>
              </a:extLst>
            </p:cNvPr>
            <p:cNvSpPr txBox="1"/>
            <p:nvPr/>
          </p:nvSpPr>
          <p:spPr>
            <a:xfrm>
              <a:off x="4568563" y="653646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169377-6438-214C-A029-9C349F96871E}"/>
                </a:ext>
              </a:extLst>
            </p:cNvPr>
            <p:cNvSpPr txBox="1"/>
            <p:nvPr/>
          </p:nvSpPr>
          <p:spPr>
            <a:xfrm>
              <a:off x="4563753" y="469992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D49DBD-4F29-7E45-8EDD-0A0860E8F24C}"/>
                </a:ext>
              </a:extLst>
            </p:cNvPr>
            <p:cNvSpPr txBox="1"/>
            <p:nvPr/>
          </p:nvSpPr>
          <p:spPr>
            <a:xfrm>
              <a:off x="4682402" y="345472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1C134F-9C47-F04C-BA92-40E6426D42C7}"/>
                </a:ext>
              </a:extLst>
            </p:cNvPr>
            <p:cNvSpPr txBox="1"/>
            <p:nvPr/>
          </p:nvSpPr>
          <p:spPr>
            <a:xfrm>
              <a:off x="4846203" y="34547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AD6E4D-CCA8-A74E-B6AB-A8C5368125BF}"/>
                </a:ext>
              </a:extLst>
            </p:cNvPr>
            <p:cNvSpPr txBox="1"/>
            <p:nvPr/>
          </p:nvSpPr>
          <p:spPr>
            <a:xfrm>
              <a:off x="4957962" y="465206"/>
              <a:ext cx="2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3E3FBA3-7F77-4344-86CB-00FCCC113862}"/>
                </a:ext>
              </a:extLst>
            </p:cNvPr>
            <p:cNvSpPr txBox="1"/>
            <p:nvPr/>
          </p:nvSpPr>
          <p:spPr>
            <a:xfrm>
              <a:off x="4957962" y="637979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U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26FA40-4824-BB48-81BE-AE4B3E2F9109}"/>
                </a:ext>
              </a:extLst>
            </p:cNvPr>
            <p:cNvSpPr txBox="1"/>
            <p:nvPr/>
          </p:nvSpPr>
          <p:spPr>
            <a:xfrm>
              <a:off x="4882461" y="817664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U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3F3AA40-A2DE-D040-B93E-8C31BB0D8CBB}"/>
                </a:ext>
              </a:extLst>
            </p:cNvPr>
            <p:cNvSpPr txBox="1"/>
            <p:nvPr/>
          </p:nvSpPr>
          <p:spPr>
            <a:xfrm>
              <a:off x="4870737" y="992564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9CB085-B796-B440-BECB-D0B4423B80BA}"/>
                </a:ext>
              </a:extLst>
            </p:cNvPr>
            <p:cNvSpPr txBox="1"/>
            <p:nvPr/>
          </p:nvSpPr>
          <p:spPr>
            <a:xfrm>
              <a:off x="4874447" y="1165337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9462E0-D1D3-1442-94B8-0D083ED0B147}"/>
                </a:ext>
              </a:extLst>
            </p:cNvPr>
            <p:cNvSpPr txBox="1"/>
            <p:nvPr/>
          </p:nvSpPr>
          <p:spPr>
            <a:xfrm>
              <a:off x="4880859" y="1339581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1D64B4-9EB8-ED49-8F6C-DA8ADD88357E}"/>
                </a:ext>
              </a:extLst>
            </p:cNvPr>
            <p:cNvSpPr txBox="1"/>
            <p:nvPr/>
          </p:nvSpPr>
          <p:spPr>
            <a:xfrm>
              <a:off x="4874447" y="1505587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G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37612D8-3C51-4044-91F0-3A81DFA081AC}"/>
                </a:ext>
              </a:extLst>
            </p:cNvPr>
            <p:cNvCxnSpPr/>
            <p:nvPr/>
          </p:nvCxnSpPr>
          <p:spPr>
            <a:xfrm>
              <a:off x="3962402" y="1657845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68DD15E-92A1-CA46-9726-6E44D500028B}"/>
                </a:ext>
              </a:extLst>
            </p:cNvPr>
            <p:cNvCxnSpPr/>
            <p:nvPr/>
          </p:nvCxnSpPr>
          <p:spPr>
            <a:xfrm>
              <a:off x="5099187" y="1657845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2F10694-849C-774F-8995-528589070012}"/>
                </a:ext>
              </a:extLst>
            </p:cNvPr>
            <p:cNvSpPr txBox="1"/>
            <p:nvPr/>
          </p:nvSpPr>
          <p:spPr>
            <a:xfrm>
              <a:off x="4744428" y="994798"/>
              <a:ext cx="2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98A250-A7F4-9645-9756-8C072E153605}"/>
                </a:ext>
              </a:extLst>
            </p:cNvPr>
            <p:cNvSpPr txBox="1"/>
            <p:nvPr/>
          </p:nvSpPr>
          <p:spPr>
            <a:xfrm>
              <a:off x="4747772" y="1167676"/>
              <a:ext cx="2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C8153A-9DAF-4A41-9107-EEEB840CE4E6}"/>
                </a:ext>
              </a:extLst>
            </p:cNvPr>
            <p:cNvSpPr txBox="1"/>
            <p:nvPr/>
          </p:nvSpPr>
          <p:spPr>
            <a:xfrm>
              <a:off x="4752938" y="1333759"/>
              <a:ext cx="2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0B0EFCB-433C-6641-8C1A-2C21666850B8}"/>
                </a:ext>
              </a:extLst>
            </p:cNvPr>
            <p:cNvSpPr txBox="1"/>
            <p:nvPr/>
          </p:nvSpPr>
          <p:spPr>
            <a:xfrm>
              <a:off x="4762924" y="1440855"/>
              <a:ext cx="260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_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473E3EC-DD6B-F347-AAF7-4D9DA5309EF3}"/>
                </a:ext>
              </a:extLst>
            </p:cNvPr>
            <p:cNvSpPr txBox="1"/>
            <p:nvPr/>
          </p:nvSpPr>
          <p:spPr>
            <a:xfrm>
              <a:off x="4753418" y="760510"/>
              <a:ext cx="260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_</a:t>
              </a:r>
            </a:p>
          </p:txBody>
        </p:sp>
      </p:grpSp>
      <p:sp>
        <p:nvSpPr>
          <p:cNvPr id="55" name="Left Bracket 54">
            <a:extLst>
              <a:ext uri="{FF2B5EF4-FFF2-40B4-BE49-F238E27FC236}">
                <a16:creationId xmlns:a16="http://schemas.microsoft.com/office/drawing/2014/main" id="{B1C859D4-F6FE-D443-AC54-34A91D1A384C}"/>
              </a:ext>
            </a:extLst>
          </p:cNvPr>
          <p:cNvSpPr/>
          <p:nvPr/>
        </p:nvSpPr>
        <p:spPr>
          <a:xfrm rot="16200000">
            <a:off x="3099643" y="2509087"/>
            <a:ext cx="562515" cy="2052000"/>
          </a:xfrm>
          <a:prstGeom prst="lef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ket 55">
            <a:extLst>
              <a:ext uri="{FF2B5EF4-FFF2-40B4-BE49-F238E27FC236}">
                <a16:creationId xmlns:a16="http://schemas.microsoft.com/office/drawing/2014/main" id="{B303BAEE-494E-4A40-909C-5BE91BCF57EF}"/>
              </a:ext>
            </a:extLst>
          </p:cNvPr>
          <p:cNvSpPr/>
          <p:nvPr/>
        </p:nvSpPr>
        <p:spPr>
          <a:xfrm rot="16200000">
            <a:off x="3136994" y="2606710"/>
            <a:ext cx="495770" cy="1787046"/>
          </a:xfrm>
          <a:prstGeom prst="lef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ket 56">
            <a:extLst>
              <a:ext uri="{FF2B5EF4-FFF2-40B4-BE49-F238E27FC236}">
                <a16:creationId xmlns:a16="http://schemas.microsoft.com/office/drawing/2014/main" id="{3EF498AD-2C8D-2549-90C4-65D6AACCEFD8}"/>
              </a:ext>
            </a:extLst>
          </p:cNvPr>
          <p:cNvSpPr/>
          <p:nvPr/>
        </p:nvSpPr>
        <p:spPr>
          <a:xfrm rot="16200000">
            <a:off x="3172357" y="2718274"/>
            <a:ext cx="413897" cy="1493391"/>
          </a:xfrm>
          <a:prstGeom prst="lef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ket 57">
            <a:extLst>
              <a:ext uri="{FF2B5EF4-FFF2-40B4-BE49-F238E27FC236}">
                <a16:creationId xmlns:a16="http://schemas.microsoft.com/office/drawing/2014/main" id="{88571398-2663-EB40-ABB4-772199440FA5}"/>
              </a:ext>
            </a:extLst>
          </p:cNvPr>
          <p:cNvSpPr/>
          <p:nvPr/>
        </p:nvSpPr>
        <p:spPr>
          <a:xfrm rot="16200000">
            <a:off x="3197841" y="2819958"/>
            <a:ext cx="340007" cy="1211512"/>
          </a:xfrm>
          <a:prstGeom prst="lef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>
            <a:extLst>
              <a:ext uri="{FF2B5EF4-FFF2-40B4-BE49-F238E27FC236}">
                <a16:creationId xmlns:a16="http://schemas.microsoft.com/office/drawing/2014/main" id="{4814BBC1-16BD-2A4D-96FC-FB077C58C74D}"/>
              </a:ext>
            </a:extLst>
          </p:cNvPr>
          <p:cNvSpPr/>
          <p:nvPr/>
        </p:nvSpPr>
        <p:spPr>
          <a:xfrm rot="16200000">
            <a:off x="3227305" y="2925620"/>
            <a:ext cx="260399" cy="927395"/>
          </a:xfrm>
          <a:prstGeom prst="lef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386F31F-ECCD-8D4E-8033-38B2E4B192A8}"/>
              </a:ext>
            </a:extLst>
          </p:cNvPr>
          <p:cNvGrpSpPr/>
          <p:nvPr/>
        </p:nvGrpSpPr>
        <p:grpSpPr>
          <a:xfrm>
            <a:off x="1219200" y="2057462"/>
            <a:ext cx="4158255" cy="1224023"/>
            <a:chOff x="1219200" y="2057462"/>
            <a:chExt cx="4158255" cy="1224023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B9ED32F-0590-2343-8C45-021284FF0C3D}"/>
                </a:ext>
              </a:extLst>
            </p:cNvPr>
            <p:cNvGrpSpPr/>
            <p:nvPr/>
          </p:nvGrpSpPr>
          <p:grpSpPr>
            <a:xfrm>
              <a:off x="1219200" y="2057462"/>
              <a:ext cx="4158255" cy="1224023"/>
              <a:chOff x="1360400" y="2862294"/>
              <a:chExt cx="4158255" cy="1224023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E16AED8-8A15-BA46-9E5C-C3F552C88923}"/>
                  </a:ext>
                </a:extLst>
              </p:cNvPr>
              <p:cNvGrpSpPr/>
              <p:nvPr/>
            </p:nvGrpSpPr>
            <p:grpSpPr>
              <a:xfrm>
                <a:off x="1525544" y="2862294"/>
                <a:ext cx="3993111" cy="1224023"/>
                <a:chOff x="1525544" y="2862294"/>
                <a:chExt cx="3993111" cy="1224023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9880A8BD-8B37-C343-9965-1C34C6C313E2}"/>
                    </a:ext>
                  </a:extLst>
                </p:cNvPr>
                <p:cNvGrpSpPr/>
                <p:nvPr/>
              </p:nvGrpSpPr>
              <p:grpSpPr>
                <a:xfrm>
                  <a:off x="1525544" y="3809318"/>
                  <a:ext cx="3993111" cy="276999"/>
                  <a:chOff x="1451289" y="3983553"/>
                  <a:chExt cx="3993111" cy="276999"/>
                </a:xfrm>
              </p:grpSpPr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635329D0-157E-5245-87D9-519BD2766BC6}"/>
                      </a:ext>
                    </a:extLst>
                  </p:cNvPr>
                  <p:cNvCxnSpPr/>
                  <p:nvPr/>
                </p:nvCxnSpPr>
                <p:spPr>
                  <a:xfrm>
                    <a:off x="4724400" y="4122052"/>
                    <a:ext cx="720000" cy="0"/>
                  </a:xfrm>
                  <a:prstGeom prst="straightConnector1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B808274C-F58B-254F-ACF6-1A14A399D24A}"/>
                      </a:ext>
                    </a:extLst>
                  </p:cNvPr>
                  <p:cNvSpPr txBox="1"/>
                  <p:nvPr/>
                </p:nvSpPr>
                <p:spPr>
                  <a:xfrm>
                    <a:off x="2285655" y="3983553"/>
                    <a:ext cx="2667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spc="300" dirty="0">
                        <a:solidFill>
                          <a:srgbClr val="FF0000"/>
                        </a:solidFill>
                      </a:rPr>
                      <a:t>UGCCA</a:t>
                    </a:r>
                    <a:r>
                      <a:rPr lang="en-US" sz="1200" b="1" spc="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CAGUG</a:t>
                    </a:r>
                    <a:r>
                      <a:rPr lang="en-US" sz="1200" b="1" spc="300" dirty="0">
                        <a:solidFill>
                          <a:schemeClr val="bg1">
                            <a:lumMod val="75000"/>
                          </a:schemeClr>
                        </a:solidFill>
                      </a:rPr>
                      <a:t>U</a:t>
                    </a:r>
                    <a:r>
                      <a:rPr lang="en-US" sz="1200" b="1" spc="300" dirty="0">
                        <a:solidFill>
                          <a:srgbClr val="0070C0"/>
                        </a:solidFill>
                      </a:rPr>
                      <a:t>UGGCG</a:t>
                    </a:r>
                  </a:p>
                </p:txBody>
              </p: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D47CCF79-E257-DD44-B0B7-58996D199DE3}"/>
                      </a:ext>
                    </a:extLst>
                  </p:cNvPr>
                  <p:cNvCxnSpPr/>
                  <p:nvPr/>
                </p:nvCxnSpPr>
                <p:spPr>
                  <a:xfrm>
                    <a:off x="1451289" y="4127063"/>
                    <a:ext cx="720000" cy="0"/>
                  </a:xfrm>
                  <a:prstGeom prst="straightConnector1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54D1C4C0-03AF-6142-976E-15C865049C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67201" y="2862294"/>
                  <a:ext cx="437752" cy="748922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prstDash val="sysDash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F210A7D-EAA3-8641-B7CD-AD5B856B1CF5}"/>
                  </a:ext>
                </a:extLst>
              </p:cNvPr>
              <p:cNvSpPr txBox="1"/>
              <p:nvPr/>
            </p:nvSpPr>
            <p:spPr>
              <a:xfrm>
                <a:off x="1360400" y="3572927"/>
                <a:ext cx="10086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16 sequences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906C822-6891-9B4E-9135-17F7A0A8F7A5}"/>
                </a:ext>
              </a:extLst>
            </p:cNvPr>
            <p:cNvSpPr txBox="1"/>
            <p:nvPr/>
          </p:nvSpPr>
          <p:spPr>
            <a:xfrm>
              <a:off x="3047391" y="2806384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fixed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38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ire.py</a:t>
            </a:r>
            <a:endParaRPr lang="ko-KR" altLang="en-US" dirty="0"/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C67B4D0F-09C8-4D6B-97DC-1EA1DB58E9B1}"/>
              </a:ext>
            </a:extLst>
          </p:cNvPr>
          <p:cNvGrpSpPr/>
          <p:nvPr/>
        </p:nvGrpSpPr>
        <p:grpSpPr>
          <a:xfrm>
            <a:off x="91237" y="3417391"/>
            <a:ext cx="2985338" cy="865736"/>
            <a:chOff x="-470579" y="7035741"/>
            <a:chExt cx="4137415" cy="1199834"/>
          </a:xfrm>
        </p:grpSpPr>
        <p:sp>
          <p:nvSpPr>
            <p:cNvPr id="32" name="Left Bracket 54">
              <a:extLst>
                <a:ext uri="{FF2B5EF4-FFF2-40B4-BE49-F238E27FC236}">
                  <a16:creationId xmlns:a16="http://schemas.microsoft.com/office/drawing/2014/main" id="{11C618BE-705A-40DB-9F1D-432B8A1D3ED4}"/>
                </a:ext>
              </a:extLst>
            </p:cNvPr>
            <p:cNvSpPr/>
            <p:nvPr/>
          </p:nvSpPr>
          <p:spPr>
            <a:xfrm rot="16200000">
              <a:off x="1389024" y="6540474"/>
              <a:ext cx="562515" cy="2052000"/>
            </a:xfrm>
            <a:prstGeom prst="leftBracket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 Bracket 55">
              <a:extLst>
                <a:ext uri="{FF2B5EF4-FFF2-40B4-BE49-F238E27FC236}">
                  <a16:creationId xmlns:a16="http://schemas.microsoft.com/office/drawing/2014/main" id="{C37E4308-F0EC-41AE-8EDF-E017B95F24B6}"/>
                </a:ext>
              </a:extLst>
            </p:cNvPr>
            <p:cNvSpPr/>
            <p:nvPr/>
          </p:nvSpPr>
          <p:spPr>
            <a:xfrm rot="16200000">
              <a:off x="1426375" y="6638097"/>
              <a:ext cx="495770" cy="1787046"/>
            </a:xfrm>
            <a:prstGeom prst="leftBracket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ket 56">
              <a:extLst>
                <a:ext uri="{FF2B5EF4-FFF2-40B4-BE49-F238E27FC236}">
                  <a16:creationId xmlns:a16="http://schemas.microsoft.com/office/drawing/2014/main" id="{0BF729E7-C7A0-4E59-B331-5290C78115F1}"/>
                </a:ext>
              </a:extLst>
            </p:cNvPr>
            <p:cNvSpPr/>
            <p:nvPr/>
          </p:nvSpPr>
          <p:spPr>
            <a:xfrm rot="16200000">
              <a:off x="1461738" y="6749661"/>
              <a:ext cx="413897" cy="1493391"/>
            </a:xfrm>
            <a:prstGeom prst="leftBracket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ket 57">
              <a:extLst>
                <a:ext uri="{FF2B5EF4-FFF2-40B4-BE49-F238E27FC236}">
                  <a16:creationId xmlns:a16="http://schemas.microsoft.com/office/drawing/2014/main" id="{E9DA6985-517C-4515-9FF2-D0C453B7EEB0}"/>
                </a:ext>
              </a:extLst>
            </p:cNvPr>
            <p:cNvSpPr/>
            <p:nvPr/>
          </p:nvSpPr>
          <p:spPr>
            <a:xfrm rot="16200000">
              <a:off x="1487222" y="6851345"/>
              <a:ext cx="340007" cy="1211512"/>
            </a:xfrm>
            <a:prstGeom prst="leftBracket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 Bracket 58">
              <a:extLst>
                <a:ext uri="{FF2B5EF4-FFF2-40B4-BE49-F238E27FC236}">
                  <a16:creationId xmlns:a16="http://schemas.microsoft.com/office/drawing/2014/main" id="{3A3DB7AD-47EA-441D-AEFC-D7B93DCBD5B3}"/>
                </a:ext>
              </a:extLst>
            </p:cNvPr>
            <p:cNvSpPr/>
            <p:nvPr/>
          </p:nvSpPr>
          <p:spPr>
            <a:xfrm rot="16200000">
              <a:off x="1516686" y="6957007"/>
              <a:ext cx="260399" cy="927395"/>
            </a:xfrm>
            <a:prstGeom prst="leftBracket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6">
              <a:extLst>
                <a:ext uri="{FF2B5EF4-FFF2-40B4-BE49-F238E27FC236}">
                  <a16:creationId xmlns:a16="http://schemas.microsoft.com/office/drawing/2014/main" id="{25AE163B-47F4-4692-A455-1CCB89740586}"/>
                </a:ext>
              </a:extLst>
            </p:cNvPr>
            <p:cNvCxnSpPr/>
            <p:nvPr/>
          </p:nvCxnSpPr>
          <p:spPr>
            <a:xfrm>
              <a:off x="2946836" y="7174372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39067BD-0BAD-4363-A194-8B98ADB92D98}"/>
                </a:ext>
              </a:extLst>
            </p:cNvPr>
            <p:cNvSpPr txBox="1"/>
            <p:nvPr/>
          </p:nvSpPr>
          <p:spPr>
            <a:xfrm>
              <a:off x="478938" y="7035741"/>
              <a:ext cx="2667000" cy="277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spc="300" dirty="0">
                  <a:solidFill>
                    <a:srgbClr val="FF0000"/>
                  </a:solidFill>
                </a:rPr>
                <a:t>UGCCA</a:t>
              </a:r>
              <a:r>
                <a:rPr lang="en-US" sz="700" b="1" spc="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CAGUG</a:t>
              </a:r>
              <a:r>
                <a:rPr lang="en-US" sz="700" b="1" spc="300" dirty="0">
                  <a:solidFill>
                    <a:schemeClr val="bg1">
                      <a:lumMod val="75000"/>
                    </a:schemeClr>
                  </a:solidFill>
                </a:rPr>
                <a:t>U</a:t>
              </a:r>
              <a:r>
                <a:rPr lang="en-US" sz="700" b="1" spc="300" dirty="0">
                  <a:solidFill>
                    <a:srgbClr val="0070C0"/>
                  </a:solidFill>
                </a:rPr>
                <a:t>UGGCG</a:t>
              </a:r>
            </a:p>
          </p:txBody>
        </p:sp>
        <p:cxnSp>
          <p:nvCxnSpPr>
            <p:cNvPr id="46" name="Straight Arrow Connector 48">
              <a:extLst>
                <a:ext uri="{FF2B5EF4-FFF2-40B4-BE49-F238E27FC236}">
                  <a16:creationId xmlns:a16="http://schemas.microsoft.com/office/drawing/2014/main" id="{5D6E252B-4033-4BA1-90B7-61D884ABA238}"/>
                </a:ext>
              </a:extLst>
            </p:cNvPr>
            <p:cNvCxnSpPr/>
            <p:nvPr/>
          </p:nvCxnSpPr>
          <p:spPr>
            <a:xfrm>
              <a:off x="-326275" y="7179383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2E56A60-27D2-4E16-BC5D-6A5CDEEB588D}"/>
                </a:ext>
              </a:extLst>
            </p:cNvPr>
            <p:cNvSpPr txBox="1"/>
            <p:nvPr/>
          </p:nvSpPr>
          <p:spPr>
            <a:xfrm>
              <a:off x="-470579" y="7958576"/>
              <a:ext cx="1008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16 sequences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C60742CD-EA2C-42AE-AD2A-2802F6DA3223}"/>
              </a:ext>
            </a:extLst>
          </p:cNvPr>
          <p:cNvSpPr txBox="1"/>
          <p:nvPr/>
        </p:nvSpPr>
        <p:spPr>
          <a:xfrm>
            <a:off x="1915867" y="3210250"/>
            <a:ext cx="664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0070C0"/>
                </a:solidFill>
              </a:rPr>
              <a:t>strand2</a:t>
            </a:r>
            <a:endParaRPr lang="ko-KR" altLang="en-US" sz="1000" dirty="0">
              <a:solidFill>
                <a:srgbClr val="0070C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63710A9-6253-4350-A169-36838ED5370A}"/>
              </a:ext>
            </a:extLst>
          </p:cNvPr>
          <p:cNvSpPr txBox="1"/>
          <p:nvPr/>
        </p:nvSpPr>
        <p:spPr>
          <a:xfrm>
            <a:off x="788155" y="3208286"/>
            <a:ext cx="615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</a:rPr>
              <a:t>strand1</a:t>
            </a:r>
          </a:p>
        </p:txBody>
      </p:sp>
      <p:cxnSp>
        <p:nvCxnSpPr>
          <p:cNvPr id="79" name="직선 화살표 연결선 78">
            <a:extLst>
              <a:ext uri="{FF2B5EF4-FFF2-40B4-BE49-F238E27FC236}">
                <a16:creationId xmlns:a16="http://schemas.microsoft.com/office/drawing/2014/main" id="{8CC5A25A-E186-4319-945B-FD9DDB51E58F}"/>
              </a:ext>
            </a:extLst>
          </p:cNvPr>
          <p:cNvCxnSpPr/>
          <p:nvPr/>
        </p:nvCxnSpPr>
        <p:spPr>
          <a:xfrm>
            <a:off x="1568991" y="2724150"/>
            <a:ext cx="0" cy="484136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27217B61-340A-4735-8B60-33E40EFE9A18}"/>
              </a:ext>
            </a:extLst>
          </p:cNvPr>
          <p:cNvGrpSpPr/>
          <p:nvPr/>
        </p:nvGrpSpPr>
        <p:grpSpPr>
          <a:xfrm>
            <a:off x="726918" y="1370250"/>
            <a:ext cx="1684146" cy="1292950"/>
            <a:chOff x="3962402" y="345471"/>
            <a:chExt cx="1856785" cy="142548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03AD844-4B09-4F2B-9C69-26B10B5AB9C8}"/>
                </a:ext>
              </a:extLst>
            </p:cNvPr>
            <p:cNvSpPr txBox="1"/>
            <p:nvPr/>
          </p:nvSpPr>
          <p:spPr>
            <a:xfrm>
              <a:off x="4621463" y="817665"/>
              <a:ext cx="284197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2C5DF33-1D84-4702-B81D-C13B1E1E4B2C}"/>
                </a:ext>
              </a:extLst>
            </p:cNvPr>
            <p:cNvSpPr txBox="1"/>
            <p:nvPr/>
          </p:nvSpPr>
          <p:spPr>
            <a:xfrm>
              <a:off x="4621463" y="1514481"/>
              <a:ext cx="277518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</a:rPr>
                <a:t>U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C3DF153-DB5D-4BBE-8DFB-4A9D96A50D4C}"/>
                </a:ext>
              </a:extLst>
            </p:cNvPr>
            <p:cNvSpPr txBox="1"/>
            <p:nvPr/>
          </p:nvSpPr>
          <p:spPr>
            <a:xfrm>
              <a:off x="4621463" y="1339581"/>
              <a:ext cx="284197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</a:rPr>
                <a:t>G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6807847-74CB-4F4E-89F3-DA5A60D647BA}"/>
                </a:ext>
              </a:extLst>
            </p:cNvPr>
            <p:cNvSpPr txBox="1"/>
            <p:nvPr/>
          </p:nvSpPr>
          <p:spPr>
            <a:xfrm>
              <a:off x="4621463" y="1170825"/>
              <a:ext cx="274179" cy="264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2F57EE5-5E23-443C-9415-FFD45BCFB2E9}"/>
                </a:ext>
              </a:extLst>
            </p:cNvPr>
            <p:cNvSpPr txBox="1"/>
            <p:nvPr/>
          </p:nvSpPr>
          <p:spPr>
            <a:xfrm>
              <a:off x="4621463" y="992565"/>
              <a:ext cx="274179" cy="264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4514258-9CE4-47AD-87DC-33ECEE6DBBED}"/>
                </a:ext>
              </a:extLst>
            </p:cNvPr>
            <p:cNvSpPr txBox="1"/>
            <p:nvPr/>
          </p:nvSpPr>
          <p:spPr>
            <a:xfrm>
              <a:off x="4568563" y="653646"/>
              <a:ext cx="274179" cy="264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CC3E02D-8109-4CE2-A48A-CA2F0D18647D}"/>
                </a:ext>
              </a:extLst>
            </p:cNvPr>
            <p:cNvSpPr txBox="1"/>
            <p:nvPr/>
          </p:nvSpPr>
          <p:spPr>
            <a:xfrm>
              <a:off x="4563753" y="469992"/>
              <a:ext cx="300800" cy="271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388E296-CFB9-4164-8027-B5F71A414CB4}"/>
                </a:ext>
              </a:extLst>
            </p:cNvPr>
            <p:cNvSpPr txBox="1"/>
            <p:nvPr/>
          </p:nvSpPr>
          <p:spPr>
            <a:xfrm>
              <a:off x="4682402" y="345472"/>
              <a:ext cx="300800" cy="271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0249D2A-B44F-4763-A5F4-ACE1F1EE3F8C}"/>
                </a:ext>
              </a:extLst>
            </p:cNvPr>
            <p:cNvSpPr txBox="1"/>
            <p:nvPr/>
          </p:nvSpPr>
          <p:spPr>
            <a:xfrm>
              <a:off x="4846204" y="345471"/>
              <a:ext cx="293730" cy="271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5ACA624-6FA8-4B98-8788-4D7A3FBC4646}"/>
                </a:ext>
              </a:extLst>
            </p:cNvPr>
            <p:cNvSpPr txBox="1"/>
            <p:nvPr/>
          </p:nvSpPr>
          <p:spPr>
            <a:xfrm>
              <a:off x="4957962" y="465206"/>
              <a:ext cx="290464" cy="271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9D7889F-A277-4042-AB1F-F0BBBE21DCF2}"/>
                </a:ext>
              </a:extLst>
            </p:cNvPr>
            <p:cNvSpPr txBox="1"/>
            <p:nvPr/>
          </p:nvSpPr>
          <p:spPr>
            <a:xfrm>
              <a:off x="4957962" y="637979"/>
              <a:ext cx="277518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>
                      <a:lumMod val="50000"/>
                    </a:schemeClr>
                  </a:solidFill>
                </a:rPr>
                <a:t>U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D07D798-821A-4356-8AAC-69C4B8EBA5E9}"/>
                </a:ext>
              </a:extLst>
            </p:cNvPr>
            <p:cNvSpPr txBox="1"/>
            <p:nvPr/>
          </p:nvSpPr>
          <p:spPr>
            <a:xfrm>
              <a:off x="4882461" y="817664"/>
              <a:ext cx="277518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</a:rPr>
                <a:t>U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0B69F8C-765B-4E46-BFC6-72883338696E}"/>
                </a:ext>
              </a:extLst>
            </p:cNvPr>
            <p:cNvSpPr txBox="1"/>
            <p:nvPr/>
          </p:nvSpPr>
          <p:spPr>
            <a:xfrm>
              <a:off x="4870737" y="992564"/>
              <a:ext cx="284197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09D506-9C32-465E-88F6-E7A45FD49947}"/>
                </a:ext>
              </a:extLst>
            </p:cNvPr>
            <p:cNvSpPr txBox="1"/>
            <p:nvPr/>
          </p:nvSpPr>
          <p:spPr>
            <a:xfrm>
              <a:off x="4874447" y="1165337"/>
              <a:ext cx="284197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D65A8FF-48E2-48F3-80DA-268FB65AA6E3}"/>
                </a:ext>
              </a:extLst>
            </p:cNvPr>
            <p:cNvSpPr txBox="1"/>
            <p:nvPr/>
          </p:nvSpPr>
          <p:spPr>
            <a:xfrm>
              <a:off x="4880859" y="1339581"/>
              <a:ext cx="274179" cy="264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19D7BA0-4E36-4A95-80E7-B51079B37587}"/>
                </a:ext>
              </a:extLst>
            </p:cNvPr>
            <p:cNvSpPr txBox="1"/>
            <p:nvPr/>
          </p:nvSpPr>
          <p:spPr>
            <a:xfrm>
              <a:off x="4874447" y="1505587"/>
              <a:ext cx="284197" cy="256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</a:rPr>
                <a:t>G</a:t>
              </a:r>
            </a:p>
          </p:txBody>
        </p:sp>
        <p:cxnSp>
          <p:nvCxnSpPr>
            <p:cNvPr id="95" name="Straight Arrow Connector 37">
              <a:extLst>
                <a:ext uri="{FF2B5EF4-FFF2-40B4-BE49-F238E27FC236}">
                  <a16:creationId xmlns:a16="http://schemas.microsoft.com/office/drawing/2014/main" id="{4F8FB5B5-A5EA-435E-9F7C-309A19E733C9}"/>
                </a:ext>
              </a:extLst>
            </p:cNvPr>
            <p:cNvCxnSpPr/>
            <p:nvPr/>
          </p:nvCxnSpPr>
          <p:spPr>
            <a:xfrm>
              <a:off x="3962402" y="1657845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38">
              <a:extLst>
                <a:ext uri="{FF2B5EF4-FFF2-40B4-BE49-F238E27FC236}">
                  <a16:creationId xmlns:a16="http://schemas.microsoft.com/office/drawing/2014/main" id="{2771C53E-29CC-46BA-9F27-CB000260C56F}"/>
                </a:ext>
              </a:extLst>
            </p:cNvPr>
            <p:cNvCxnSpPr/>
            <p:nvPr/>
          </p:nvCxnSpPr>
          <p:spPr>
            <a:xfrm>
              <a:off x="5099187" y="1657845"/>
              <a:ext cx="72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765694C-4E15-43B9-BF54-E8F4408A3FE5}"/>
                </a:ext>
              </a:extLst>
            </p:cNvPr>
            <p:cNvSpPr txBox="1"/>
            <p:nvPr/>
          </p:nvSpPr>
          <p:spPr>
            <a:xfrm>
              <a:off x="4744428" y="994798"/>
              <a:ext cx="290464" cy="26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9302744-86F6-474E-8FF2-E70C324B24AE}"/>
                </a:ext>
              </a:extLst>
            </p:cNvPr>
            <p:cNvSpPr txBox="1"/>
            <p:nvPr/>
          </p:nvSpPr>
          <p:spPr>
            <a:xfrm>
              <a:off x="4747772" y="1167676"/>
              <a:ext cx="290464" cy="26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57D86B-C837-4A24-921F-CE198C13706F}"/>
                </a:ext>
              </a:extLst>
            </p:cNvPr>
            <p:cNvSpPr txBox="1"/>
            <p:nvPr/>
          </p:nvSpPr>
          <p:spPr>
            <a:xfrm>
              <a:off x="4752938" y="1333759"/>
              <a:ext cx="290464" cy="26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=</a:t>
              </a:r>
              <a:endParaRPr lang="en-US"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F2B5506-57C0-4A52-9E22-A06624F390FF}"/>
                </a:ext>
              </a:extLst>
            </p:cNvPr>
            <p:cNvSpPr txBox="1"/>
            <p:nvPr/>
          </p:nvSpPr>
          <p:spPr>
            <a:xfrm>
              <a:off x="4762924" y="1440855"/>
              <a:ext cx="260762" cy="26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_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95BA647-2C80-433D-A07C-DFC1BBB09457}"/>
                </a:ext>
              </a:extLst>
            </p:cNvPr>
            <p:cNvSpPr txBox="1"/>
            <p:nvPr/>
          </p:nvSpPr>
          <p:spPr>
            <a:xfrm>
              <a:off x="4753418" y="760510"/>
              <a:ext cx="260762" cy="26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_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AB89E5D-B4A2-4CDC-9335-9566929F6D06}"/>
              </a:ext>
            </a:extLst>
          </p:cNvPr>
          <p:cNvSpPr txBox="1"/>
          <p:nvPr/>
        </p:nvSpPr>
        <p:spPr>
          <a:xfrm>
            <a:off x="195359" y="4707853"/>
            <a:ext cx="66905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Seq= “GAGAGCAGUGGGGGUUUCCUGCUUCAACAGUGCUUGGACGGAACCCGGCGCUCGUUCCCCA”</a:t>
            </a:r>
            <a:endParaRPr lang="ko-KR" altLang="en-US" sz="10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F0B31C2-2C2F-42C9-A3B8-60A06841F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77" y="1123950"/>
            <a:ext cx="3137647" cy="348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7ADACF9E-705E-4BDA-91B3-25BB549A9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81150"/>
            <a:ext cx="2314575" cy="714375"/>
          </a:xfrm>
          <a:prstGeom prst="rect">
            <a:avLst/>
          </a:prstGeom>
        </p:spPr>
      </p:pic>
      <p:sp>
        <p:nvSpPr>
          <p:cNvPr id="12" name="제목 1">
            <a:extLst>
              <a:ext uri="{FF2B5EF4-FFF2-40B4-BE49-F238E27FC236}">
                <a16:creationId xmlns:a16="http://schemas.microsoft.com/office/drawing/2014/main" id="{6878CF21-390C-4643-8CBE-4CF7B4F7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/>
          <a:lstStyle/>
          <a:p>
            <a:r>
              <a:rPr lang="en-US" altLang="ko-KR" dirty="0"/>
              <a:t>ire.py result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7745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사용자 지정</PresentationFormat>
  <Paragraphs>77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Verdana</vt:lpstr>
      <vt:lpstr>Wingdings</vt:lpstr>
      <vt:lpstr>Wingdings 2</vt:lpstr>
      <vt:lpstr>Widescreen Presentation</vt:lpstr>
      <vt:lpstr>Session 5. Practice</vt:lpstr>
      <vt:lpstr>Make Session5 directory</vt:lpstr>
      <vt:lpstr>Replace Character(s) in String</vt:lpstr>
      <vt:lpstr>Continued from stringModule.ipynb </vt:lpstr>
      <vt:lpstr>String comparison</vt:lpstr>
      <vt:lpstr>ire.py</vt:lpstr>
      <vt:lpstr>ire.py</vt:lpstr>
      <vt:lpstr>ire.py</vt:lpstr>
      <vt:lpstr>ire.py result</vt:lpstr>
      <vt:lpstr>ire2.ipynb</vt:lpstr>
      <vt:lpstr>ire2.ipynb result</vt:lpstr>
      <vt:lpstr>Exercise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2022-09-29T09:12:09Z</dcterms:modified>
</cp:coreProperties>
</file>