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86" r:id="rId3"/>
    <p:sldId id="289" r:id="rId4"/>
    <p:sldId id="290" r:id="rId5"/>
    <p:sldId id="302" r:id="rId6"/>
    <p:sldId id="303" r:id="rId7"/>
    <p:sldId id="304" r:id="rId8"/>
    <p:sldId id="305" r:id="rId9"/>
    <p:sldId id="312" r:id="rId10"/>
    <p:sldId id="307" r:id="rId11"/>
    <p:sldId id="308" r:id="rId12"/>
    <p:sldId id="281" r:id="rId13"/>
    <p:sldId id="309" r:id="rId14"/>
    <p:sldId id="301" r:id="rId15"/>
    <p:sldId id="313" r:id="rId16"/>
    <p:sldId id="300" r:id="rId17"/>
  </p:sldIdLst>
  <p:sldSz cx="6858000" cy="5143500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2727" autoAdjust="0"/>
  </p:normalViewPr>
  <p:slideViewPr>
    <p:cSldViewPr>
      <p:cViewPr varScale="1">
        <p:scale>
          <a:sx n="112" d="100"/>
          <a:sy n="112" d="100"/>
        </p:scale>
        <p:origin x="96" y="552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-6858" y="4539996"/>
            <a:ext cx="1687068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769364" y="4533138"/>
            <a:ext cx="5088636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4537528"/>
            <a:ext cx="4886325" cy="51435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4551524"/>
            <a:ext cx="1543050" cy="51435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9/19/2022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177404"/>
            <a:ext cx="440055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171450"/>
            <a:ext cx="6286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1771650" y="2343150"/>
            <a:ext cx="485775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57200" y="1352550"/>
            <a:ext cx="611505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057401"/>
            <a:ext cx="5342335" cy="1254919"/>
          </a:xfrm>
        </p:spPr>
        <p:txBody>
          <a:bodyPr anchor="t"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6858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97155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028700" y="1200150"/>
            <a:ext cx="58293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1200150"/>
            <a:ext cx="5715000" cy="74295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9/19/2022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971550" cy="526257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291465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633676" y="1352550"/>
            <a:ext cx="291465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18110"/>
            <a:ext cx="611505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919818"/>
            <a:ext cx="291465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00450" y="1919818"/>
            <a:ext cx="291465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9/19/2022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57200" y="1362287"/>
            <a:ext cx="291465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600450" y="1362287"/>
            <a:ext cx="291465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4000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</p:spPr>
        <p:txBody>
          <a:bodyPr anchor="b"/>
          <a:lstStyle>
            <a:lvl1pPr algn="l">
              <a:buNone/>
              <a:defRPr sz="315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120015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71650" y="1428750"/>
            <a:ext cx="4800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8251" y="0"/>
            <a:ext cx="5689749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2400"/>
            </a:lvl1pPr>
            <a:extLst/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4114800"/>
            <a:ext cx="5486400" cy="51435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6858" y="3429000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6858" y="3497580"/>
            <a:ext cx="109728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159002" y="3490722"/>
            <a:ext cx="569214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3543300"/>
            <a:ext cx="5486400" cy="457200"/>
          </a:xfrm>
        </p:spPr>
        <p:txBody>
          <a:bodyPr anchor="ctr"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85850" y="0"/>
            <a:ext cx="75438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4686300"/>
            <a:ext cx="200025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9/19/2022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085850" cy="497684"/>
          </a:xfrm>
        </p:spPr>
        <p:txBody>
          <a:bodyPr rtlCol="0"/>
          <a:lstStyle>
            <a:lvl1pPr>
              <a:defRPr sz="2100"/>
            </a:lvl1pPr>
            <a:extLst/>
          </a:lstStyle>
          <a:p>
            <a:pPr algn="ctr"/>
            <a:fld id="{8F82E0A0-C266-4798-8C8F-B9F91E9DA37E}" type="slidenum">
              <a:rPr lang="en-US" sz="21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1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4686155"/>
            <a:ext cx="3429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1352550"/>
            <a:ext cx="611505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4686300"/>
            <a:ext cx="200025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05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9/19/2022</a:t>
            </a:fld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4686155"/>
            <a:ext cx="4065812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05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6858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40005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442912" y="1129460"/>
            <a:ext cx="6415088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40005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05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05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315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upandship.com/2012/02/regular-expressions-in-python-re-module.html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Cutting and ligating DNA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728912" y="819150"/>
            <a:ext cx="3929063" cy="590550"/>
          </a:xfrm>
        </p:spPr>
        <p:txBody>
          <a:bodyPr>
            <a:normAutofit fontScale="90000"/>
          </a:bodyPr>
          <a:lstStyle/>
          <a:p>
            <a:r>
              <a:rPr lang="en-US" dirty="0"/>
              <a:t>Session 3. Practice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Python </a:t>
            </a:r>
            <a:r>
              <a:rPr lang="en-US" sz="2000" dirty="0">
                <a:solidFill>
                  <a:srgbClr val="464646"/>
                </a:solidFill>
              </a:rPr>
              <a:t>– Dictionary usage</a:t>
            </a:r>
            <a:endParaRPr lang="en-US" sz="2000" dirty="0"/>
          </a:p>
        </p:txBody>
      </p:sp>
      <p:sp>
        <p:nvSpPr>
          <p:cNvPr id="8" name="TextShape 2"/>
          <p:cNvSpPr txBox="1"/>
          <p:nvPr/>
        </p:nvSpPr>
        <p:spPr>
          <a:xfrm>
            <a:off x="457200" y="1352550"/>
            <a:ext cx="6019800" cy="381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r>
              <a:rPr lang="en-US" sz="1500" dirty="0" err="1">
                <a:latin typeface="Courier New"/>
              </a:rPr>
              <a:t>cut.ipynb</a:t>
            </a:r>
            <a:endParaRPr lang="en-US" sz="1500" dirty="0">
              <a:latin typeface="Courier Ne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E4A90-8D5E-B648-8FB8-0EBCAE77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78914"/>
            <a:ext cx="1390650" cy="88867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1DF3629-B4BD-4249-8520-9B8DF386F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62150"/>
            <a:ext cx="5181600" cy="258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4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Python </a:t>
            </a:r>
            <a:r>
              <a:rPr lang="en-US" sz="2000" dirty="0">
                <a:solidFill>
                  <a:srgbClr val="464646"/>
                </a:solidFill>
              </a:rPr>
              <a:t>– Dictionary usage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50C5BE-95A0-A848-8F07-6EA8974B5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78914"/>
            <a:ext cx="1390650" cy="88867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0BB31FE-18F4-44A9-A729-DE9E4176B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07069"/>
            <a:ext cx="4351409" cy="354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Code2.1 </a:t>
            </a:r>
            <a:r>
              <a:rPr lang="en-US" altLang="ko-KR" sz="3000" dirty="0" err="1"/>
              <a:t>cut.py</a:t>
            </a:r>
            <a:endParaRPr lang="ko-KR" altLang="en-US" sz="3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39C0399-B8CE-43E6-BAAA-C2B614ED8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85950"/>
            <a:ext cx="6096000" cy="2895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080B5-4989-6CD5-70AA-CF1E53FCC358}"/>
              </a:ext>
            </a:extLst>
          </p:cNvPr>
          <p:cNvSpPr txBox="1"/>
          <p:nvPr/>
        </p:nvSpPr>
        <p:spPr>
          <a:xfrm>
            <a:off x="243377" y="142875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seq = 'GATCTGACTAGCGAGCGTGATCAAGCTTGTGTAGGAATTCCTTGATGCTGTAGCGCGAGCTGA’</a:t>
            </a:r>
          </a:p>
          <a:p>
            <a:r>
              <a:rPr lang="ko-KR" altLang="en-US" sz="1000" dirty="0"/>
              <a:t>위에 문자열 복사해서 코드에 붙여넣기로 쓰세요 </a:t>
            </a:r>
            <a:r>
              <a:rPr lang="en-US" altLang="ko-KR" sz="1000" dirty="0"/>
              <a:t>(</a:t>
            </a:r>
            <a:r>
              <a:rPr lang="ko-KR" altLang="en-US" sz="1000" dirty="0"/>
              <a:t>직접 입력하기 힘들 시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032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Exercise 1</a:t>
            </a:r>
            <a:endParaRPr lang="ko-KR" alt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6115050" cy="3268624"/>
          </a:xfrm>
        </p:spPr>
        <p:txBody>
          <a:bodyPr>
            <a:normAutofit/>
          </a:bodyPr>
          <a:lstStyle/>
          <a:p>
            <a:r>
              <a:rPr lang="en-US" sz="1800" dirty="0"/>
              <a:t>Assume you want to analyse the same sequence as in Code 2.1, but instead you are interested in identifying recognition sites of the two enzymes </a:t>
            </a:r>
            <a:r>
              <a:rPr lang="en-US" sz="1800" i="1" dirty="0">
                <a:solidFill>
                  <a:srgbClr val="FF0000"/>
                </a:solidFill>
              </a:rPr>
              <a:t>Alu</a:t>
            </a:r>
            <a:r>
              <a:rPr lang="en-US" sz="1800" dirty="0"/>
              <a:t> and </a:t>
            </a:r>
            <a:r>
              <a:rPr lang="en-US" sz="1800" i="1" dirty="0">
                <a:solidFill>
                  <a:srgbClr val="FF0000"/>
                </a:solidFill>
              </a:rPr>
              <a:t>DpnI</a:t>
            </a:r>
            <a:r>
              <a:rPr lang="en-US" sz="1800" dirty="0"/>
              <a:t>. These enzymes recognize sequences </a:t>
            </a:r>
            <a:r>
              <a:rPr lang="en-US" sz="1800" dirty="0">
                <a:solidFill>
                  <a:srgbClr val="FF0000"/>
                </a:solidFill>
              </a:rPr>
              <a:t>AGCT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GATC</a:t>
            </a:r>
            <a:r>
              <a:rPr lang="en-US" sz="1800" dirty="0"/>
              <a:t>, repectively. Modify Code 2.1 to achieve this analysis</a:t>
            </a: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Exercise script and result</a:t>
            </a:r>
            <a:endParaRPr lang="en-US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9B39E35-BA8B-4FA1-B95E-48572B7CC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504950"/>
            <a:ext cx="59531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3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Assignment</a:t>
            </a:r>
            <a:endParaRPr lang="ko-KR" alt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6115050" cy="3268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u="sng" dirty="0">
                <a:solidFill>
                  <a:schemeClr val="accent3"/>
                </a:solidFill>
              </a:rPr>
              <a:t>Prints the reverse complement of the following restriction enzyme recognition sequence: GTMKAC, GDGCHC, and ACNNNN.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/>
              <a:t>For instance, the symbol R is either A or G. The complementary bases in that case are T and C, and these may be represented by Y. Therefore, the ‘complement’ of R is Y. </a:t>
            </a:r>
            <a:endParaRPr lang="en-US" sz="1400" dirty="0">
              <a:cs typeface="Courier New" charset="0"/>
            </a:endParaRPr>
          </a:p>
          <a:p>
            <a:pPr marL="0" indent="0">
              <a:buNone/>
            </a:pPr>
            <a:r>
              <a:rPr lang="en-US" sz="1400" u="sng" dirty="0">
                <a:solidFill>
                  <a:schemeClr val="accent3"/>
                </a:solidFill>
                <a:ea typeface="Courier New" charset="0"/>
                <a:cs typeface="Courier New" charset="0"/>
              </a:rPr>
              <a:t>1. Reverse complement of </a:t>
            </a:r>
            <a:r>
              <a:rPr lang="en-US" altLang="ko-KR" sz="1400" u="sng" dirty="0">
                <a:solidFill>
                  <a:schemeClr val="accent3"/>
                </a:solidFill>
              </a:rPr>
              <a:t>GTMKAC, GDGCHC, and ACNNNN</a:t>
            </a:r>
            <a:endParaRPr lang="en-US" sz="1400" u="sng" dirty="0">
              <a:solidFill>
                <a:schemeClr val="accent3"/>
              </a:solidFill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u="sng" dirty="0">
                <a:solidFill>
                  <a:schemeClr val="accent3"/>
                </a:solidFill>
                <a:ea typeface="Courier New" charset="0"/>
                <a:cs typeface="Courier New" charset="0"/>
              </a:rPr>
              <a:t> </a:t>
            </a:r>
          </a:p>
          <a:p>
            <a:pPr marL="0" indent="0">
              <a:buNone/>
            </a:pPr>
            <a:endParaRPr lang="en-US" sz="1400" u="sng" dirty="0">
              <a:solidFill>
                <a:schemeClr val="accent3"/>
              </a:solidFill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400" u="sng" dirty="0">
              <a:solidFill>
                <a:schemeClr val="accent3"/>
              </a:solidFill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400" u="sng" dirty="0">
              <a:solidFill>
                <a:schemeClr val="accent3"/>
              </a:solidFill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u="sng" dirty="0">
                <a:solidFill>
                  <a:schemeClr val="accent3"/>
                </a:solidFill>
                <a:ea typeface="Courier New" charset="0"/>
                <a:cs typeface="Courier New" charset="0"/>
              </a:rPr>
              <a:t>2. Convert to regular expression using </a:t>
            </a:r>
            <a:r>
              <a:rPr lang="en-US" sz="1400" u="sng" dirty="0" err="1">
                <a:solidFill>
                  <a:schemeClr val="accent3"/>
                </a:solidFill>
                <a:ea typeface="Courier New" charset="0"/>
                <a:cs typeface="Courier New" charset="0"/>
              </a:rPr>
              <a:t>iupac</a:t>
            </a:r>
            <a:r>
              <a:rPr lang="en-US" sz="1400" u="sng" dirty="0">
                <a:solidFill>
                  <a:schemeClr val="accent3"/>
                </a:solidFill>
                <a:ea typeface="Courier New" charset="0"/>
                <a:cs typeface="Courier New" charset="0"/>
              </a:rPr>
              <a:t> dictionary</a:t>
            </a:r>
          </a:p>
          <a:p>
            <a:pPr marL="0" indent="0">
              <a:buNone/>
            </a:pPr>
            <a:endParaRPr lang="en-US" sz="1400" u="sng" dirty="0">
              <a:solidFill>
                <a:schemeClr val="accent3"/>
              </a:solidFill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400" dirty="0">
              <a:ea typeface="Courier New" charset="0"/>
              <a:cs typeface="Courier New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1A04625-076F-4051-93CA-AFFFCE9DD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51" y="2814725"/>
            <a:ext cx="3147204" cy="108721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7D39E08-3364-44C2-917C-E1ACDCB90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1" y="4204407"/>
            <a:ext cx="3657600" cy="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Assignment</a:t>
            </a:r>
            <a:endParaRPr lang="ko-KR" alt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6115050" cy="3268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u="sng" dirty="0">
                <a:solidFill>
                  <a:schemeClr val="accent3"/>
                </a:solidFill>
                <a:ea typeface="Courier New" charset="0"/>
                <a:cs typeface="Courier New" charset="0"/>
              </a:rPr>
              <a:t>3. Are there reverse complement sequence present in “</a:t>
            </a:r>
            <a:r>
              <a:rPr lang="en-US" sz="1400" i="1" u="sng" dirty="0">
                <a:solidFill>
                  <a:schemeClr val="accent3"/>
                </a:solidFill>
                <a:ea typeface="Courier New" charset="0"/>
                <a:cs typeface="Courier New" charset="0"/>
              </a:rPr>
              <a:t>seq</a:t>
            </a:r>
            <a:r>
              <a:rPr lang="en-US" sz="1400" u="sng" dirty="0">
                <a:solidFill>
                  <a:schemeClr val="accent3"/>
                </a:solidFill>
                <a:ea typeface="Courier New" charset="0"/>
                <a:cs typeface="Courier New" charset="0"/>
              </a:rPr>
              <a:t>” from code2.1? If so, print out 1)- position, 2) actual sequence of enzyme recognition in “seq”  3)- original enzyme recognition sequences.</a:t>
            </a:r>
          </a:p>
          <a:p>
            <a:pPr marL="0" indent="0">
              <a:buNone/>
            </a:pPr>
            <a:endParaRPr lang="en-US" sz="1400" u="sng" dirty="0">
              <a:solidFill>
                <a:schemeClr val="accent3"/>
              </a:solidFill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400" dirty="0">
              <a:ea typeface="Courier New" charset="0"/>
              <a:cs typeface="Courier New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4B61EEF-5867-47CD-8AD8-1ACFA8C20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19350"/>
            <a:ext cx="5394385" cy="15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Make Session3 directory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B9D15CE-6CD1-B272-E826-CAD547F96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1733550"/>
            <a:ext cx="36480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1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Python </a:t>
            </a:r>
            <a:r>
              <a:rPr lang="en-US" sz="2000" dirty="0">
                <a:solidFill>
                  <a:srgbClr val="464646"/>
                </a:solidFill>
              </a:rPr>
              <a:t>- if statement</a:t>
            </a:r>
            <a:endParaRPr lang="en-US" sz="2000" dirty="0"/>
          </a:p>
        </p:txBody>
      </p:sp>
      <p:sp>
        <p:nvSpPr>
          <p:cNvPr id="8" name="TextShape 2"/>
          <p:cNvSpPr txBox="1"/>
          <p:nvPr/>
        </p:nvSpPr>
        <p:spPr>
          <a:xfrm>
            <a:off x="457200" y="1581150"/>
            <a:ext cx="6019800" cy="381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r>
              <a:rPr lang="en-US" sz="1500">
                <a:latin typeface="Courier New"/>
              </a:rPr>
              <a:t>$ python</a:t>
            </a:r>
            <a:endParaRPr lang="en-US" sz="1500" dirty="0">
              <a:latin typeface="Courier New"/>
            </a:endParaRPr>
          </a:p>
        </p:txBody>
      </p:sp>
      <p:sp>
        <p:nvSpPr>
          <p:cNvPr id="9" name="TextShape 6"/>
          <p:cNvSpPr txBox="1"/>
          <p:nvPr/>
        </p:nvSpPr>
        <p:spPr>
          <a:xfrm>
            <a:off x="457200" y="2266950"/>
            <a:ext cx="6017641" cy="609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r>
              <a:rPr lang="en-US" sz="1500" dirty="0">
                <a:latin typeface="Courier New"/>
              </a:rPr>
              <a:t>&gt;&gt;&gt; 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1==1:	print “true”</a:t>
            </a:r>
          </a:p>
          <a:p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else:	print “false”</a:t>
            </a:r>
            <a:endParaRPr lang="ko-KR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Shape 6"/>
          <p:cNvSpPr txBox="1"/>
          <p:nvPr/>
        </p:nvSpPr>
        <p:spPr>
          <a:xfrm>
            <a:off x="457199" y="3269098"/>
            <a:ext cx="6017641" cy="9146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&gt;&gt;&gt; 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dna = 'AACGGAATTCCCTCTC</a:t>
            </a:r>
            <a:r>
              <a:rPr lang="en-US" sz="1600" dirty="0">
                <a:latin typeface="Courier New"/>
              </a:rPr>
              <a:t>'</a:t>
            </a:r>
            <a:endParaRPr lang="en-US" altLang="ko-K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&gt;&gt;&gt; if 'GAATTC' in dna:</a:t>
            </a:r>
          </a:p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&gt;&gt;&gt;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 'match</a:t>
            </a:r>
            <a:r>
              <a:rPr lang="en-US" sz="1600" dirty="0">
                <a:latin typeface="Courier New"/>
              </a:rPr>
              <a:t>'</a:t>
            </a:r>
            <a:endParaRPr lang="en-US" altLang="ko-K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8B996-4B14-4881-6FC7-8086AAA30C92}"/>
              </a:ext>
            </a:extLst>
          </p:cNvPr>
          <p:cNvSpPr txBox="1"/>
          <p:nvPr/>
        </p:nvSpPr>
        <p:spPr>
          <a:xfrm>
            <a:off x="457199" y="283997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/>
              <a:t>true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637A7-722F-063F-BA78-BECF72AC4ED3}"/>
              </a:ext>
            </a:extLst>
          </p:cNvPr>
          <p:cNvSpPr txBox="1"/>
          <p:nvPr/>
        </p:nvSpPr>
        <p:spPr>
          <a:xfrm>
            <a:off x="457198" y="4183738"/>
            <a:ext cx="106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/>
              <a:t>match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217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Python </a:t>
            </a:r>
            <a:r>
              <a:rPr lang="en-US" sz="2000" dirty="0">
                <a:solidFill>
                  <a:srgbClr val="464646"/>
                </a:solidFill>
              </a:rPr>
              <a:t>– regular expression</a:t>
            </a:r>
            <a:endParaRPr lang="en-US" sz="2000" dirty="0"/>
          </a:p>
        </p:txBody>
      </p:sp>
      <p:sp>
        <p:nvSpPr>
          <p:cNvPr id="7" name="TextShape 2"/>
          <p:cNvSpPr txBox="1"/>
          <p:nvPr/>
        </p:nvSpPr>
        <p:spPr>
          <a:xfrm>
            <a:off x="457200" y="1581150"/>
            <a:ext cx="6019800" cy="378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r>
              <a:rPr lang="en-US" sz="1500" dirty="0">
                <a:latin typeface="Courier New"/>
              </a:rPr>
              <a:t>. ^ $ * + ? { } [ ] \ | ( )</a:t>
            </a:r>
          </a:p>
        </p:txBody>
      </p:sp>
      <p:sp>
        <p:nvSpPr>
          <p:cNvPr id="10" name="내용 개체 틀 2"/>
          <p:cNvSpPr>
            <a:spLocks noGrp="1"/>
          </p:cNvSpPr>
          <p:nvPr>
            <p:ph sz="quarter" idx="13"/>
          </p:nvPr>
        </p:nvSpPr>
        <p:spPr>
          <a:xfrm>
            <a:off x="3886200" y="2417197"/>
            <a:ext cx="2914650" cy="2285999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1400" dirty="0"/>
              <a:t>[CT]: C or T</a:t>
            </a:r>
          </a:p>
          <a:p>
            <a:r>
              <a:rPr lang="en-US" altLang="ko-KR" sz="1400" dirty="0"/>
              <a:t>[CT][AG]: C or T and A or G</a:t>
            </a:r>
          </a:p>
          <a:p>
            <a:r>
              <a:rPr lang="en-US" altLang="ko-KR" sz="1400" dirty="0"/>
              <a:t>[AB*]: A or AB or ABB or ABBB, …</a:t>
            </a:r>
          </a:p>
          <a:p>
            <a:r>
              <a:rPr lang="en-US" altLang="ko-KR" sz="1400" dirty="0"/>
              <a:t>[AB+]: AB or ABB or ABBB,…</a:t>
            </a:r>
          </a:p>
          <a:p>
            <a:r>
              <a:rPr lang="en-US" altLang="ko-KR" sz="1400" dirty="0"/>
              <a:t>[AB?]: A or AB</a:t>
            </a:r>
          </a:p>
          <a:p>
            <a:r>
              <a:rPr lang="en-US" altLang="ko-KR" sz="1400" dirty="0"/>
              <a:t>A{6}: AAAAAA</a:t>
            </a:r>
          </a:p>
          <a:p>
            <a:r>
              <a:rPr lang="en-US" altLang="ko-KR" sz="1400" dirty="0"/>
              <a:t>A{4,6}: AAAA, AAAAA, AAAAAA</a:t>
            </a:r>
          </a:p>
          <a:p>
            <a:pPr marL="0" indent="0">
              <a:buNone/>
            </a:pPr>
            <a:r>
              <a:rPr lang="en-US" altLang="ko-KR" sz="1600" dirty="0"/>
              <a:t>More..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212406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0" y="2493397"/>
            <a:ext cx="3753660" cy="12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3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Pattern matching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32683" y="135255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patternMatch.ipynb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DA2F7B1-C189-448E-B2D5-C731DDED0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67" y="2114550"/>
            <a:ext cx="3781425" cy="1571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0A0E54-1F98-4264-8C2F-6F5B761B38D3}"/>
              </a:ext>
            </a:extLst>
          </p:cNvPr>
          <p:cNvSpPr txBox="1"/>
          <p:nvPr/>
        </p:nvSpPr>
        <p:spPr>
          <a:xfrm>
            <a:off x="806866" y="371475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string_of_interest.find</a:t>
            </a:r>
            <a:r>
              <a:rPr lang="en-US" altLang="ko-KR" sz="1400" dirty="0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(</a:t>
            </a:r>
            <a:r>
              <a:rPr lang="en-US" altLang="ko-KR" sz="1400" dirty="0" err="1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target_seq</a:t>
            </a:r>
            <a:r>
              <a:rPr lang="en-US" altLang="ko-KR" sz="1400" dirty="0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) </a:t>
            </a:r>
            <a:r>
              <a:rPr lang="en-US" altLang="ko-KR" sz="1400" dirty="0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 string</a:t>
            </a:r>
            <a:r>
              <a:rPr lang="ko-KR" altLang="en-US" sz="1400" dirty="0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400" dirty="0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of</a:t>
            </a:r>
            <a:r>
              <a:rPr lang="ko-KR" altLang="en-US" sz="1400" dirty="0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400" dirty="0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interest</a:t>
            </a:r>
            <a:r>
              <a:rPr lang="ko-KR" altLang="en-US" sz="1400" dirty="0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 에 </a:t>
            </a:r>
            <a:r>
              <a:rPr lang="en-US" altLang="ko-KR" sz="1400" dirty="0" err="1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target_seq</a:t>
            </a:r>
            <a:r>
              <a:rPr lang="en-US" altLang="ko-KR" sz="1400" dirty="0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1400" dirty="0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가 있는 첫번째 </a:t>
            </a:r>
            <a:r>
              <a:rPr lang="en-US" altLang="ko-KR" sz="1400" dirty="0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index. </a:t>
            </a:r>
            <a:r>
              <a:rPr lang="ko-KR" altLang="en-US" sz="1400" dirty="0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만약에 없으면 </a:t>
            </a:r>
            <a:r>
              <a:rPr lang="en-US" altLang="ko-KR" sz="1400" dirty="0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-1</a:t>
            </a:r>
            <a:r>
              <a:rPr lang="ko-KR" altLang="en-US" sz="1400" dirty="0">
                <a:latin typeface="Abadi" panose="020B0604020202020204" pitchFamily="34" charset="0"/>
                <a:ea typeface="바탕체" panose="02030609000101010101" pitchFamily="17" charset="-127"/>
                <a:cs typeface="Malgun Gothic Semilight" panose="020B0502040204020203" pitchFamily="50" charset="-127"/>
              </a:rPr>
              <a:t>이 반환됨</a:t>
            </a:r>
          </a:p>
        </p:txBody>
      </p:sp>
    </p:spTree>
    <p:extLst>
      <p:ext uri="{BB962C8B-B14F-4D97-AF65-F5344CB8AC3E}">
        <p14:creationId xmlns:p14="http://schemas.microsoft.com/office/powerpoint/2010/main" val="196832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Python </a:t>
            </a:r>
            <a:r>
              <a:rPr lang="en-US" sz="2000" dirty="0">
                <a:solidFill>
                  <a:srgbClr val="464646"/>
                </a:solidFill>
              </a:rPr>
              <a:t>– re module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1404"/>
            <a:ext cx="6510868" cy="22537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52800" y="4572565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3"/>
              </a:rPr>
              <a:t>http://www.shutupandship.com/2012/02/regular-expressions-in-python-re-module.html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3459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Python </a:t>
            </a:r>
            <a:r>
              <a:rPr lang="en-US" sz="2000" dirty="0">
                <a:solidFill>
                  <a:srgbClr val="464646"/>
                </a:solidFill>
              </a:rPr>
              <a:t>– re module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42786"/>
              </p:ext>
            </p:extLst>
          </p:nvPr>
        </p:nvGraphicFramePr>
        <p:xfrm>
          <a:off x="442143" y="1581150"/>
          <a:ext cx="6096000" cy="2834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363">
                <a:tc>
                  <a:txBody>
                    <a:bodyPr/>
                    <a:lstStyle/>
                    <a:p>
                      <a:r>
                        <a:rPr lang="en-US" sz="1400" dirty="0"/>
                        <a:t>Method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re.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search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flags=0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Scan through </a:t>
                      </a:r>
                      <a:r>
                        <a:rPr lang="en-US" sz="8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n-US" sz="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looking for the first location where the regular expression </a:t>
                      </a:r>
                      <a:r>
                        <a:rPr lang="en-US" sz="8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en-US" sz="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produces a match</a:t>
                      </a:r>
                      <a:r>
                        <a:rPr lang="en-US" sz="8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return a corresponding </a:t>
                      </a:r>
                      <a:r>
                        <a:rPr lang="en-US" sz="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MatchObject</a:t>
                      </a:r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instance. Return None if no position in the string matches the pattern; note that this is different from finding a zero-length match at some point in the string.</a:t>
                      </a:r>
                      <a:endParaRPr lang="en-US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078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re.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flags=0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zero or more characters at the beginning of </a:t>
                      </a:r>
                      <a:r>
                        <a:rPr lang="en-US" sz="8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n-US" sz="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match the regular expression </a:t>
                      </a:r>
                      <a:r>
                        <a:rPr lang="en-US" sz="8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en-US" sz="8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return a corresponding </a:t>
                      </a:r>
                      <a:r>
                        <a:rPr lang="en-US" sz="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MatchObject</a:t>
                      </a:r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instance. Return None if the string does not match the pattern; note that this is different from a zero-length match.</a:t>
                      </a:r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63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re.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findall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flags=0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 all non-overlapping matches of </a:t>
                      </a:r>
                      <a:r>
                        <a:rPr lang="en-US" sz="8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pattern</a:t>
                      </a:r>
                      <a:r>
                        <a:rPr lang="en-US" sz="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8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n-US" sz="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as a list of strings</a:t>
                      </a:r>
                      <a:r>
                        <a:rPr lang="en-US" sz="8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The </a:t>
                      </a:r>
                      <a:r>
                        <a:rPr lang="en-US" sz="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n-US" sz="8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scanned left-to-right, and matches are returned in the order found. If one or more groups are present in the pattern, return a list of groups; this will be a list of tuples if the pattern has more than one group. Empty matches are included in the result unless they touch the beginning of another match.</a:t>
                      </a:r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69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Pattern matching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32683" y="1352550"/>
            <a:ext cx="159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rePattern.ipynb</a:t>
            </a:r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4FEC461-3C50-4251-89E7-53E5A35A8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39" y="1907219"/>
            <a:ext cx="3095625" cy="28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Python </a:t>
            </a:r>
            <a:r>
              <a:rPr lang="en-US" sz="2000" dirty="0">
                <a:solidFill>
                  <a:srgbClr val="464646"/>
                </a:solidFill>
              </a:rPr>
              <a:t>– list</a:t>
            </a:r>
            <a:endParaRPr lang="en-US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2EA08B0-5648-46EF-8809-BB8E7B0E5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04950"/>
            <a:ext cx="3371850" cy="1600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A5EFA0-C6E3-6F65-3AA7-DAEFFE0CC433}"/>
              </a:ext>
            </a:extLst>
          </p:cNvPr>
          <p:cNvSpPr txBox="1"/>
          <p:nvPr/>
        </p:nvSpPr>
        <p:spPr>
          <a:xfrm>
            <a:off x="2518161" y="169725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badi" panose="020B0604020104020204" pitchFamily="34" charset="0"/>
              </a:rPr>
              <a:t>List</a:t>
            </a:r>
            <a:r>
              <a:rPr lang="ko-KR" altLang="en-US" sz="1200" dirty="0">
                <a:latin typeface="Abadi" panose="020B0604020104020204" pitchFamily="34" charset="0"/>
              </a:rPr>
              <a:t>에 있는 </a:t>
            </a:r>
            <a:r>
              <a:rPr lang="en-US" altLang="ko-KR" sz="1200" dirty="0">
                <a:latin typeface="Abadi" panose="020B0604020104020204" pitchFamily="34" charset="0"/>
              </a:rPr>
              <a:t>element</a:t>
            </a:r>
            <a:r>
              <a:rPr lang="ko-KR" altLang="en-US" sz="1200" dirty="0">
                <a:latin typeface="Abadi" panose="020B0604020104020204" pitchFamily="34" charset="0"/>
              </a:rPr>
              <a:t>를 직접 명시하여 제거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831D1-04FE-CAD2-62B6-E6E1146E0772}"/>
              </a:ext>
            </a:extLst>
          </p:cNvPr>
          <p:cNvSpPr txBox="1"/>
          <p:nvPr/>
        </p:nvSpPr>
        <p:spPr>
          <a:xfrm>
            <a:off x="2284131" y="216655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badi" panose="020B0604020104020204" pitchFamily="34" charset="0"/>
              </a:rPr>
              <a:t>List index</a:t>
            </a:r>
            <a:r>
              <a:rPr lang="ko-KR" altLang="en-US" sz="1200" dirty="0">
                <a:latin typeface="Abadi" panose="020B0604020104020204" pitchFamily="34" charset="0"/>
              </a:rPr>
              <a:t>를 이용하여 제거</a:t>
            </a:r>
          </a:p>
        </p:txBody>
      </p:sp>
    </p:spTree>
    <p:extLst>
      <p:ext uri="{BB962C8B-B14F-4D97-AF65-F5344CB8AC3E}">
        <p14:creationId xmlns:p14="http://schemas.microsoft.com/office/powerpoint/2010/main" val="1567444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사용자 지정 6">
      <a:majorFont>
        <a:latin typeface="Arial"/>
        <a:ea typeface="바탕체"/>
        <a:cs typeface=""/>
      </a:majorFont>
      <a:minorFont>
        <a:latin typeface="Arial"/>
        <a:ea typeface="새굴림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646</Words>
  <Application>Microsoft Office PowerPoint</Application>
  <PresentationFormat>사용자 지정</PresentationFormat>
  <Paragraphs>62</Paragraphs>
  <Slides>16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Abadi</vt:lpstr>
      <vt:lpstr>Arial</vt:lpstr>
      <vt:lpstr>Calibri</vt:lpstr>
      <vt:lpstr>Courier New</vt:lpstr>
      <vt:lpstr>Wingdings</vt:lpstr>
      <vt:lpstr>Wingdings 2</vt:lpstr>
      <vt:lpstr>Widescreen Presentation</vt:lpstr>
      <vt:lpstr>Session 3. Practice</vt:lpstr>
      <vt:lpstr>Make Session3 directory</vt:lpstr>
      <vt:lpstr>Basic Python - if statement</vt:lpstr>
      <vt:lpstr>Basic Python – regular expression</vt:lpstr>
      <vt:lpstr>Pattern matching</vt:lpstr>
      <vt:lpstr>Basic Python – re module</vt:lpstr>
      <vt:lpstr>Basic Python – re module</vt:lpstr>
      <vt:lpstr>Pattern matching</vt:lpstr>
      <vt:lpstr>Basic Python – list</vt:lpstr>
      <vt:lpstr>Basic Python – Dictionary usage</vt:lpstr>
      <vt:lpstr>Basic Python – Dictionary usage</vt:lpstr>
      <vt:lpstr>Code2.1 cut.py</vt:lpstr>
      <vt:lpstr>Exercise 1</vt:lpstr>
      <vt:lpstr>Exercise script and result</vt:lpstr>
      <vt:lpstr>Assignment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2010-04-19T20:53:40Z</dcterms:created>
  <dcterms:modified xsi:type="dcterms:W3CDTF">2022-09-19T03:27:31Z</dcterms:modified>
</cp:coreProperties>
</file>