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82" r:id="rId4"/>
    <p:sldId id="283" r:id="rId5"/>
    <p:sldId id="285" r:id="rId6"/>
    <p:sldId id="290" r:id="rId7"/>
    <p:sldId id="286" r:id="rId8"/>
    <p:sldId id="284" r:id="rId9"/>
    <p:sldId id="287" r:id="rId10"/>
    <p:sldId id="289" r:id="rId11"/>
    <p:sldId id="288" r:id="rId12"/>
    <p:sldId id="281" r:id="rId13"/>
  </p:sldIdLst>
  <p:sldSz cx="6858000" cy="5143500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63364" autoAdjust="0"/>
  </p:normalViewPr>
  <p:slideViewPr>
    <p:cSldViewPr>
      <p:cViewPr varScale="1">
        <p:scale>
          <a:sx n="97" d="100"/>
          <a:sy n="97" d="100"/>
        </p:scale>
        <p:origin x="2046" y="84"/>
      </p:cViewPr>
      <p:guideLst>
        <p:guide orient="horz" pos="16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14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35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34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6858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>
            <a:off x="-6858" y="4539996"/>
            <a:ext cx="1687068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/>
          </a:p>
        </p:txBody>
      </p:sp>
      <p:sp>
        <p:nvSpPr>
          <p:cNvPr id="11" name="Rectangle 10"/>
          <p:cNvSpPr/>
          <p:nvPr/>
        </p:nvSpPr>
        <p:spPr>
          <a:xfrm>
            <a:off x="1769364" y="4533138"/>
            <a:ext cx="5088636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71650" y="4537528"/>
            <a:ext cx="4886325" cy="514350"/>
          </a:xfrm>
        </p:spPr>
        <p:txBody>
          <a:bodyPr anchor="ctr"/>
          <a:lstStyle>
            <a:lvl1pPr marL="0" indent="0" algn="l">
              <a:buNone/>
              <a:defRPr sz="2100">
                <a:solidFill>
                  <a:srgbClr val="FFFFFF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57150" y="4551524"/>
            <a:ext cx="1543050" cy="514350"/>
          </a:xfrm>
        </p:spPr>
        <p:txBody>
          <a:bodyPr>
            <a:noAutofit/>
          </a:bodyPr>
          <a:lstStyle>
            <a:lvl1pPr algn="ctr">
              <a:defRPr sz="15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3/15/2016</a:t>
            </a:fld>
            <a:endParaRPr lang="en-US" sz="15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564045" y="177404"/>
            <a:ext cx="440055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000750" y="171450"/>
            <a:ext cx="62865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1771650" y="2343150"/>
            <a:ext cx="4857750" cy="203835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en-US" smtClean="0"/>
              <a:pPr/>
              <a:t>3/15/2016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05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457200" y="1352550"/>
            <a:ext cx="6115050" cy="32766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057401"/>
            <a:ext cx="5342335" cy="1254919"/>
          </a:xfrm>
        </p:spPr>
        <p:txBody>
          <a:bodyPr anchor="t"/>
          <a:lstStyle>
            <a:lvl1pPr>
              <a:buNone/>
              <a:defRPr sz="210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6858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97155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1028700" y="1200150"/>
            <a:ext cx="58293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1200150"/>
            <a:ext cx="5715000" cy="742950"/>
          </a:xfrm>
        </p:spPr>
        <p:txBody>
          <a:bodyPr/>
          <a:lstStyle>
            <a:lvl1pPr algn="l">
              <a:buNone/>
              <a:defRPr sz="33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lang="en-US" smtClean="0"/>
              <a:pPr/>
              <a:t>3/15/2016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1"/>
            <a:ext cx="971550" cy="526257"/>
          </a:xfrm>
        </p:spPr>
        <p:txBody>
          <a:bodyPr>
            <a:no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352551"/>
            <a:ext cx="2914650" cy="3268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633676" y="1352550"/>
            <a:ext cx="2914650" cy="326862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3/15/2016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05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486" y="118110"/>
            <a:ext cx="6115050" cy="100584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919818"/>
            <a:ext cx="291465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3600450" y="1919818"/>
            <a:ext cx="291465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3/15/2016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05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457200" y="1362287"/>
            <a:ext cx="291465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15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3600450" y="1362287"/>
            <a:ext cx="291465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15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lang="en-US" smtClean="0"/>
              <a:pPr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 lang="en-US" smtClean="0"/>
              <a:pPr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40005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110"/>
            <a:ext cx="6115050" cy="1005840"/>
          </a:xfrm>
        </p:spPr>
        <p:txBody>
          <a:bodyPr anchor="b"/>
          <a:lstStyle>
            <a:lvl1pPr algn="l">
              <a:buNone/>
              <a:defRPr sz="315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 lang="en-US" smtClean="0"/>
              <a:pPr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50"/>
            <a:ext cx="120015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750"/>
              </a:spcAft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771650" y="1428750"/>
            <a:ext cx="4800600" cy="32004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68251" y="0"/>
            <a:ext cx="5689749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2400"/>
            </a:lvl1pPr>
            <a:extLst/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0150" y="4114800"/>
            <a:ext cx="5486400" cy="514350"/>
          </a:xfrm>
        </p:spPr>
        <p:txBody>
          <a:bodyPr/>
          <a:lstStyle>
            <a:lvl1pPr marL="0" indent="0">
              <a:buFontTx/>
              <a:buNone/>
              <a:defRPr sz="12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6858" y="3429000"/>
            <a:ext cx="6858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-6858" y="3497580"/>
            <a:ext cx="109728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>
            <a:off x="1159002" y="3490722"/>
            <a:ext cx="569214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0" y="3543300"/>
            <a:ext cx="5486400" cy="457200"/>
          </a:xfrm>
        </p:spPr>
        <p:txBody>
          <a:bodyPr anchor="ctr"/>
          <a:lstStyle>
            <a:lvl1pPr algn="l">
              <a:buNone/>
              <a:defRPr sz="21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85850" y="0"/>
            <a:ext cx="75438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686300" y="4686300"/>
            <a:ext cx="200025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3/15/2016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085850" cy="497684"/>
          </a:xfrm>
        </p:spPr>
        <p:txBody>
          <a:bodyPr rtlCol="0"/>
          <a:lstStyle>
            <a:lvl1pPr>
              <a:defRPr sz="2100"/>
            </a:lvl1pPr>
            <a:extLst/>
          </a:lstStyle>
          <a:p>
            <a:pPr algn="ctr"/>
            <a:fld id="{8F82E0A0-C266-4798-8C8F-B9F91E9DA37E}" type="slidenum">
              <a:rPr lang="en-US" sz="21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1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200150" y="4686155"/>
            <a:ext cx="3429000" cy="273844"/>
          </a:xfrm>
        </p:spPr>
        <p:txBody>
          <a:bodyPr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9486" y="1352550"/>
            <a:ext cx="611505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0" y="4686300"/>
            <a:ext cx="2000250" cy="273844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05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3/15/2016</a:t>
            </a:fld>
            <a:endParaRPr lang="en-US" sz="105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1" y="4686155"/>
            <a:ext cx="4065812" cy="273844"/>
          </a:xfrm>
          <a:prstGeom prst="rect">
            <a:avLst/>
          </a:prstGeom>
        </p:spPr>
        <p:txBody>
          <a:bodyPr vert="horz" anchor="ctr"/>
          <a:lstStyle>
            <a:lvl1pPr algn="r">
              <a:defRPr sz="105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05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6858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40005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442912" y="1129460"/>
            <a:ext cx="6415088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8"/>
            <a:ext cx="40005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05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05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05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8110"/>
            <a:ext cx="611505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315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240030" indent="-240030" algn="l" rtl="0" eaLnBrk="1" latinLnBrk="0" hangingPunct="1">
        <a:spcBef>
          <a:spcPts val="525"/>
        </a:spcBef>
        <a:buClr>
          <a:schemeClr val="accent2"/>
        </a:buClr>
        <a:buSzPct val="60000"/>
        <a:buFont typeface="Wingdings"/>
        <a:buChar char=""/>
        <a:defRPr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205740" algn="l" rtl="0" eaLnBrk="1" latinLnBrk="0" hangingPunct="1">
        <a:spcBef>
          <a:spcPts val="413"/>
        </a:spcBef>
        <a:buClr>
          <a:schemeClr val="accent1"/>
        </a:buClr>
        <a:buSzPct val="70000"/>
        <a:buFont typeface="Wingdings 2"/>
        <a:buChar char="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1450" algn="l" rtl="0" eaLnBrk="1" latinLnBrk="0" hangingPunct="1">
        <a:spcBef>
          <a:spcPts val="375"/>
        </a:spcBef>
        <a:buClr>
          <a:schemeClr val="accent2"/>
        </a:buClr>
        <a:buSzPct val="75000"/>
        <a:buFont typeface="Wingdings"/>
        <a:buChar char=""/>
        <a:defRPr sz="1725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-171450" algn="l" rtl="0" eaLnBrk="1" latinLnBrk="0" hangingPunct="1">
        <a:spcBef>
          <a:spcPts val="300"/>
        </a:spcBef>
        <a:buClr>
          <a:schemeClr val="accent3"/>
        </a:buClr>
        <a:buSzPct val="75000"/>
        <a:buFont typeface="Wingdings"/>
        <a:buChar char="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71450" algn="l" rtl="0" eaLnBrk="1" latinLnBrk="0" hangingPunct="1">
        <a:spcBef>
          <a:spcPts val="300"/>
        </a:spcBef>
        <a:buClr>
          <a:schemeClr val="accent4"/>
        </a:buClr>
        <a:buSzPct val="65000"/>
        <a:buFont typeface="Wingdings"/>
        <a:buChar char="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577340" indent="-17145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7145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88820" indent="-17145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7145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219578" y="-224047"/>
            <a:ext cx="3962400" cy="2038350"/>
          </a:xfrm>
        </p:spPr>
        <p:txBody>
          <a:bodyPr/>
          <a:lstStyle>
            <a:extLst/>
          </a:lstStyle>
          <a:p>
            <a:r>
              <a:rPr lang="en-US" dirty="0" smtClean="0"/>
              <a:t>Gene </a:t>
            </a:r>
            <a:r>
              <a:rPr lang="en-US" dirty="0" smtClean="0"/>
              <a:t>Technology</a:t>
            </a:r>
            <a:br>
              <a:rPr lang="en-US" dirty="0" smtClean="0"/>
            </a:br>
            <a:endParaRPr lang="en-US" b="1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>
            <a:extLst/>
          </a:lstStyle>
          <a:p>
            <a:endParaRPr lang="en-US" dirty="0"/>
          </a:p>
        </p:txBody>
      </p:sp>
      <p:sp>
        <p:nvSpPr>
          <p:cNvPr id="3" name="직사각형 2"/>
          <p:cNvSpPr/>
          <p:nvPr/>
        </p:nvSpPr>
        <p:spPr>
          <a:xfrm>
            <a:off x="224494" y="1521916"/>
            <a:ext cx="65614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200" dirty="0"/>
              <a:t>Session 2. </a:t>
            </a:r>
            <a:r>
              <a:rPr lang="en-US" altLang="ko-KR" sz="3200" b="1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Cutting and ligating </a:t>
            </a:r>
            <a:r>
              <a:rPr lang="en-US" altLang="ko-KR" sz="3200" b="1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DNA</a:t>
            </a:r>
            <a:endParaRPr lang="ko-KR" alt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3505200" y="3073417"/>
            <a:ext cx="25719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Knocking gene down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Amplifying DNA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Pattern matching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4"/>
          </p:nvPr>
        </p:nvSpPr>
        <p:spPr>
          <a:xfrm>
            <a:off x="685800" y="1733550"/>
            <a:ext cx="5786326" cy="2829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rna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= "AACGGAAUUCCCUCUC"</a:t>
            </a:r>
          </a:p>
          <a:p>
            <a:pPr marL="0" indent="0">
              <a:buNone/>
            </a:pP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re.search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('C{3}', 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rna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): print "match"</a:t>
            </a:r>
          </a:p>
          <a:p>
            <a:pPr marL="0" indent="0">
              <a:buNone/>
            </a:pP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else: print "mismatch"</a:t>
            </a:r>
          </a:p>
          <a:p>
            <a:pPr marL="0" indent="0">
              <a:buNone/>
            </a:pP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re.search</a:t>
            </a:r>
            <a:r>
              <a:rPr lang="en-US" altLang="ko-KR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(‘U*C*T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rna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): print "match"</a:t>
            </a:r>
          </a:p>
          <a:p>
            <a:pPr marL="0" indent="0">
              <a:buNone/>
            </a:pP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else: print "mismatch"</a:t>
            </a:r>
          </a:p>
          <a:p>
            <a:pPr marL="0" indent="0">
              <a:buNone/>
            </a:pP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re.search</a:t>
            </a:r>
            <a:r>
              <a:rPr lang="en-US" altLang="ko-KR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(‘U*C*U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rna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): print "match"</a:t>
            </a:r>
          </a:p>
          <a:p>
            <a:pPr marL="0" indent="0">
              <a:buNone/>
            </a:pP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else: print "mismatch"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1371600" y="3486150"/>
            <a:ext cx="100822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rgbClr val="C00000"/>
                </a:solidFill>
              </a:rPr>
              <a:t>m</a:t>
            </a:r>
            <a:r>
              <a:rPr lang="ko-KR" altLang="en-US" dirty="0" smtClean="0">
                <a:solidFill>
                  <a:srgbClr val="C00000"/>
                </a:solidFill>
              </a:rPr>
              <a:t>atch</a:t>
            </a:r>
            <a:endParaRPr lang="en-US" altLang="ko-KR" dirty="0" smtClean="0">
              <a:solidFill>
                <a:srgbClr val="C00000"/>
              </a:solidFill>
            </a:endParaRPr>
          </a:p>
          <a:p>
            <a:r>
              <a:rPr lang="en-US" altLang="ko-KR" dirty="0" smtClean="0">
                <a:solidFill>
                  <a:srgbClr val="C00000"/>
                </a:solidFill>
              </a:rPr>
              <a:t>mismatch</a:t>
            </a:r>
          </a:p>
          <a:p>
            <a:r>
              <a:rPr lang="en-US" altLang="ko-KR" dirty="0" smtClean="0">
                <a:solidFill>
                  <a:srgbClr val="C00000"/>
                </a:solidFill>
              </a:rPr>
              <a:t>match</a:t>
            </a:r>
            <a:endParaRPr lang="ko-KR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40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Character/String replacement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>
          <a:xfrm>
            <a:off x="457200" y="1352551"/>
            <a:ext cx="5943600" cy="3268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'GCAATAT'</a:t>
            </a:r>
          </a:p>
          <a:p>
            <a:pPr marL="0" indent="0">
              <a:buNone/>
            </a:pP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seq.replace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('T', 'U')</a:t>
            </a:r>
          </a:p>
          <a:p>
            <a:pPr marL="0" indent="0">
              <a:buNone/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endParaRPr lang="ko-KR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377704" y="2571750"/>
            <a:ext cx="6099296" cy="2272650"/>
            <a:chOff x="381000" y="2571750"/>
            <a:chExt cx="6499698" cy="2272650"/>
          </a:xfrm>
          <a:solidFill>
            <a:schemeClr val="bg2">
              <a:lumMod val="90000"/>
            </a:schemeClr>
          </a:solidFill>
        </p:grpSpPr>
        <p:sp>
          <p:nvSpPr>
            <p:cNvPr id="5" name="TextBox 4"/>
            <p:cNvSpPr txBox="1"/>
            <p:nvPr/>
          </p:nvSpPr>
          <p:spPr>
            <a:xfrm>
              <a:off x="381000" y="2571750"/>
              <a:ext cx="6499698" cy="200054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u="sng" dirty="0" smtClean="0"/>
                <a:t>Dictionary usage</a:t>
              </a:r>
            </a:p>
            <a:p>
              <a:r>
                <a:rPr lang="en-US" altLang="ko-KR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enzymes = {</a:t>
              </a:r>
            </a:p>
            <a:p>
              <a:r>
                <a:rPr lang="en-US" altLang="ko-KR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'</a:t>
              </a:r>
              <a:r>
                <a:rPr lang="en-US" altLang="ko-KR" sz="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BclI</a:t>
              </a:r>
              <a:r>
                <a:rPr lang="en-US" altLang="ko-KR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':    'TGATCA',</a:t>
              </a:r>
            </a:p>
            <a:p>
              <a:r>
                <a:rPr lang="en-US" altLang="ko-KR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'</a:t>
              </a:r>
              <a:r>
                <a:rPr lang="en-US" altLang="ko-KR" sz="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BfmI</a:t>
              </a:r>
              <a:r>
                <a:rPr lang="en-US" altLang="ko-KR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':    'CTRYAG',</a:t>
              </a:r>
            </a:p>
            <a:p>
              <a:r>
                <a:rPr lang="en-US" altLang="ko-KR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'Cac8I':   'GCNNGC',</a:t>
              </a:r>
            </a:p>
            <a:p>
              <a:r>
                <a:rPr lang="en-US" altLang="ko-KR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'</a:t>
              </a:r>
              <a:r>
                <a:rPr lang="en-US" altLang="ko-KR" sz="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EcoRI</a:t>
              </a:r>
              <a:r>
                <a:rPr lang="en-US" altLang="ko-KR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':   'GAATTC',</a:t>
              </a:r>
            </a:p>
            <a:p>
              <a:r>
                <a:rPr lang="en-US" altLang="ko-KR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'</a:t>
              </a:r>
              <a:r>
                <a:rPr lang="en-US" altLang="ko-KR" sz="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HindIII</a:t>
              </a:r>
              <a:r>
                <a:rPr lang="en-US" altLang="ko-KR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': 'AAGCTT',</a:t>
              </a:r>
            </a:p>
            <a:p>
              <a:r>
                <a:rPr lang="en-US" altLang="ko-KR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US" altLang="ko-KR" sz="8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  <a:p>
              <a:endParaRPr lang="en-US" altLang="ko-KR" sz="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altLang="ko-KR" sz="8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print </a:t>
              </a:r>
              <a:r>
                <a:rPr lang="en-US" altLang="ko-KR" sz="8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enzymes.keys</a:t>
              </a:r>
              <a:r>
                <a:rPr lang="en-US" altLang="ko-KR" sz="8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</a:p>
            <a:p>
              <a:r>
                <a:rPr lang="en-US" altLang="ko-KR" sz="8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print </a:t>
              </a:r>
              <a:r>
                <a:rPr lang="en-US" altLang="ko-KR" sz="8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enzymes.values</a:t>
              </a:r>
              <a:r>
                <a:rPr lang="en-US" altLang="ko-KR" sz="8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</a:p>
            <a:p>
              <a:r>
                <a:rPr lang="en-US" altLang="ko-KR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</a:t>
              </a:r>
              <a:r>
                <a:rPr lang="en-US" altLang="ko-KR" sz="8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rint </a:t>
              </a:r>
              <a:r>
                <a:rPr lang="en-US" altLang="ko-KR" sz="8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enzymes.items</a:t>
              </a:r>
              <a:r>
                <a:rPr lang="en-US" altLang="ko-KR" sz="8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  <a:endParaRPr lang="en-US" altLang="ko-KR" sz="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ko-KR" altLang="en-US" dirty="0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81000" y="4259625"/>
              <a:ext cx="6499698" cy="58477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ko-KR" altLang="en-US" sz="8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['HindIII', 'BfmI', 'BclI', 'EcoRI', 'Cac8I']</a:t>
              </a:r>
            </a:p>
            <a:p>
              <a:r>
                <a:rPr lang="ko-KR" altLang="en-US" sz="8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['AAGCTT', 'CTRYAG', 'TGATCA', 'GAATTC', 'GCNNGC']</a:t>
              </a:r>
            </a:p>
            <a:p>
              <a:r>
                <a:rPr lang="ko-KR" altLang="en-US" sz="8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[('HindIII', 'AAGCTT'), ('BfmI', 'CTRYAG'), ('BclI', 'TGATCA'), ('EcoRI', 'GAATTC'), ('Cac8I', 'GCNNGC')]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233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code2.1 cut.py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>
          <a:xfrm>
            <a:off x="381000" y="1352550"/>
            <a:ext cx="4038600" cy="2451467"/>
          </a:xfrm>
        </p:spPr>
        <p:txBody>
          <a:bodyPr>
            <a:noAutofit/>
          </a:bodyPr>
          <a:lstStyle/>
          <a:p>
            <a:pPr marL="0" indent="0">
              <a:lnSpc>
                <a:spcPts val="400"/>
              </a:lnSpc>
              <a:buNone/>
            </a:pP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#!/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/bin/python</a:t>
            </a:r>
            <a:endParaRPr lang="ko-KR" alt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400"/>
              </a:lnSpc>
              <a:buNone/>
            </a:pP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import re</a:t>
            </a:r>
          </a:p>
          <a:p>
            <a:pPr marL="0" indent="0">
              <a:lnSpc>
                <a:spcPts val="400"/>
              </a:lnSpc>
              <a:buNone/>
            </a:pPr>
            <a:endParaRPr lang="en-US" altLang="ko-KR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400"/>
              </a:lnSpc>
              <a:buNone/>
            </a:pP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enzymes = {</a:t>
            </a:r>
          </a:p>
          <a:p>
            <a:pPr marL="0" indent="0">
              <a:lnSpc>
                <a:spcPts val="400"/>
              </a:lnSpc>
              <a:buNone/>
            </a:pP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'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BclI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':    'TGATCA',</a:t>
            </a:r>
          </a:p>
          <a:p>
            <a:pPr marL="0" indent="0">
              <a:lnSpc>
                <a:spcPts val="400"/>
              </a:lnSpc>
              <a:buNone/>
            </a:pP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'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BfmI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':    'CTRYAG',</a:t>
            </a:r>
          </a:p>
          <a:p>
            <a:pPr marL="0" indent="0">
              <a:lnSpc>
                <a:spcPts val="400"/>
              </a:lnSpc>
              <a:buNone/>
            </a:pP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'Cac8I':   'GCNNGC',</a:t>
            </a:r>
          </a:p>
          <a:p>
            <a:pPr marL="0" indent="0">
              <a:lnSpc>
                <a:spcPts val="400"/>
              </a:lnSpc>
              <a:buNone/>
            </a:pP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'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EcoRI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':   'GAATTC',</a:t>
            </a:r>
          </a:p>
          <a:p>
            <a:pPr marL="0" indent="0">
              <a:lnSpc>
                <a:spcPts val="400"/>
              </a:lnSpc>
              <a:buNone/>
            </a:pP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'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HindIII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': 'AAGCTT',</a:t>
            </a:r>
          </a:p>
          <a:p>
            <a:pPr marL="0" indent="0">
              <a:lnSpc>
                <a:spcPts val="400"/>
              </a:lnSpc>
              <a:buNone/>
            </a:pP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lnSpc>
                <a:spcPts val="400"/>
              </a:lnSpc>
              <a:buNone/>
            </a:pPr>
            <a:endParaRPr lang="en-US" altLang="ko-KR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400"/>
              </a:lnSpc>
              <a:buNone/>
            </a:pP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enzymes_mod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enzymes.copy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ts val="400"/>
              </a:lnSpc>
              <a:buNone/>
            </a:pPr>
            <a:endParaRPr lang="en-US" altLang="ko-KR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400"/>
              </a:lnSpc>
              <a:buNone/>
            </a:pP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amb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= {</a:t>
            </a:r>
          </a:p>
          <a:p>
            <a:pPr marL="0" indent="0">
              <a:lnSpc>
                <a:spcPts val="400"/>
              </a:lnSpc>
              <a:buNone/>
            </a:pP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'R': '[AG</a:t>
            </a:r>
            <a:r>
              <a:rPr lang="en-US" altLang="ko-KR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]','Y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': '[CT</a:t>
            </a:r>
            <a:r>
              <a:rPr lang="en-US" altLang="ko-KR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]','N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': '[AGCT</a:t>
            </a:r>
            <a:r>
              <a:rPr lang="en-US" altLang="ko-KR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]','W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': '[AT]',</a:t>
            </a:r>
          </a:p>
          <a:p>
            <a:pPr marL="0" indent="0">
              <a:lnSpc>
                <a:spcPts val="400"/>
              </a:lnSpc>
              <a:buNone/>
            </a:pP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'M': '[AC</a:t>
            </a:r>
            <a:r>
              <a:rPr lang="en-US" altLang="ko-KR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]','S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': '[CG</a:t>
            </a:r>
            <a:r>
              <a:rPr lang="en-US" altLang="ko-KR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]','K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': '[TG</a:t>
            </a:r>
            <a:r>
              <a:rPr lang="en-US" altLang="ko-KR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]','V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': '[ACG]',</a:t>
            </a:r>
          </a:p>
          <a:p>
            <a:pPr marL="0" indent="0">
              <a:lnSpc>
                <a:spcPts val="400"/>
              </a:lnSpc>
              <a:buNone/>
            </a:pP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'H': '[ACT</a:t>
            </a:r>
            <a:r>
              <a:rPr lang="en-US" altLang="ko-KR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]','D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': '[AGT</a:t>
            </a:r>
            <a:r>
              <a:rPr lang="en-US" altLang="ko-KR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]','B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': '[CGT]',</a:t>
            </a:r>
          </a:p>
          <a:p>
            <a:pPr marL="0" indent="0">
              <a:lnSpc>
                <a:spcPts val="400"/>
              </a:lnSpc>
              <a:buNone/>
            </a:pP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lnSpc>
                <a:spcPts val="400"/>
              </a:lnSpc>
              <a:buNone/>
            </a:pPr>
            <a:endParaRPr lang="ko-KR" altLang="en-US" sz="900" dirty="0"/>
          </a:p>
        </p:txBody>
      </p:sp>
      <p:sp>
        <p:nvSpPr>
          <p:cNvPr id="6" name="내용 개체 틀 2"/>
          <p:cNvSpPr>
            <a:spLocks noGrp="1"/>
          </p:cNvSpPr>
          <p:nvPr>
            <p:ph sz="quarter" idx="13"/>
          </p:nvPr>
        </p:nvSpPr>
        <p:spPr>
          <a:xfrm>
            <a:off x="381000" y="3562350"/>
            <a:ext cx="5181600" cy="2451467"/>
          </a:xfrm>
        </p:spPr>
        <p:txBody>
          <a:bodyPr>
            <a:noAutofit/>
          </a:bodyPr>
          <a:lstStyle/>
          <a:p>
            <a:pPr marL="0" indent="0">
              <a:lnSpc>
                <a:spcPts val="400"/>
              </a:lnSpc>
              <a:buNone/>
            </a:pP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for key in 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enzymes_mod.keys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lnSpc>
                <a:spcPts val="400"/>
              </a:lnSpc>
              <a:buNone/>
            </a:pP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ambkey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amb.keys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lnSpc>
                <a:spcPts val="400"/>
              </a:lnSpc>
              <a:buNone/>
            </a:pP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enzymes_mod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[key] = 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enzymes_mod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[key].replace(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ambkey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amb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ambkey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0" indent="0">
              <a:lnSpc>
                <a:spcPts val="400"/>
              </a:lnSpc>
              <a:buNone/>
            </a:pPr>
            <a:endParaRPr lang="en-US" altLang="ko-KR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400"/>
              </a:lnSpc>
              <a:buNone/>
            </a:pP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= 'GATCTGACTAGCGAGCGTGATCAAGCTTGTGTAGGAATTCCTTGATGCTGTAGCGCGAGCTGA'</a:t>
            </a:r>
          </a:p>
          <a:p>
            <a:pPr marL="0" indent="0">
              <a:lnSpc>
                <a:spcPts val="400"/>
              </a:lnSpc>
              <a:buNone/>
            </a:pPr>
            <a:endParaRPr lang="en-US" altLang="ko-KR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400"/>
              </a:lnSpc>
              <a:buNone/>
            </a:pP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range(0, 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) - 6):</a:t>
            </a:r>
          </a:p>
          <a:p>
            <a:pPr marL="0" indent="0">
              <a:lnSpc>
                <a:spcPts val="400"/>
              </a:lnSpc>
              <a:buNone/>
            </a:pP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testseq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i:i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+ 6]</a:t>
            </a:r>
          </a:p>
          <a:p>
            <a:pPr marL="0" indent="0">
              <a:lnSpc>
                <a:spcPts val="400"/>
              </a:lnSpc>
              <a:buNone/>
            </a:pP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key in 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enzymes_mod.keys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lnSpc>
                <a:spcPts val="400"/>
              </a:lnSpc>
              <a:buNone/>
            </a:pP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re.search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enzymes_mod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[key], 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testseq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lnSpc>
                <a:spcPts val="400"/>
              </a:lnSpc>
              <a:buNone/>
            </a:pP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0" indent="0">
              <a:lnSpc>
                <a:spcPts val="400"/>
              </a:lnSpc>
              <a:buNone/>
            </a:pP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print key, '\t', 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, '\t', 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testseq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, '\t', enzymes[key]</a:t>
            </a:r>
          </a:p>
          <a:p>
            <a:pPr marL="0" indent="0">
              <a:lnSpc>
                <a:spcPts val="400"/>
              </a:lnSpc>
              <a:buNone/>
            </a:pPr>
            <a:endParaRPr lang="ko-KR" altLang="en-US" sz="900" dirty="0"/>
          </a:p>
        </p:txBody>
      </p:sp>
      <p:sp>
        <p:nvSpPr>
          <p:cNvPr id="4" name="직사각형 3"/>
          <p:cNvSpPr/>
          <p:nvPr/>
        </p:nvSpPr>
        <p:spPr>
          <a:xfrm>
            <a:off x="3276600" y="1428750"/>
            <a:ext cx="3429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Cac8I 	11 	GCGAGC 	GCNNGC</a:t>
            </a:r>
          </a:p>
          <a:p>
            <a:r>
              <a:rPr lang="ko-KR" altLang="en-US" sz="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BclI 	18 	TGATCA 	TGATCA</a:t>
            </a:r>
          </a:p>
          <a:p>
            <a:r>
              <a:rPr lang="ko-KR" altLang="en-US" sz="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HindIII 	23 	AAGCTT 	AAGCTT</a:t>
            </a:r>
          </a:p>
          <a:p>
            <a:r>
              <a:rPr lang="ko-KR" altLang="en-US" sz="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EcoRI 	35 	GAATTC 	GAATTC</a:t>
            </a:r>
          </a:p>
          <a:p>
            <a:r>
              <a:rPr lang="ko-KR" altLang="en-US" sz="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BfmI 	48 	CTGTAG 	CTRYAG</a:t>
            </a:r>
          </a:p>
          <a:p>
            <a:r>
              <a:rPr lang="ko-KR" altLang="en-US" sz="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Cac8I 	55 	GCGAGC 	GCNNGC</a:t>
            </a:r>
          </a:p>
        </p:txBody>
      </p:sp>
    </p:spTree>
    <p:extLst>
      <p:ext uri="{BB962C8B-B14F-4D97-AF65-F5344CB8AC3E}">
        <p14:creationId xmlns:p14="http://schemas.microsoft.com/office/powerpoint/2010/main" val="18032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extLst/>
          </a:lstStyle>
          <a:p>
            <a:r>
              <a:rPr lang="en-US" sz="2700" dirty="0" smtClean="0"/>
              <a:t>Genetic (Gene) Engineering impacted on medicine</a:t>
            </a:r>
            <a:r>
              <a:rPr lang="en-US" sz="2700" dirty="0"/>
              <a:t> </a:t>
            </a:r>
            <a:r>
              <a:rPr lang="en-US" sz="2700" dirty="0" smtClean="0"/>
              <a:t>and biotechnology</a:t>
            </a:r>
            <a:endParaRPr lang="en-US" sz="2700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457200" y="1657351"/>
            <a:ext cx="3205274" cy="3047999"/>
          </a:xfrm>
        </p:spPr>
        <p:txBody>
          <a:bodyPr>
            <a:noAutofit/>
          </a:bodyPr>
          <a:lstStyle>
            <a:extLst/>
          </a:lstStyle>
          <a:p>
            <a:pPr marL="0" indent="0">
              <a:buNone/>
            </a:pPr>
            <a:r>
              <a:rPr lang="en-US" sz="1400" dirty="0" smtClean="0"/>
              <a:t>DNA </a:t>
            </a:r>
            <a:r>
              <a:rPr lang="en-US" sz="1400" dirty="0" smtClean="0"/>
              <a:t>Amplification</a:t>
            </a:r>
          </a:p>
          <a:p>
            <a:pPr marL="0" indent="0">
              <a:buNone/>
            </a:pPr>
            <a:r>
              <a:rPr lang="en-US" sz="1400" dirty="0" smtClean="0"/>
              <a:t>Sequencing</a:t>
            </a:r>
          </a:p>
          <a:p>
            <a:pPr marL="0" indent="0">
              <a:buNone/>
            </a:pPr>
            <a:r>
              <a:rPr lang="en-US" sz="1400" dirty="0" smtClean="0"/>
              <a:t>Gene Therapy</a:t>
            </a:r>
          </a:p>
          <a:p>
            <a:pPr marL="0" indent="0">
              <a:buNone/>
            </a:pPr>
            <a:r>
              <a:rPr lang="en-US" altLang="ko-KR" sz="1400" dirty="0"/>
              <a:t>GMO</a:t>
            </a:r>
          </a:p>
          <a:p>
            <a:pPr marL="240030" lvl="1" indent="0">
              <a:buNone/>
            </a:pPr>
            <a:r>
              <a:rPr lang="en-US" sz="1200" dirty="0" smtClean="0"/>
              <a:t>Resistance to insects</a:t>
            </a:r>
          </a:p>
          <a:p>
            <a:pPr marL="240030" lvl="1" indent="0">
              <a:buNone/>
            </a:pPr>
            <a:r>
              <a:rPr lang="en-US" sz="1200" dirty="0" smtClean="0"/>
              <a:t>Crop yield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altLang="ko-KR" sz="1400" dirty="0" smtClean="0"/>
              <a:t>Before PCR developed, how were biologists able to amplify DNA in large amount?</a:t>
            </a:r>
            <a:endParaRPr lang="ko-KR" altLang="en-US" sz="1400" dirty="0"/>
          </a:p>
        </p:txBody>
      </p:sp>
      <p:sp>
        <p:nvSpPr>
          <p:cNvPr id="6" name="직사각형 5"/>
          <p:cNvSpPr/>
          <p:nvPr/>
        </p:nvSpPr>
        <p:spPr>
          <a:xfrm>
            <a:off x="4073310" y="2160458"/>
            <a:ext cx="24384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50" dirty="0" smtClean="0">
                <a:solidFill>
                  <a:srgbClr val="FF0000"/>
                </a:solidFill>
              </a:rPr>
              <a:t>Cloning the DNA, transfecting it to bacteria, </a:t>
            </a:r>
            <a:r>
              <a:rPr lang="en-US" altLang="ko-KR" sz="1050" dirty="0" smtClean="0">
                <a:solidFill>
                  <a:srgbClr val="FF0000"/>
                </a:solidFill>
              </a:rPr>
              <a:t>growing and harvesting </a:t>
            </a:r>
            <a:r>
              <a:rPr lang="en-US" altLang="ko-KR" sz="1050" dirty="0" smtClean="0">
                <a:solidFill>
                  <a:srgbClr val="FF0000"/>
                </a:solidFill>
              </a:rPr>
              <a:t>them</a:t>
            </a:r>
            <a:endParaRPr lang="en-US" altLang="ko-KR" sz="1050" dirty="0">
              <a:solidFill>
                <a:srgbClr val="FF0000"/>
              </a:solidFill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981" y="2724150"/>
            <a:ext cx="2034039" cy="2356095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350191" y="3671364"/>
            <a:ext cx="3429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200" dirty="0">
                <a:solidFill>
                  <a:srgbClr val="FF0000"/>
                </a:solidFill>
              </a:rPr>
              <a:t>The specific DNA cloning (cutting and ligation) is an essential technology in </a:t>
            </a:r>
            <a:r>
              <a:rPr lang="en-US" altLang="ko-KR" sz="1200" dirty="0" smtClean="0">
                <a:solidFill>
                  <a:srgbClr val="FF0000"/>
                </a:solidFill>
              </a:rPr>
              <a:t>genetic </a:t>
            </a:r>
            <a:r>
              <a:rPr lang="en-US" altLang="ko-KR" sz="1200" dirty="0">
                <a:solidFill>
                  <a:srgbClr val="FF0000"/>
                </a:solidFill>
              </a:rPr>
              <a:t>engineering.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Cutting and ligation for cloning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ko-KR" sz="2000" dirty="0" smtClean="0"/>
              <a:t>DNA Cutting</a:t>
            </a:r>
          </a:p>
          <a:p>
            <a:pPr lvl="1"/>
            <a:r>
              <a:rPr lang="en-US" altLang="ko-KR" sz="1800" dirty="0" smtClean="0"/>
              <a:t>Restriction enzyme</a:t>
            </a:r>
          </a:p>
          <a:p>
            <a:pPr lvl="1"/>
            <a:r>
              <a:rPr lang="en-US" altLang="ko-KR" sz="1800" dirty="0" smtClean="0"/>
              <a:t>Sequence-specific manner</a:t>
            </a:r>
          </a:p>
          <a:p>
            <a:pPr lvl="1"/>
            <a:r>
              <a:rPr lang="en-US" altLang="ko-KR" sz="1800" dirty="0" smtClean="0"/>
              <a:t>First evidence: 1952 </a:t>
            </a:r>
          </a:p>
          <a:p>
            <a:pPr lvl="1"/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4"/>
          </p:nvPr>
        </p:nvSpPr>
        <p:spPr>
          <a:xfrm>
            <a:off x="3418800" y="1337894"/>
            <a:ext cx="3286800" cy="32686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altLang="ko-KR" sz="16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This phenomena was later explained with a model “restriction-modification”.</a:t>
            </a:r>
          </a:p>
          <a:p>
            <a:pPr marL="0" indent="0">
              <a:buNone/>
            </a:pPr>
            <a:endParaRPr lang="en-US" altLang="ko-KR" sz="1600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altLang="ko-KR" sz="1600" dirty="0" smtClean="0">
                <a:latin typeface="Calibri" panose="020F0502020204030204" pitchFamily="34" charset="0"/>
              </a:rPr>
              <a:t>Late 1960s – </a:t>
            </a:r>
            <a:r>
              <a:rPr lang="en-US" altLang="ko-KR" sz="1600" b="1" u="sng" dirty="0" smtClean="0">
                <a:latin typeface="Calibri" panose="020F0502020204030204" pitchFamily="34" charset="0"/>
              </a:rPr>
              <a:t>Type I </a:t>
            </a:r>
            <a:r>
              <a:rPr lang="en-US" altLang="ko-KR" sz="1600" dirty="0" smtClean="0">
                <a:latin typeface="Calibri" panose="020F0502020204030204" pitchFamily="34" charset="0"/>
              </a:rPr>
              <a:t> random position far away from a recognition site.</a:t>
            </a:r>
          </a:p>
          <a:p>
            <a:r>
              <a:rPr lang="en-US" altLang="ko-KR" sz="1600" dirty="0" smtClean="0">
                <a:latin typeface="Calibri" panose="020F0502020204030204" pitchFamily="34" charset="0"/>
              </a:rPr>
              <a:t>1970 – </a:t>
            </a:r>
            <a:r>
              <a:rPr lang="en-US" altLang="ko-KR" sz="1600" b="1" u="sng" dirty="0" smtClean="0">
                <a:latin typeface="Calibri" panose="020F0502020204030204" pitchFamily="34" charset="0"/>
              </a:rPr>
              <a:t>Type II  </a:t>
            </a:r>
            <a:r>
              <a:rPr lang="en-US" altLang="ko-KR" sz="1600" dirty="0" err="1" smtClean="0">
                <a:solidFill>
                  <a:srgbClr val="C00000"/>
                </a:solidFill>
                <a:latin typeface="Calibri" panose="020F0502020204030204" pitchFamily="34" charset="0"/>
              </a:rPr>
              <a:t>HindIII</a:t>
            </a:r>
            <a:r>
              <a:rPr lang="en-US" altLang="ko-KR" sz="1600" dirty="0" smtClean="0">
                <a:latin typeface="Calibri" panose="020F0502020204030204" pitchFamily="34" charset="0"/>
              </a:rPr>
              <a:t> (Smith &amp; Wilcox) sequence-specific and at specific position.</a:t>
            </a:r>
          </a:p>
          <a:p>
            <a:endParaRPr lang="en-US" altLang="ko-KR" sz="16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altLang="ko-KR" sz="1600" b="1" u="sng" dirty="0" smtClean="0">
                <a:latin typeface="Calibri" panose="020F0502020204030204" pitchFamily="34" charset="0"/>
                <a:sym typeface="Wingdings" panose="05000000000000000000" pitchFamily="2" charset="2"/>
              </a:rPr>
              <a:t>1978 Nobel prize</a:t>
            </a:r>
            <a:endParaRPr lang="ko-KR" altLang="en-US" sz="1600" b="1" u="sng" dirty="0">
              <a:latin typeface="Calibri" panose="020F0502020204030204" pitchFamily="34" charset="0"/>
            </a:endParaRPr>
          </a:p>
        </p:txBody>
      </p:sp>
      <p:sp>
        <p:nvSpPr>
          <p:cNvPr id="6" name="타원 5"/>
          <p:cNvSpPr/>
          <p:nvPr/>
        </p:nvSpPr>
        <p:spPr>
          <a:xfrm>
            <a:off x="1223705" y="3394986"/>
            <a:ext cx="609600" cy="5334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2130799" y="3394986"/>
            <a:ext cx="609600" cy="533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79562" y="3181350"/>
            <a:ext cx="572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rgbClr val="FF0000"/>
                </a:solidFill>
              </a:rPr>
              <a:t>Phage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9" name="자유형 8"/>
          <p:cNvSpPr/>
          <p:nvPr/>
        </p:nvSpPr>
        <p:spPr>
          <a:xfrm>
            <a:off x="1178309" y="3373504"/>
            <a:ext cx="123217" cy="77821"/>
          </a:xfrm>
          <a:custGeom>
            <a:avLst/>
            <a:gdLst>
              <a:gd name="connsiteX0" fmla="*/ 0 w 123217"/>
              <a:gd name="connsiteY0" fmla="*/ 0 h 77821"/>
              <a:gd name="connsiteX1" fmla="*/ 123217 w 123217"/>
              <a:gd name="connsiteY1" fmla="*/ 77821 h 7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3217" h="77821">
                <a:moveTo>
                  <a:pt x="0" y="0"/>
                </a:moveTo>
                <a:lnTo>
                  <a:pt x="123217" y="77821"/>
                </a:lnTo>
              </a:path>
            </a:pathLst>
          </a:custGeom>
          <a:noFill/>
          <a:ln w="952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자유형 9"/>
          <p:cNvSpPr/>
          <p:nvPr/>
        </p:nvSpPr>
        <p:spPr>
          <a:xfrm>
            <a:off x="1191279" y="3239745"/>
            <a:ext cx="1083013" cy="172670"/>
          </a:xfrm>
          <a:custGeom>
            <a:avLst/>
            <a:gdLst>
              <a:gd name="connsiteX0" fmla="*/ 0 w 1083013"/>
              <a:gd name="connsiteY0" fmla="*/ 68908 h 172670"/>
              <a:gd name="connsiteX1" fmla="*/ 752273 w 1083013"/>
              <a:gd name="connsiteY1" fmla="*/ 4057 h 172670"/>
              <a:gd name="connsiteX2" fmla="*/ 1083013 w 1083013"/>
              <a:gd name="connsiteY2" fmla="*/ 172670 h 172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3013" h="172670">
                <a:moveTo>
                  <a:pt x="0" y="68908"/>
                </a:moveTo>
                <a:cubicBezTo>
                  <a:pt x="285885" y="27835"/>
                  <a:pt x="571771" y="-13237"/>
                  <a:pt x="752273" y="4057"/>
                </a:cubicBezTo>
                <a:cubicBezTo>
                  <a:pt x="932775" y="21351"/>
                  <a:pt x="1007894" y="97010"/>
                  <a:pt x="1083013" y="172670"/>
                </a:cubicBezTo>
              </a:path>
            </a:pathLst>
          </a:custGeom>
          <a:noFill/>
          <a:ln w="952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1471437" y="3544796"/>
            <a:ext cx="45719" cy="4571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1623837" y="3697196"/>
            <a:ext cx="45719" cy="4571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1452231" y="3690470"/>
            <a:ext cx="45719" cy="4571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1646696" y="3544796"/>
            <a:ext cx="45719" cy="4571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1510348" y="3819116"/>
            <a:ext cx="45719" cy="4571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1380161" y="3595297"/>
            <a:ext cx="45719" cy="4571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/>
          <p:nvPr/>
        </p:nvSpPr>
        <p:spPr>
          <a:xfrm>
            <a:off x="1399286" y="3495342"/>
            <a:ext cx="45719" cy="4571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1551686" y="3647742"/>
            <a:ext cx="45719" cy="4571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1380080" y="3641016"/>
            <a:ext cx="45719" cy="4571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1574545" y="3495342"/>
            <a:ext cx="45719" cy="4571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1438197" y="3769662"/>
            <a:ext cx="45719" cy="4571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1308010" y="3545843"/>
            <a:ext cx="45719" cy="4571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1646696" y="3781808"/>
            <a:ext cx="45719" cy="4571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1738451" y="3641016"/>
            <a:ext cx="45719" cy="4571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/>
        </p:nvSpPr>
        <p:spPr>
          <a:xfrm>
            <a:off x="1324304" y="3734552"/>
            <a:ext cx="45719" cy="4571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/>
          <p:cNvSpPr/>
          <p:nvPr/>
        </p:nvSpPr>
        <p:spPr>
          <a:xfrm>
            <a:off x="2389880" y="3564738"/>
            <a:ext cx="45719" cy="4571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타원 26"/>
          <p:cNvSpPr/>
          <p:nvPr/>
        </p:nvSpPr>
        <p:spPr>
          <a:xfrm>
            <a:off x="2431860" y="3755874"/>
            <a:ext cx="45719" cy="4571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931075" y="3890165"/>
            <a:ext cx="7761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Bacteria A</a:t>
            </a:r>
            <a:endParaRPr lang="ko-KR" altLang="en-US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1902417" y="3899389"/>
            <a:ext cx="7617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Bacteria B</a:t>
            </a:r>
            <a:endParaRPr lang="ko-KR" altLang="en-US" sz="1100" dirty="0"/>
          </a:p>
        </p:txBody>
      </p:sp>
      <p:grpSp>
        <p:nvGrpSpPr>
          <p:cNvPr id="53" name="그룹 52"/>
          <p:cNvGrpSpPr/>
          <p:nvPr/>
        </p:nvGrpSpPr>
        <p:grpSpPr>
          <a:xfrm>
            <a:off x="1223705" y="3788551"/>
            <a:ext cx="1519495" cy="1037980"/>
            <a:chOff x="914400" y="3651115"/>
            <a:chExt cx="1519495" cy="1037980"/>
          </a:xfrm>
        </p:grpSpPr>
        <p:sp>
          <p:nvSpPr>
            <p:cNvPr id="30" name="타원 29"/>
            <p:cNvSpPr/>
            <p:nvPr/>
          </p:nvSpPr>
          <p:spPr>
            <a:xfrm>
              <a:off x="914400" y="4155695"/>
              <a:ext cx="609600" cy="5334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타원 31"/>
            <p:cNvSpPr/>
            <p:nvPr/>
          </p:nvSpPr>
          <p:spPr>
            <a:xfrm>
              <a:off x="1824295" y="4136673"/>
              <a:ext cx="609600" cy="5334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자유형 35"/>
            <p:cNvSpPr/>
            <p:nvPr/>
          </p:nvSpPr>
          <p:spPr>
            <a:xfrm>
              <a:off x="1212715" y="3651115"/>
              <a:ext cx="888459" cy="654996"/>
            </a:xfrm>
            <a:custGeom>
              <a:avLst/>
              <a:gdLst>
                <a:gd name="connsiteX0" fmla="*/ 888459 w 888459"/>
                <a:gd name="connsiteY0" fmla="*/ 0 h 654996"/>
                <a:gd name="connsiteX1" fmla="*/ 201038 w 888459"/>
                <a:gd name="connsiteY1" fmla="*/ 285345 h 654996"/>
                <a:gd name="connsiteX2" fmla="*/ 0 w 888459"/>
                <a:gd name="connsiteY2" fmla="*/ 654996 h 654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8459" h="654996">
                  <a:moveTo>
                    <a:pt x="888459" y="0"/>
                  </a:moveTo>
                  <a:cubicBezTo>
                    <a:pt x="618786" y="88089"/>
                    <a:pt x="349114" y="176179"/>
                    <a:pt x="201038" y="285345"/>
                  </a:cubicBezTo>
                  <a:cubicBezTo>
                    <a:pt x="52961" y="394511"/>
                    <a:pt x="26480" y="524753"/>
                    <a:pt x="0" y="654996"/>
                  </a:cubicBezTo>
                </a:path>
              </a:pathLst>
            </a:custGeom>
            <a:noFill/>
            <a:ln w="9525"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자유형 36"/>
            <p:cNvSpPr/>
            <p:nvPr/>
          </p:nvSpPr>
          <p:spPr>
            <a:xfrm>
              <a:off x="1997413" y="3690026"/>
              <a:ext cx="123217" cy="583659"/>
            </a:xfrm>
            <a:custGeom>
              <a:avLst/>
              <a:gdLst>
                <a:gd name="connsiteX0" fmla="*/ 123217 w 123217"/>
                <a:gd name="connsiteY0" fmla="*/ 0 h 583659"/>
                <a:gd name="connsiteX1" fmla="*/ 0 w 123217"/>
                <a:gd name="connsiteY1" fmla="*/ 583659 h 58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3217" h="583659">
                  <a:moveTo>
                    <a:pt x="123217" y="0"/>
                  </a:moveTo>
                  <a:lnTo>
                    <a:pt x="0" y="583659"/>
                  </a:lnTo>
                </a:path>
              </a:pathLst>
            </a:custGeom>
            <a:noFill/>
            <a:ln w="9525"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타원 37"/>
            <p:cNvSpPr/>
            <p:nvPr/>
          </p:nvSpPr>
          <p:spPr>
            <a:xfrm>
              <a:off x="1153667" y="4419558"/>
              <a:ext cx="45719" cy="4571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타원 38"/>
            <p:cNvSpPr/>
            <p:nvPr/>
          </p:nvSpPr>
          <p:spPr>
            <a:xfrm>
              <a:off x="2079174" y="4312684"/>
              <a:ext cx="45719" cy="4571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타원 39"/>
            <p:cNvSpPr/>
            <p:nvPr/>
          </p:nvSpPr>
          <p:spPr>
            <a:xfrm>
              <a:off x="2231574" y="4465084"/>
              <a:ext cx="45719" cy="4571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타원 40"/>
            <p:cNvSpPr/>
            <p:nvPr/>
          </p:nvSpPr>
          <p:spPr>
            <a:xfrm>
              <a:off x="2059968" y="4458358"/>
              <a:ext cx="45719" cy="4571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타원 41"/>
            <p:cNvSpPr/>
            <p:nvPr/>
          </p:nvSpPr>
          <p:spPr>
            <a:xfrm>
              <a:off x="2254433" y="4312684"/>
              <a:ext cx="45719" cy="4571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타원 42"/>
            <p:cNvSpPr/>
            <p:nvPr/>
          </p:nvSpPr>
          <p:spPr>
            <a:xfrm>
              <a:off x="2118085" y="4587004"/>
              <a:ext cx="45719" cy="4571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타원 43"/>
            <p:cNvSpPr/>
            <p:nvPr/>
          </p:nvSpPr>
          <p:spPr>
            <a:xfrm>
              <a:off x="1987898" y="4363185"/>
              <a:ext cx="45719" cy="4571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타원 44"/>
            <p:cNvSpPr/>
            <p:nvPr/>
          </p:nvSpPr>
          <p:spPr>
            <a:xfrm>
              <a:off x="2007023" y="4263230"/>
              <a:ext cx="45719" cy="4571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타원 45"/>
            <p:cNvSpPr/>
            <p:nvPr/>
          </p:nvSpPr>
          <p:spPr>
            <a:xfrm>
              <a:off x="2159423" y="4415630"/>
              <a:ext cx="45719" cy="4571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타원 46"/>
            <p:cNvSpPr/>
            <p:nvPr/>
          </p:nvSpPr>
          <p:spPr>
            <a:xfrm>
              <a:off x="2182282" y="4263230"/>
              <a:ext cx="45719" cy="4571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타원 47"/>
            <p:cNvSpPr/>
            <p:nvPr/>
          </p:nvSpPr>
          <p:spPr>
            <a:xfrm>
              <a:off x="2045934" y="4537550"/>
              <a:ext cx="45719" cy="4571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타원 48"/>
            <p:cNvSpPr/>
            <p:nvPr/>
          </p:nvSpPr>
          <p:spPr>
            <a:xfrm>
              <a:off x="1915747" y="4313731"/>
              <a:ext cx="45719" cy="4571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타원 49"/>
            <p:cNvSpPr/>
            <p:nvPr/>
          </p:nvSpPr>
          <p:spPr>
            <a:xfrm>
              <a:off x="2254433" y="4549696"/>
              <a:ext cx="45719" cy="4571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타원 50"/>
            <p:cNvSpPr/>
            <p:nvPr/>
          </p:nvSpPr>
          <p:spPr>
            <a:xfrm>
              <a:off x="2346188" y="4408904"/>
              <a:ext cx="45719" cy="4571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타원 51"/>
            <p:cNvSpPr/>
            <p:nvPr/>
          </p:nvSpPr>
          <p:spPr>
            <a:xfrm>
              <a:off x="1932041" y="4502440"/>
              <a:ext cx="45719" cy="4571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3230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Restriction enzymes and recognition sites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altLang="ko-KR" sz="1200" dirty="0" smtClean="0"/>
              <a:t>Sites are palindromic (inverted repeat)</a:t>
            </a:r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Blunt end vs Sticky end</a:t>
            </a:r>
          </a:p>
          <a:p>
            <a:r>
              <a:rPr lang="en-US" altLang="ko-KR" sz="1200" dirty="0" smtClean="0"/>
              <a:t>5’ single-stranded vs 3’ single-stranded end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314" y="3486150"/>
            <a:ext cx="768486" cy="399839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314" y="1471171"/>
            <a:ext cx="1662793" cy="1786379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314" y="3995526"/>
            <a:ext cx="2447925" cy="23812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3400" y="1733550"/>
            <a:ext cx="1539983" cy="1447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79314" y="4552950"/>
            <a:ext cx="1178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ym typeface="Wingdings" panose="05000000000000000000" pitchFamily="2" charset="2"/>
              </a:rPr>
              <a:t> REBASE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628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Restriction enzymes and recognition sites</a:t>
            </a:r>
            <a:endParaRPr lang="ko-KR" altLang="en-US" dirty="0"/>
          </a:p>
        </p:txBody>
      </p:sp>
      <p:sp>
        <p:nvSpPr>
          <p:cNvPr id="9" name="내용 개체 틀 8"/>
          <p:cNvSpPr>
            <a:spLocks noGrp="1"/>
          </p:cNvSpPr>
          <p:nvPr>
            <p:ph sz="quarter" idx="14"/>
          </p:nvPr>
        </p:nvSpPr>
        <p:spPr>
          <a:xfrm>
            <a:off x="457200" y="1428750"/>
            <a:ext cx="3886200" cy="3268625"/>
          </a:xfrm>
        </p:spPr>
        <p:txBody>
          <a:bodyPr>
            <a:normAutofit/>
          </a:bodyPr>
          <a:lstStyle/>
          <a:p>
            <a:r>
              <a:rPr lang="en-US" altLang="ko-KR" sz="1600" dirty="0"/>
              <a:t>In general, the length of site is </a:t>
            </a:r>
            <a:r>
              <a:rPr lang="en-US" altLang="ko-KR" sz="1600" dirty="0" smtClean="0"/>
              <a:t>4~8 </a:t>
            </a:r>
            <a:r>
              <a:rPr lang="en-US" altLang="ko-KR" sz="1600" dirty="0" smtClean="0"/>
              <a:t>nt.</a:t>
            </a:r>
          </a:p>
          <a:p>
            <a:pPr marL="274320" lvl="1" indent="0">
              <a:buNone/>
            </a:pPr>
            <a:r>
              <a:rPr lang="en-US" altLang="ko-KR" sz="1375" dirty="0" smtClean="0"/>
              <a:t>Length of recognition provides the specificity</a:t>
            </a:r>
          </a:p>
          <a:p>
            <a:pPr marL="274320" lvl="1" indent="0">
              <a:buNone/>
            </a:pPr>
            <a:r>
              <a:rPr lang="en-US" altLang="ko-KR" sz="1375" dirty="0" err="1" smtClean="0"/>
              <a:t>AluI</a:t>
            </a:r>
            <a:r>
              <a:rPr lang="en-US" altLang="ko-KR" sz="1375" dirty="0" smtClean="0"/>
              <a:t> AGCT </a:t>
            </a:r>
            <a:r>
              <a:rPr lang="en-US" altLang="ko-KR" sz="1375" dirty="0" smtClean="0">
                <a:sym typeface="Wingdings" panose="05000000000000000000" pitchFamily="2" charset="2"/>
              </a:rPr>
              <a:t> 1/256</a:t>
            </a:r>
            <a:endParaRPr lang="en-US" altLang="ko-KR" sz="1375" dirty="0" smtClean="0"/>
          </a:p>
          <a:p>
            <a:pPr marL="274320" lvl="1" indent="0">
              <a:buNone/>
            </a:pPr>
            <a:r>
              <a:rPr lang="en-US" altLang="ko-KR" sz="1375" dirty="0" err="1" smtClean="0"/>
              <a:t>BamHI</a:t>
            </a:r>
            <a:r>
              <a:rPr lang="en-US" altLang="ko-KR" sz="1375" dirty="0" smtClean="0"/>
              <a:t> GGATCC </a:t>
            </a:r>
            <a:r>
              <a:rPr lang="en-US" altLang="ko-KR" sz="1375" dirty="0" smtClean="0">
                <a:sym typeface="Wingdings" panose="05000000000000000000" pitchFamily="2" charset="2"/>
              </a:rPr>
              <a:t> 1/4096</a:t>
            </a:r>
          </a:p>
          <a:p>
            <a:pPr marL="274320" lvl="1" indent="0">
              <a:buNone/>
            </a:pPr>
            <a:r>
              <a:rPr lang="en-US" altLang="ko-KR" sz="1375" i="1" dirty="0" err="1" smtClean="0"/>
              <a:t>Not</a:t>
            </a:r>
            <a:r>
              <a:rPr lang="en-US" altLang="ko-KR" sz="1375" dirty="0" err="1" smtClean="0"/>
              <a:t>I</a:t>
            </a:r>
            <a:r>
              <a:rPr lang="en-US" altLang="ko-KR" sz="1375" dirty="0" smtClean="0"/>
              <a:t> </a:t>
            </a:r>
            <a:r>
              <a:rPr lang="en-US" altLang="ko-KR" sz="1375" dirty="0" smtClean="0">
                <a:sym typeface="Wingdings" panose="05000000000000000000" pitchFamily="2" charset="2"/>
              </a:rPr>
              <a:t> 1/65,536</a:t>
            </a:r>
            <a:endParaRPr lang="en-US" altLang="ko-KR" sz="1375" dirty="0"/>
          </a:p>
          <a:p>
            <a:r>
              <a:rPr lang="en-US" altLang="ko-KR" sz="1600" dirty="0"/>
              <a:t>Some enzymes are less specific. </a:t>
            </a:r>
          </a:p>
          <a:p>
            <a:pPr marL="274320" lvl="1" indent="0">
              <a:buNone/>
            </a:pPr>
            <a:r>
              <a:rPr lang="en-US" altLang="ko-KR" sz="1375" dirty="0"/>
              <a:t>BxtX2I   RGATCY  </a:t>
            </a:r>
            <a:r>
              <a:rPr lang="en-US" altLang="ko-KR" sz="1375" dirty="0">
                <a:sym typeface="Wingdings" panose="05000000000000000000" pitchFamily="2" charset="2"/>
              </a:rPr>
              <a:t> 1/1024</a:t>
            </a:r>
            <a:endParaRPr lang="en-US" altLang="ko-KR" sz="1375" dirty="0"/>
          </a:p>
          <a:p>
            <a:pPr marL="274320" lvl="1" indent="0">
              <a:buNone/>
            </a:pPr>
            <a:r>
              <a:rPr lang="en-US" altLang="ko-KR" sz="1600" dirty="0"/>
              <a:t>R = A or G, Y = C or T,  W = A or </a:t>
            </a:r>
            <a:r>
              <a:rPr lang="en-US" altLang="ko-KR" sz="1600" dirty="0" smtClean="0"/>
              <a:t>T</a:t>
            </a:r>
          </a:p>
          <a:p>
            <a:r>
              <a:rPr lang="en-US" altLang="ko-KR" sz="1600" b="1" u="sng" dirty="0" smtClean="0"/>
              <a:t>Type III</a:t>
            </a:r>
            <a:r>
              <a:rPr lang="en-US" altLang="ko-KR" sz="1600" dirty="0" smtClean="0"/>
              <a:t>: </a:t>
            </a:r>
            <a:r>
              <a:rPr lang="en-US" altLang="ko-KR" sz="1600" dirty="0"/>
              <a:t>cleave at sites a short distance from recognition site</a:t>
            </a:r>
            <a:endParaRPr lang="en-US" altLang="ko-KR" sz="1600" dirty="0" smtClean="0"/>
          </a:p>
          <a:p>
            <a:pPr marL="274320" lvl="1" indent="0">
              <a:buNone/>
            </a:pPr>
            <a:endParaRPr lang="en-US" altLang="ko-KR" sz="1600" dirty="0" smtClean="0"/>
          </a:p>
          <a:p>
            <a:pPr marL="274320" lvl="1" indent="0">
              <a:buNone/>
            </a:pPr>
            <a:endParaRPr lang="ko-KR" altLang="en-US" sz="1600" dirty="0"/>
          </a:p>
          <a:p>
            <a:endParaRPr lang="ko-KR" altLang="en-US" sz="1600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1504950"/>
            <a:ext cx="2165207" cy="259080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4281470"/>
            <a:ext cx="4281488" cy="43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1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Genetic and physical chromosome map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588831"/>
            <a:ext cx="4905375" cy="2804037"/>
          </a:xfrm>
          <a:prstGeom prst="rect">
            <a:avLst/>
          </a:prstGeom>
        </p:spPr>
      </p:pic>
      <p:sp>
        <p:nvSpPr>
          <p:cNvPr id="3" name="오른쪽 화살표 2"/>
          <p:cNvSpPr/>
          <p:nvPr/>
        </p:nvSpPr>
        <p:spPr>
          <a:xfrm rot="16200000">
            <a:off x="4175870" y="4293698"/>
            <a:ext cx="190342" cy="160082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174241" y="4442250"/>
            <a:ext cx="1680525" cy="27699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Restriction enzyme (8bp)</a:t>
            </a:r>
            <a:endParaRPr lang="ko-KR" altLang="en-US" sz="1200" dirty="0"/>
          </a:p>
        </p:txBody>
      </p:sp>
      <p:sp>
        <p:nvSpPr>
          <p:cNvPr id="6" name="오른쪽 화살표 5"/>
          <p:cNvSpPr/>
          <p:nvPr/>
        </p:nvSpPr>
        <p:spPr>
          <a:xfrm rot="16200000">
            <a:off x="5380848" y="4422906"/>
            <a:ext cx="228600" cy="160082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845654" y="4617247"/>
            <a:ext cx="2012346" cy="27699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Restriction enzyme (6bp/4bp)</a:t>
            </a:r>
            <a:endParaRPr lang="ko-KR" altLang="en-US" sz="1200" dirty="0"/>
          </a:p>
        </p:txBody>
      </p:sp>
      <p:sp>
        <p:nvSpPr>
          <p:cNvPr id="11" name="오른쪽 화살표 10"/>
          <p:cNvSpPr/>
          <p:nvPr/>
        </p:nvSpPr>
        <p:spPr>
          <a:xfrm rot="16200000">
            <a:off x="2914585" y="4511009"/>
            <a:ext cx="228600" cy="160082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994351" y="4705350"/>
            <a:ext cx="1358449" cy="276999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Recombination rate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71388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Finding restriction sites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352550"/>
            <a:ext cx="2944266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64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Pattern matching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ko-KR" sz="1600" b="1" u="sng" dirty="0" smtClean="0"/>
              <a:t>Regular expression </a:t>
            </a:r>
            <a:r>
              <a:rPr lang="en-US" altLang="ko-KR" sz="1600" dirty="0" smtClean="0"/>
              <a:t>are very useful in pattern matching.</a:t>
            </a:r>
          </a:p>
          <a:p>
            <a:r>
              <a:rPr lang="en-US" altLang="ko-KR" sz="1400" dirty="0" smtClean="0"/>
              <a:t>[CT]: C or T</a:t>
            </a:r>
          </a:p>
          <a:p>
            <a:r>
              <a:rPr lang="en-US" altLang="ko-KR" sz="1400" dirty="0" smtClean="0"/>
              <a:t>[CT][AG]: C or T and A or G</a:t>
            </a:r>
          </a:p>
          <a:p>
            <a:r>
              <a:rPr lang="en-US" altLang="ko-KR" sz="1400" dirty="0" smtClean="0"/>
              <a:t>[AB*]: A or AB or ABB or ABBB, …</a:t>
            </a:r>
          </a:p>
          <a:p>
            <a:r>
              <a:rPr lang="en-US" altLang="ko-KR" sz="1400" dirty="0" smtClean="0"/>
              <a:t>[AB+]: AB or ABB or ABBB,…</a:t>
            </a:r>
          </a:p>
          <a:p>
            <a:r>
              <a:rPr lang="en-US" altLang="ko-KR" sz="1400" dirty="0" smtClean="0"/>
              <a:t>[AB?]: A or AB</a:t>
            </a:r>
          </a:p>
          <a:p>
            <a:r>
              <a:rPr lang="en-US" altLang="ko-KR" sz="1400" dirty="0" smtClean="0"/>
              <a:t>A{6}: AAAAAA</a:t>
            </a:r>
          </a:p>
          <a:p>
            <a:r>
              <a:rPr lang="en-US" altLang="ko-KR" sz="1400" dirty="0" smtClean="0"/>
              <a:t>A{4,6}: AAAA, AAAAA, AAAAAA</a:t>
            </a:r>
          </a:p>
          <a:p>
            <a:pPr marL="0" indent="0">
              <a:buNone/>
            </a:pPr>
            <a:r>
              <a:rPr lang="en-US" altLang="ko-KR" sz="1600" dirty="0" smtClean="0"/>
              <a:t>More..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quarter" idx="14"/>
          </p:nvPr>
        </p:nvSpPr>
        <p:spPr>
          <a:xfrm>
            <a:off x="3505200" y="1809750"/>
            <a:ext cx="3119326" cy="2829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= "AACGGAATTCCCTCTC"</a:t>
            </a:r>
          </a:p>
          <a:p>
            <a:pPr marL="0" indent="0">
              <a:buNone/>
            </a:pP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dna.find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("GAATTC")&gt;=0: print "match"</a:t>
            </a:r>
          </a:p>
          <a:p>
            <a:pPr marL="0" indent="0">
              <a:buNone/>
            </a:pP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else: print "mismatch"</a:t>
            </a:r>
          </a:p>
          <a:p>
            <a:pPr marL="0" indent="0">
              <a:buNone/>
            </a:pP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altLang="ko-K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dna.find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altLang="ko-KR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GAA[CT]TC</a:t>
            </a: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")&gt;=0: print "match"</a:t>
            </a:r>
          </a:p>
          <a:p>
            <a:pPr marL="0" indent="0">
              <a:buNone/>
            </a:pPr>
            <a:r>
              <a:rPr lang="en-US" altLang="ko-K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else: print "mismatch"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3514725" y="3106519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dirty="0">
                <a:solidFill>
                  <a:srgbClr val="C00000"/>
                </a:solidFill>
              </a:rPr>
              <a:t>match</a:t>
            </a:r>
          </a:p>
          <a:p>
            <a:r>
              <a:rPr lang="ko-KR" altLang="en-US" dirty="0">
                <a:solidFill>
                  <a:srgbClr val="C00000"/>
                </a:solidFill>
              </a:rPr>
              <a:t>mismatch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0" y="4259818"/>
            <a:ext cx="398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ym typeface="Wingdings" panose="05000000000000000000" pitchFamily="2" charset="2"/>
              </a:rPr>
              <a:t> Regular expression module is required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67200" y="251698"/>
            <a:ext cx="2419350" cy="7386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u="sng" dirty="0" smtClean="0"/>
              <a:t>If statement</a:t>
            </a: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1==1: print “true”</a:t>
            </a: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else: print “false”</a:t>
            </a:r>
            <a:endParaRPr lang="ko-KR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04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Pattern matching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ko-KR" sz="1600" b="1" u="sng" dirty="0" smtClean="0"/>
              <a:t>Regular expression </a:t>
            </a:r>
            <a:r>
              <a:rPr lang="en-US" altLang="ko-KR" sz="1600" dirty="0" smtClean="0"/>
              <a:t>are very useful in pattern matching.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quarter" idx="14"/>
          </p:nvPr>
        </p:nvSpPr>
        <p:spPr>
          <a:xfrm>
            <a:off x="685800" y="2057768"/>
            <a:ext cx="5786326" cy="2829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re</a:t>
            </a:r>
          </a:p>
          <a:p>
            <a:pPr marL="0" indent="0">
              <a:buNone/>
            </a:pPr>
            <a:r>
              <a:rPr lang="en-US" altLang="ko-K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</a:t>
            </a:r>
            <a:r>
              <a:rPr lang="en-US" altLang="ko-K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= "AACGGAATTCCCTCTC"</a:t>
            </a:r>
          </a:p>
          <a:p>
            <a:pPr marL="0" indent="0">
              <a:buNone/>
            </a:pPr>
            <a:r>
              <a:rPr lang="en-US" altLang="ko-K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altLang="ko-K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re.search</a:t>
            </a:r>
            <a:r>
              <a:rPr lang="en-US" altLang="ko-K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('GAA[CT]TC', </a:t>
            </a:r>
            <a:r>
              <a:rPr lang="en-US" altLang="ko-K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</a:t>
            </a:r>
            <a:r>
              <a:rPr lang="en-US" altLang="ko-K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): print "match"</a:t>
            </a:r>
          </a:p>
          <a:p>
            <a:pPr marL="0" indent="0">
              <a:buNone/>
            </a:pPr>
            <a:r>
              <a:rPr lang="en-US" altLang="ko-K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else: print “mismatch”</a:t>
            </a:r>
          </a:p>
          <a:p>
            <a:pPr marL="0" indent="0">
              <a:buNone/>
            </a:pPr>
            <a:r>
              <a:rPr lang="en-US" altLang="ko-K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altLang="ko-K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re.match</a:t>
            </a:r>
            <a:r>
              <a:rPr lang="en-US" altLang="ko-K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('GAA[CT]TC', </a:t>
            </a:r>
            <a:r>
              <a:rPr lang="en-US" altLang="ko-K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</a:t>
            </a:r>
            <a:r>
              <a:rPr lang="en-US" altLang="ko-K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): print "match"</a:t>
            </a:r>
          </a:p>
          <a:p>
            <a:pPr marL="0" indent="0">
              <a:buNone/>
            </a:pPr>
            <a:r>
              <a:rPr lang="en-US" altLang="ko-K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else: print “mismatch”</a:t>
            </a:r>
          </a:p>
          <a:p>
            <a:pPr marL="0" indent="0">
              <a:buNone/>
            </a:pPr>
            <a:r>
              <a:rPr lang="en-US" altLang="ko-K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altLang="ko-K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re.match</a:t>
            </a:r>
            <a:r>
              <a:rPr lang="en-US" altLang="ko-K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('GAA[CT]TC', </a:t>
            </a:r>
            <a:r>
              <a:rPr lang="en-US" altLang="ko-KR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dna</a:t>
            </a:r>
            <a:r>
              <a:rPr lang="en-US" altLang="ko-KR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[4:10]): </a:t>
            </a:r>
            <a:r>
              <a:rPr lang="en-US" altLang="ko-K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print "match"</a:t>
            </a:r>
          </a:p>
          <a:p>
            <a:pPr marL="0" indent="0">
              <a:buNone/>
            </a:pPr>
            <a:r>
              <a:rPr lang="en-US" altLang="ko-K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else: print “mismatch”</a:t>
            </a:r>
          </a:p>
          <a:p>
            <a:pPr marL="0" indent="0">
              <a:buNone/>
            </a:pPr>
            <a:endParaRPr lang="en-US" altLang="ko-K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85800" y="3925230"/>
            <a:ext cx="100822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rgbClr val="C00000"/>
                </a:solidFill>
              </a:rPr>
              <a:t>m</a:t>
            </a:r>
            <a:r>
              <a:rPr lang="ko-KR" altLang="en-US" dirty="0" smtClean="0">
                <a:solidFill>
                  <a:srgbClr val="C00000"/>
                </a:solidFill>
              </a:rPr>
              <a:t>atch</a:t>
            </a:r>
            <a:endParaRPr lang="en-US" altLang="ko-KR" dirty="0" smtClean="0">
              <a:solidFill>
                <a:srgbClr val="C00000"/>
              </a:solidFill>
            </a:endParaRPr>
          </a:p>
          <a:p>
            <a:r>
              <a:rPr lang="en-US" altLang="ko-KR" dirty="0" smtClean="0">
                <a:solidFill>
                  <a:srgbClr val="C00000"/>
                </a:solidFill>
              </a:rPr>
              <a:t>mismatch</a:t>
            </a:r>
          </a:p>
          <a:p>
            <a:r>
              <a:rPr lang="en-US" altLang="ko-KR" dirty="0" smtClean="0">
                <a:solidFill>
                  <a:srgbClr val="C00000"/>
                </a:solidFill>
              </a:rPr>
              <a:t>match</a:t>
            </a:r>
            <a:endParaRPr lang="ko-KR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86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 Presentation.potx</Template>
  <TotalTime>0</TotalTime>
  <Words>822</Words>
  <Application>Microsoft Office PowerPoint</Application>
  <PresentationFormat>사용자 지정</PresentationFormat>
  <Paragraphs>161</Paragraphs>
  <Slides>12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2" baseType="lpstr">
      <vt:lpstr>Adobe Fan Heiti Std B</vt:lpstr>
      <vt:lpstr>HY얕은샘물M</vt:lpstr>
      <vt:lpstr>맑은 고딕</vt:lpstr>
      <vt:lpstr>Arial</vt:lpstr>
      <vt:lpstr>Calibri</vt:lpstr>
      <vt:lpstr>Courier New</vt:lpstr>
      <vt:lpstr>Tw Cen MT</vt:lpstr>
      <vt:lpstr>Wingdings</vt:lpstr>
      <vt:lpstr>Wingdings 2</vt:lpstr>
      <vt:lpstr>Widescreen Presentation</vt:lpstr>
      <vt:lpstr>Gene Technology </vt:lpstr>
      <vt:lpstr>Genetic (Gene) Engineering impacted on medicine and biotechnology</vt:lpstr>
      <vt:lpstr>Cutting and ligation for cloning</vt:lpstr>
      <vt:lpstr>Restriction enzymes and recognition sites</vt:lpstr>
      <vt:lpstr>Restriction enzymes and recognition sites</vt:lpstr>
      <vt:lpstr>Genetic and physical chromosome map</vt:lpstr>
      <vt:lpstr>Finding restriction sites</vt:lpstr>
      <vt:lpstr>Pattern matching</vt:lpstr>
      <vt:lpstr>Pattern matching</vt:lpstr>
      <vt:lpstr>Pattern matching</vt:lpstr>
      <vt:lpstr>Character/String replacement</vt:lpstr>
      <vt:lpstr>code2.1 cut.py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2010-04-19T20:53:40Z</dcterms:created>
  <dcterms:modified xsi:type="dcterms:W3CDTF">2016-03-15T03:21:59Z</dcterms:modified>
</cp:coreProperties>
</file>