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87" r:id="rId17"/>
    <p:sldId id="288" r:id="rId18"/>
    <p:sldId id="289" r:id="rId19"/>
    <p:sldId id="290" r:id="rId20"/>
    <p:sldId id="291" r:id="rId21"/>
    <p:sldId id="292" r:id="rId22"/>
    <p:sldId id="293" r:id="rId23"/>
    <p:sldId id="294" r:id="rId24"/>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21" d="100"/>
          <a:sy n="121" d="100"/>
        </p:scale>
        <p:origin x="130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5513A07-A283-44E8-A2BE-6E8315A33A6F}"/>
              </a:ext>
            </a:extLst>
          </p:cNvPr>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a:extLst>
              <a:ext uri="{FF2B5EF4-FFF2-40B4-BE49-F238E27FC236}">
                <a16:creationId xmlns:a16="http://schemas.microsoft.com/office/drawing/2014/main" id="{EE3F1EEF-0425-41B5-9B69-D869D1EF4D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E3C64740-9E27-40F9-8DF2-62E19D437C85}"/>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5" name="바닥글 개체 틀 4">
            <a:extLst>
              <a:ext uri="{FF2B5EF4-FFF2-40B4-BE49-F238E27FC236}">
                <a16:creationId xmlns:a16="http://schemas.microsoft.com/office/drawing/2014/main" id="{CA1AE1C9-0DE6-4FEC-BFB8-D57A6036A2D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EBC3F45-B6DF-47DF-AD13-9D07D933BFB9}"/>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423483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2D12332-DE9C-44FB-A826-89F09FBE2784}"/>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38176C80-ADC2-4E2B-8F88-D2AE3CCD56F0}"/>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DB2937F-0463-4532-8265-8A737A37EAC5}"/>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5" name="바닥글 개체 틀 4">
            <a:extLst>
              <a:ext uri="{FF2B5EF4-FFF2-40B4-BE49-F238E27FC236}">
                <a16:creationId xmlns:a16="http://schemas.microsoft.com/office/drawing/2014/main" id="{7602F453-F972-4C70-9AFE-A2EABC19123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8FB01BB-6EF9-4AC8-A077-648071C0B5DD}"/>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9187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10A1315-F97B-4A60-9B76-CC2CAF6A3736}"/>
              </a:ext>
            </a:extLst>
          </p:cNvPr>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41A5287C-2B21-4375-99B7-912C089F8CA3}"/>
              </a:ext>
            </a:extLst>
          </p:cNvPr>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1442568-A606-4538-907E-DAB21CF5F9E2}"/>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5" name="바닥글 개체 틀 4">
            <a:extLst>
              <a:ext uri="{FF2B5EF4-FFF2-40B4-BE49-F238E27FC236}">
                <a16:creationId xmlns:a16="http://schemas.microsoft.com/office/drawing/2014/main" id="{5213EF29-427E-4E02-BADC-E7832C25DDB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3549006-44EB-4369-AFD2-E40467657226}"/>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55885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Subtitle 8"/>
          <p:cNvSpPr>
            <a:spLocks noGrp="1"/>
          </p:cNvSpPr>
          <p:nvPr>
            <p:ph type="subTitle" idx="1"/>
          </p:nvPr>
        </p:nvSpPr>
        <p:spPr>
          <a:xfrm>
            <a:off x="2362201" y="6050037"/>
            <a:ext cx="6515100" cy="685800"/>
          </a:xfrm>
        </p:spPr>
        <p:txBody>
          <a:bodyPr anchor="ctr"/>
          <a:lstStyle>
            <a:lvl1pPr marL="0" indent="0" algn="l">
              <a:buNone/>
              <a:defRPr sz="2100">
                <a:solidFill>
                  <a:srgbClr val="FFFFFF"/>
                </a:solidFill>
              </a:defRPr>
            </a:lvl1pPr>
            <a:lvl2pPr marL="342875" indent="0" algn="ctr">
              <a:buNone/>
            </a:lvl2pPr>
            <a:lvl3pPr marL="685749" indent="0" algn="ctr">
              <a:buNone/>
            </a:lvl3pPr>
            <a:lvl4pPr marL="1028624" indent="0" algn="ctr">
              <a:buNone/>
            </a:lvl4pPr>
            <a:lvl5pPr marL="1371498" indent="0" algn="ctr">
              <a:buNone/>
            </a:lvl5pPr>
            <a:lvl6pPr marL="1714373" indent="0" algn="ctr">
              <a:buNone/>
            </a:lvl6pPr>
            <a:lvl7pPr marL="2057246" indent="0" algn="ctr">
              <a:buNone/>
            </a:lvl7pPr>
            <a:lvl8pPr marL="2400120" indent="0" algn="ctr">
              <a:buNone/>
            </a:lvl8pPr>
            <a:lvl9pPr marL="2742995"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extLst/>
          </a:lstStyle>
          <a:p>
            <a:pPr algn="ctr"/>
            <a:fld id="{047E157E-8DCB-4F70-A0AF-5EB586A91DD4}" type="datetime1">
              <a:rPr lang="en-US" smtClean="0">
                <a:solidFill>
                  <a:srgbClr val="FFFFFF"/>
                </a:solidFill>
              </a:rPr>
              <a:pPr algn="ctr"/>
              <a:t>9/4/2022</a:t>
            </a:fld>
            <a:endParaRPr lang="en-US" sz="1500" dirty="0">
              <a:solidFill>
                <a:srgbClr val="FFFFFF"/>
              </a:solidFill>
            </a:endParaRPr>
          </a:p>
        </p:txBody>
      </p:sp>
      <p:sp>
        <p:nvSpPr>
          <p:cNvPr id="17" name="Footer Placeholder 16"/>
          <p:cNvSpPr>
            <a:spLocks noGrp="1"/>
          </p:cNvSpPr>
          <p:nvPr>
            <p:ph type="ftr" sz="quarter" idx="11"/>
          </p:nvPr>
        </p:nvSpPr>
        <p:spPr>
          <a:xfrm>
            <a:off x="2085393" y="236546"/>
            <a:ext cx="58674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3124200"/>
            <a:ext cx="6477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10627842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3E777D-F902-425E-A4E3-ADAF9CD906A9}"/>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89840F87-7046-43D2-A6B1-F3CD6624FC58}"/>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547273B-6308-4E4A-94DA-E8D6512D9946}"/>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5" name="바닥글 개체 틀 4">
            <a:extLst>
              <a:ext uri="{FF2B5EF4-FFF2-40B4-BE49-F238E27FC236}">
                <a16:creationId xmlns:a16="http://schemas.microsoft.com/office/drawing/2014/main" id="{850AD6C5-A872-4EEE-99B7-C5B4A1E4094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27164B4-53B0-488E-8CF0-6E3C87006C17}"/>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275623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11D52E4-FF49-43B3-8FD5-EEA9444BB1AC}"/>
              </a:ext>
            </a:extLst>
          </p:cNvPr>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a:extLst>
              <a:ext uri="{FF2B5EF4-FFF2-40B4-BE49-F238E27FC236}">
                <a16:creationId xmlns:a16="http://schemas.microsoft.com/office/drawing/2014/main" id="{7D4758DC-9EF3-4CE8-8629-DF91477F00C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0B613A9F-4355-4718-A4F8-69C0F9703C98}"/>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5" name="바닥글 개체 틀 4">
            <a:extLst>
              <a:ext uri="{FF2B5EF4-FFF2-40B4-BE49-F238E27FC236}">
                <a16:creationId xmlns:a16="http://schemas.microsoft.com/office/drawing/2014/main" id="{71E48306-76CD-47C1-8E96-CF542E2949F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92D2462-9B27-44CE-B336-4B55C74548C8}"/>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35717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6858346-7C61-4BB8-95DD-40F29848C47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AF709D6-1BCF-4292-8FE2-BF98B6D9B4B7}"/>
              </a:ext>
            </a:extLst>
          </p:cNvPr>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0E5EB56D-7B9A-4AF1-BEFE-7A0A4456D988}"/>
              </a:ext>
            </a:extLst>
          </p:cNvPr>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7B044E20-D75D-4E0A-8F94-BB5BE6ADA659}"/>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6" name="바닥글 개체 틀 5">
            <a:extLst>
              <a:ext uri="{FF2B5EF4-FFF2-40B4-BE49-F238E27FC236}">
                <a16:creationId xmlns:a16="http://schemas.microsoft.com/office/drawing/2014/main" id="{0E056212-B59C-4FF3-BE37-A3C568C2355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27C4D5B-78DB-43B9-86AB-8F5B1B9A8AFB}"/>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1007243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6FD833-1160-40C8-9A99-A2915ED33006}"/>
              </a:ext>
            </a:extLst>
          </p:cNvPr>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BC84B290-7953-4DAE-9D9C-7F159B0774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41BD369E-EE5D-43C2-A541-05F0F4D921B0}"/>
              </a:ext>
            </a:extLst>
          </p:cNvPr>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007096B1-1911-4119-A3C4-F39395C269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FBD31067-99A5-4283-BA5C-E97AD6E77A98}"/>
              </a:ext>
            </a:extLst>
          </p:cNvPr>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BEB5239C-5E85-43CB-984C-57FEFED9B82B}"/>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8" name="바닥글 개체 틀 7">
            <a:extLst>
              <a:ext uri="{FF2B5EF4-FFF2-40B4-BE49-F238E27FC236}">
                <a16:creationId xmlns:a16="http://schemas.microsoft.com/office/drawing/2014/main" id="{C2658A49-4254-40D3-9943-844EBB5995DA}"/>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21A87F9-9280-4E79-8929-BF13787FB16C}"/>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17337123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B885FCB-6610-40D7-8311-3CE9DE94F2DB}"/>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EBC01441-3301-4315-B81D-67B7B9EF3866}"/>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4" name="바닥글 개체 틀 3">
            <a:extLst>
              <a:ext uri="{FF2B5EF4-FFF2-40B4-BE49-F238E27FC236}">
                <a16:creationId xmlns:a16="http://schemas.microsoft.com/office/drawing/2014/main" id="{8F5BE4EC-8C9F-459F-8E08-D92DE645AF7A}"/>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A694ED88-44EE-4956-88A7-6F1A6FEB67D1}"/>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386541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77DB17A6-24C9-47FA-A389-4F899C0345F6}"/>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3" name="바닥글 개체 틀 2">
            <a:extLst>
              <a:ext uri="{FF2B5EF4-FFF2-40B4-BE49-F238E27FC236}">
                <a16:creationId xmlns:a16="http://schemas.microsoft.com/office/drawing/2014/main" id="{16950D9F-629C-4D93-8193-7369015FAE72}"/>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92BF9D56-127D-4840-AF93-F8F0B325E7D3}"/>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151282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EFD40C-70C6-4458-9091-71CCE9382447}"/>
              </a:ext>
            </a:extLst>
          </p:cNvPr>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a:extLst>
              <a:ext uri="{FF2B5EF4-FFF2-40B4-BE49-F238E27FC236}">
                <a16:creationId xmlns:a16="http://schemas.microsoft.com/office/drawing/2014/main" id="{321F9B07-DDA7-4878-9EFF-740A3F1C25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A56A919F-E89A-4EF4-A523-32ACDD781A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341A12CB-CF3B-4BBE-93DF-2271D9AE4B08}"/>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6" name="바닥글 개체 틀 5">
            <a:extLst>
              <a:ext uri="{FF2B5EF4-FFF2-40B4-BE49-F238E27FC236}">
                <a16:creationId xmlns:a16="http://schemas.microsoft.com/office/drawing/2014/main" id="{9E51B112-B284-448A-A690-3ADF36EAAEA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18BC8AC-968F-4CFC-BC6C-0CBE3AECD678}"/>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41045287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3D87C3-72DF-4F28-BC4A-82A452871E5E}"/>
              </a:ext>
            </a:extLst>
          </p:cNvPr>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a:extLst>
              <a:ext uri="{FF2B5EF4-FFF2-40B4-BE49-F238E27FC236}">
                <a16:creationId xmlns:a16="http://schemas.microsoft.com/office/drawing/2014/main" id="{C069DA3C-6F65-41DA-A3A3-2A6217A975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a:extLst>
              <a:ext uri="{FF2B5EF4-FFF2-40B4-BE49-F238E27FC236}">
                <a16:creationId xmlns:a16="http://schemas.microsoft.com/office/drawing/2014/main" id="{85463ACB-A5F6-42AC-99D6-0BA8E159AE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A5ED41AE-F2D8-429A-A7FC-B1EDCF543077}"/>
              </a:ext>
            </a:extLst>
          </p:cNvPr>
          <p:cNvSpPr>
            <a:spLocks noGrp="1"/>
          </p:cNvSpPr>
          <p:nvPr>
            <p:ph type="dt" sz="half" idx="10"/>
          </p:nvPr>
        </p:nvSpPr>
        <p:spPr/>
        <p:txBody>
          <a:bodyPr/>
          <a:lstStyle/>
          <a:p>
            <a:fld id="{B98B4FA1-681F-45E7-9613-B8A4BB77A34E}" type="datetimeFigureOut">
              <a:rPr lang="ko-KR" altLang="en-US" smtClean="0"/>
              <a:t>2022-09-04</a:t>
            </a:fld>
            <a:endParaRPr lang="ko-KR" altLang="en-US"/>
          </a:p>
        </p:txBody>
      </p:sp>
      <p:sp>
        <p:nvSpPr>
          <p:cNvPr id="6" name="바닥글 개체 틀 5">
            <a:extLst>
              <a:ext uri="{FF2B5EF4-FFF2-40B4-BE49-F238E27FC236}">
                <a16:creationId xmlns:a16="http://schemas.microsoft.com/office/drawing/2014/main" id="{F882FD07-55B0-4739-9709-9D9BBA2249A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5E83183-1684-494D-A7CB-47B6E2093093}"/>
              </a:ext>
            </a:extLst>
          </p:cNvPr>
          <p:cNvSpPr>
            <a:spLocks noGrp="1"/>
          </p:cNvSpPr>
          <p:nvPr>
            <p:ph type="sldNum" sz="quarter" idx="12"/>
          </p:nvPr>
        </p:nvSpPr>
        <p:spPr/>
        <p:txBody>
          <a:body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345305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D5033AE-EE95-40C7-A553-CAACBF32575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F3F0B533-710D-4EB6-89F7-F6FACC18F56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69B5A00-BF20-4BF3-8BE2-5F4355D909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8B4FA1-681F-45E7-9613-B8A4BB77A34E}" type="datetimeFigureOut">
              <a:rPr lang="ko-KR" altLang="en-US" smtClean="0"/>
              <a:t>2022-09-04</a:t>
            </a:fld>
            <a:endParaRPr lang="ko-KR" altLang="en-US"/>
          </a:p>
        </p:txBody>
      </p:sp>
      <p:sp>
        <p:nvSpPr>
          <p:cNvPr id="5" name="바닥글 개체 틀 4">
            <a:extLst>
              <a:ext uri="{FF2B5EF4-FFF2-40B4-BE49-F238E27FC236}">
                <a16:creationId xmlns:a16="http://schemas.microsoft.com/office/drawing/2014/main" id="{228EBFA3-DE37-4E2A-B6B9-9F3D9481A0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247E6BE7-7760-435D-A22A-2E9F3F6E940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23DD4E-B0C6-498B-A8DD-98B010719223}" type="slidenum">
              <a:rPr lang="ko-KR" altLang="en-US" smtClean="0"/>
              <a:t>‹#›</a:t>
            </a:fld>
            <a:endParaRPr lang="ko-KR" altLang="en-US"/>
          </a:p>
        </p:txBody>
      </p:sp>
    </p:spTree>
    <p:extLst>
      <p:ext uri="{BB962C8B-B14F-4D97-AF65-F5344CB8AC3E}">
        <p14:creationId xmlns:p14="http://schemas.microsoft.com/office/powerpoint/2010/main" val="11914610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8Tko2YC5hA&amp;list=LLoK27u6DBBrErwE0793NWhg&amp;index=6&amp;t=0s" TargetMode="External"/><Relationship Id="rId7" Type="http://schemas.openxmlformats.org/officeDocument/2006/relationships/hyperlink" Target="https://www.codecademy.com/" TargetMode="External"/><Relationship Id="rId2" Type="http://schemas.openxmlformats.org/officeDocument/2006/relationships/hyperlink" Target="https://www.edureka.co/blog/introduction-to-python/" TargetMode="External"/><Relationship Id="rId1" Type="http://schemas.openxmlformats.org/officeDocument/2006/relationships/slideLayout" Target="../slideLayouts/slideLayout2.xml"/><Relationship Id="rId6" Type="http://schemas.openxmlformats.org/officeDocument/2006/relationships/hyperlink" Target="https://youtu.be/_V8eKsto3Ug" TargetMode="External"/><Relationship Id="rId5" Type="http://schemas.openxmlformats.org/officeDocument/2006/relationships/hyperlink" Target="https://www.youtube.com/playlist?list=PLFD32AF85033E6DDC" TargetMode="External"/><Relationship Id="rId4" Type="http://schemas.openxmlformats.org/officeDocument/2006/relationships/hyperlink" Target="https://www.youtube.com/watch?v=rfscVS0vtb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etsarang.com/ko/xshell-downloa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Dept. of Life Science, HYU</a:t>
            </a:r>
            <a:endParaRPr lang="ko-KR" altLang="en-US" dirty="0"/>
          </a:p>
        </p:txBody>
      </p:sp>
      <p:sp>
        <p:nvSpPr>
          <p:cNvPr id="3" name="제목 2"/>
          <p:cNvSpPr>
            <a:spLocks noGrp="1"/>
          </p:cNvSpPr>
          <p:nvPr>
            <p:ph type="title"/>
          </p:nvPr>
        </p:nvSpPr>
        <p:spPr>
          <a:xfrm>
            <a:off x="2362201" y="2052145"/>
            <a:ext cx="4857750" cy="2038350"/>
          </a:xfrm>
        </p:spPr>
        <p:txBody>
          <a:bodyPr>
            <a:normAutofit fontScale="90000"/>
          </a:bodyPr>
          <a:lstStyle/>
          <a:p>
            <a:r>
              <a:rPr lang="en-US" altLang="ko-KR" dirty="0"/>
              <a:t>Bioinformatics</a:t>
            </a:r>
            <a:br>
              <a:rPr lang="en-US" altLang="ko-KR" dirty="0"/>
            </a:br>
            <a:r>
              <a:rPr lang="en-US" altLang="ko-KR" sz="2000" dirty="0"/>
              <a:t>introduction</a:t>
            </a:r>
            <a:r>
              <a:rPr lang="ko-KR" altLang="en-US" sz="2000" dirty="0"/>
              <a:t> </a:t>
            </a:r>
            <a:r>
              <a:rPr lang="en-US" altLang="ko-KR" sz="2000" dirty="0"/>
              <a:t>to</a:t>
            </a:r>
            <a:r>
              <a:rPr lang="ko-KR" altLang="en-US" sz="2000" dirty="0"/>
              <a:t> </a:t>
            </a:r>
            <a:r>
              <a:rPr lang="en-US" altLang="ko-KR" sz="2000" dirty="0"/>
              <a:t>python</a:t>
            </a:r>
            <a:br>
              <a:rPr lang="en-US" altLang="ko-KR" dirty="0"/>
            </a:br>
            <a:br>
              <a:rPr lang="en-US" altLang="ko-KR" dirty="0"/>
            </a:br>
            <a:br>
              <a:rPr lang="en-US" altLang="ko-KR" dirty="0"/>
            </a:br>
            <a:r>
              <a:rPr lang="en-US" altLang="ko-KR" sz="2000" dirty="0">
                <a:latin typeface="HY엽서L" panose="02030600000101010101" pitchFamily="18" charset="-127"/>
                <a:ea typeface="HY엽서L" panose="02030600000101010101" pitchFamily="18" charset="-127"/>
              </a:rPr>
              <a:t>2022-09-06</a:t>
            </a:r>
            <a:br>
              <a:rPr lang="en-US" altLang="ko-KR" sz="2000" dirty="0">
                <a:latin typeface="HY엽서L" panose="02030600000101010101" pitchFamily="18" charset="-127"/>
                <a:ea typeface="HY엽서L" panose="02030600000101010101" pitchFamily="18" charset="-127"/>
              </a:rPr>
            </a:br>
            <a:endParaRPr lang="ko-KR" altLang="en-US" dirty="0">
              <a:latin typeface="HY엽서L" panose="02030600000101010101" pitchFamily="18" charset="-127"/>
              <a:ea typeface="HY엽서L" panose="02030600000101010101" pitchFamily="18" charset="-127"/>
            </a:endParaRPr>
          </a:p>
        </p:txBody>
      </p:sp>
    </p:spTree>
    <p:extLst>
      <p:ext uri="{BB962C8B-B14F-4D97-AF65-F5344CB8AC3E}">
        <p14:creationId xmlns:p14="http://schemas.microsoft.com/office/powerpoint/2010/main" val="416585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DC62A31B-1344-4C1E-9BAA-ED84CFBFD1A2}"/>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4.Operators</a:t>
            </a:r>
            <a:endParaRPr lang="ko-KR" alt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B2BE77-116F-434A-8610-13536D00D36B}"/>
              </a:ext>
            </a:extLst>
          </p:cNvPr>
          <p:cNvSpPr txBox="1"/>
          <p:nvPr/>
        </p:nvSpPr>
        <p:spPr>
          <a:xfrm>
            <a:off x="655927" y="2600884"/>
            <a:ext cx="2596871"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Comparison Operators</a:t>
            </a:r>
            <a:endParaRPr lang="ko-KR" alt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6326C2-03EC-415E-B52A-602BB3FFCE8A}"/>
              </a:ext>
            </a:extLst>
          </p:cNvPr>
          <p:cNvSpPr txBox="1"/>
          <p:nvPr/>
        </p:nvSpPr>
        <p:spPr>
          <a:xfrm>
            <a:off x="628650" y="4658019"/>
            <a:ext cx="2651424" cy="401321"/>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Membership Operators</a:t>
            </a: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7C3838-B37C-4F22-99DF-88F488C15417}"/>
              </a:ext>
            </a:extLst>
          </p:cNvPr>
          <p:cNvSpPr txBox="1"/>
          <p:nvPr/>
        </p:nvSpPr>
        <p:spPr>
          <a:xfrm>
            <a:off x="6949062" y="5714739"/>
            <a:ext cx="1286189" cy="215444"/>
          </a:xfrm>
          <a:prstGeom prst="rect">
            <a:avLst/>
          </a:prstGeom>
          <a:noFill/>
        </p:spPr>
        <p:txBody>
          <a:bodyPr wrap="square" rtlCol="0">
            <a:spAutoFit/>
          </a:bodyPr>
          <a:lstStyle/>
          <a:p>
            <a:pPr algn="ctr"/>
            <a:r>
              <a:rPr lang="en-US" altLang="ko-KR" sz="800" dirty="0" err="1">
                <a:latin typeface="Arial" panose="020B0604020202020204" pitchFamily="34" charset="0"/>
                <a:cs typeface="Arial" panose="020B0604020202020204" pitchFamily="34" charset="0"/>
              </a:rPr>
              <a:t>edureka</a:t>
            </a:r>
            <a:endParaRPr lang="ko-KR" altLang="en-US" sz="800" dirty="0">
              <a:latin typeface="Arial" panose="020B0604020202020204" pitchFamily="34" charset="0"/>
              <a:cs typeface="Arial" panose="020B0604020202020204" pitchFamily="34" charset="0"/>
            </a:endParaRPr>
          </a:p>
        </p:txBody>
      </p:sp>
      <p:pic>
        <p:nvPicPr>
          <p:cNvPr id="2" name="그림 1">
            <a:extLst>
              <a:ext uri="{FF2B5EF4-FFF2-40B4-BE49-F238E27FC236}">
                <a16:creationId xmlns:a16="http://schemas.microsoft.com/office/drawing/2014/main" id="{EC68E320-B8D2-4163-B11D-EFA22FCA084C}"/>
              </a:ext>
            </a:extLst>
          </p:cNvPr>
          <p:cNvPicPr>
            <a:picLocks noChangeAspect="1"/>
          </p:cNvPicPr>
          <p:nvPr/>
        </p:nvPicPr>
        <p:blipFill>
          <a:blip r:embed="rId2"/>
          <a:stretch>
            <a:fillRect/>
          </a:stretch>
        </p:blipFill>
        <p:spPr>
          <a:xfrm>
            <a:off x="3222116" y="1770354"/>
            <a:ext cx="3611754" cy="2030391"/>
          </a:xfrm>
          <a:prstGeom prst="rect">
            <a:avLst/>
          </a:prstGeom>
        </p:spPr>
      </p:pic>
      <p:pic>
        <p:nvPicPr>
          <p:cNvPr id="5" name="그림 4">
            <a:extLst>
              <a:ext uri="{FF2B5EF4-FFF2-40B4-BE49-F238E27FC236}">
                <a16:creationId xmlns:a16="http://schemas.microsoft.com/office/drawing/2014/main" id="{A97D9284-06B6-4916-9497-A6D5BFA72035}"/>
              </a:ext>
            </a:extLst>
          </p:cNvPr>
          <p:cNvPicPr>
            <a:picLocks noChangeAspect="1"/>
          </p:cNvPicPr>
          <p:nvPr/>
        </p:nvPicPr>
        <p:blipFill>
          <a:blip r:embed="rId3"/>
          <a:stretch>
            <a:fillRect/>
          </a:stretch>
        </p:blipFill>
        <p:spPr>
          <a:xfrm>
            <a:off x="3320082" y="4002621"/>
            <a:ext cx="4915169" cy="1712118"/>
          </a:xfrm>
          <a:prstGeom prst="rect">
            <a:avLst/>
          </a:prstGeom>
        </p:spPr>
      </p:pic>
    </p:spTree>
    <p:extLst>
      <p:ext uri="{BB962C8B-B14F-4D97-AF65-F5344CB8AC3E}">
        <p14:creationId xmlns:p14="http://schemas.microsoft.com/office/powerpoint/2010/main" val="269843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DC62A31B-1344-4C1E-9BAA-ED84CFBFD1A2}"/>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4.Operators</a:t>
            </a:r>
            <a:endParaRPr lang="ko-KR" alt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6326C2-03EC-415E-B52A-602BB3FFCE8A}"/>
              </a:ext>
            </a:extLst>
          </p:cNvPr>
          <p:cNvSpPr txBox="1"/>
          <p:nvPr/>
        </p:nvSpPr>
        <p:spPr>
          <a:xfrm>
            <a:off x="446525" y="2433004"/>
            <a:ext cx="2651424"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Identity Operators</a:t>
            </a:r>
            <a:endParaRPr lang="ko-KR" alt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7C3838-B37C-4F22-99DF-88F488C15417}"/>
              </a:ext>
            </a:extLst>
          </p:cNvPr>
          <p:cNvSpPr txBox="1"/>
          <p:nvPr/>
        </p:nvSpPr>
        <p:spPr>
          <a:xfrm>
            <a:off x="7229161" y="3576639"/>
            <a:ext cx="1286189" cy="215444"/>
          </a:xfrm>
          <a:prstGeom prst="rect">
            <a:avLst/>
          </a:prstGeom>
          <a:noFill/>
        </p:spPr>
        <p:txBody>
          <a:bodyPr wrap="square" rtlCol="0">
            <a:spAutoFit/>
          </a:bodyPr>
          <a:lstStyle/>
          <a:p>
            <a:pPr algn="ctr"/>
            <a:r>
              <a:rPr lang="en-US" altLang="ko-KR" sz="800" dirty="0" err="1">
                <a:latin typeface="Arial" panose="020B0604020202020204" pitchFamily="34" charset="0"/>
                <a:cs typeface="Arial" panose="020B0604020202020204" pitchFamily="34" charset="0"/>
              </a:rPr>
              <a:t>edureka</a:t>
            </a:r>
            <a:endParaRPr lang="ko-KR" altLang="en-US" sz="800"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DD482D05-6485-4306-8598-DFED68DA02DB}"/>
              </a:ext>
            </a:extLst>
          </p:cNvPr>
          <p:cNvPicPr>
            <a:picLocks noChangeAspect="1"/>
          </p:cNvPicPr>
          <p:nvPr/>
        </p:nvPicPr>
        <p:blipFill>
          <a:blip r:embed="rId2"/>
          <a:stretch>
            <a:fillRect/>
          </a:stretch>
        </p:blipFill>
        <p:spPr>
          <a:xfrm>
            <a:off x="3008750" y="1690689"/>
            <a:ext cx="5324475" cy="1885950"/>
          </a:xfrm>
          <a:prstGeom prst="rect">
            <a:avLst/>
          </a:prstGeom>
        </p:spPr>
      </p:pic>
    </p:spTree>
    <p:extLst>
      <p:ext uri="{BB962C8B-B14F-4D97-AF65-F5344CB8AC3E}">
        <p14:creationId xmlns:p14="http://schemas.microsoft.com/office/powerpoint/2010/main" val="29071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EE96CB5-501C-46EB-8458-BA98D3209F81}"/>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5.Loops</a:t>
            </a:r>
            <a:endParaRPr lang="ko-KR" altLang="en-US" sz="240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6E6E8ADE-95DF-4B4F-B224-8CE9D596E1AC}"/>
              </a:ext>
            </a:extLst>
          </p:cNvPr>
          <p:cNvPicPr>
            <a:picLocks noChangeAspect="1"/>
          </p:cNvPicPr>
          <p:nvPr/>
        </p:nvPicPr>
        <p:blipFill>
          <a:blip r:embed="rId2"/>
          <a:stretch>
            <a:fillRect/>
          </a:stretch>
        </p:blipFill>
        <p:spPr>
          <a:xfrm>
            <a:off x="772426" y="2059354"/>
            <a:ext cx="3499417" cy="2297164"/>
          </a:xfrm>
          <a:prstGeom prst="rect">
            <a:avLst/>
          </a:prstGeom>
        </p:spPr>
      </p:pic>
      <p:pic>
        <p:nvPicPr>
          <p:cNvPr id="5" name="그림 4">
            <a:extLst>
              <a:ext uri="{FF2B5EF4-FFF2-40B4-BE49-F238E27FC236}">
                <a16:creationId xmlns:a16="http://schemas.microsoft.com/office/drawing/2014/main" id="{FEAC423B-A14A-444D-B218-C57DEA1E4F3B}"/>
              </a:ext>
            </a:extLst>
          </p:cNvPr>
          <p:cNvPicPr>
            <a:picLocks noChangeAspect="1"/>
          </p:cNvPicPr>
          <p:nvPr/>
        </p:nvPicPr>
        <p:blipFill>
          <a:blip r:embed="rId3"/>
          <a:stretch>
            <a:fillRect/>
          </a:stretch>
        </p:blipFill>
        <p:spPr>
          <a:xfrm>
            <a:off x="5194189" y="2086631"/>
            <a:ext cx="3177385" cy="2297164"/>
          </a:xfrm>
          <a:prstGeom prst="rect">
            <a:avLst/>
          </a:prstGeom>
        </p:spPr>
      </p:pic>
      <p:pic>
        <p:nvPicPr>
          <p:cNvPr id="6" name="그림 5">
            <a:extLst>
              <a:ext uri="{FF2B5EF4-FFF2-40B4-BE49-F238E27FC236}">
                <a16:creationId xmlns:a16="http://schemas.microsoft.com/office/drawing/2014/main" id="{D370B3EB-D922-4D0F-AE43-1198468BC194}"/>
              </a:ext>
            </a:extLst>
          </p:cNvPr>
          <p:cNvPicPr>
            <a:picLocks noChangeAspect="1"/>
          </p:cNvPicPr>
          <p:nvPr/>
        </p:nvPicPr>
        <p:blipFill>
          <a:blip r:embed="rId4"/>
          <a:stretch>
            <a:fillRect/>
          </a:stretch>
        </p:blipFill>
        <p:spPr>
          <a:xfrm>
            <a:off x="1327699" y="4749040"/>
            <a:ext cx="2388870" cy="586740"/>
          </a:xfrm>
          <a:prstGeom prst="rect">
            <a:avLst/>
          </a:prstGeom>
        </p:spPr>
      </p:pic>
      <p:pic>
        <p:nvPicPr>
          <p:cNvPr id="7" name="그림 6">
            <a:extLst>
              <a:ext uri="{FF2B5EF4-FFF2-40B4-BE49-F238E27FC236}">
                <a16:creationId xmlns:a16="http://schemas.microsoft.com/office/drawing/2014/main" id="{47058196-5111-4BB6-A2E1-20F235EB4410}"/>
              </a:ext>
            </a:extLst>
          </p:cNvPr>
          <p:cNvPicPr>
            <a:picLocks noChangeAspect="1"/>
          </p:cNvPicPr>
          <p:nvPr/>
        </p:nvPicPr>
        <p:blipFill>
          <a:blip r:embed="rId5"/>
          <a:stretch>
            <a:fillRect/>
          </a:stretch>
        </p:blipFill>
        <p:spPr>
          <a:xfrm>
            <a:off x="5064051" y="4546465"/>
            <a:ext cx="3437659" cy="917864"/>
          </a:xfrm>
          <a:prstGeom prst="rect">
            <a:avLst/>
          </a:prstGeom>
        </p:spPr>
      </p:pic>
      <p:sp>
        <p:nvSpPr>
          <p:cNvPr id="8" name="TextBox 7">
            <a:extLst>
              <a:ext uri="{FF2B5EF4-FFF2-40B4-BE49-F238E27FC236}">
                <a16:creationId xmlns:a16="http://schemas.microsoft.com/office/drawing/2014/main" id="{C24D4082-3682-46A4-BC76-A5A23576D665}"/>
              </a:ext>
            </a:extLst>
          </p:cNvPr>
          <p:cNvSpPr txBox="1"/>
          <p:nvPr/>
        </p:nvSpPr>
        <p:spPr>
          <a:xfrm>
            <a:off x="1055075" y="1579172"/>
            <a:ext cx="2934118" cy="307777"/>
          </a:xfrm>
          <a:prstGeom prst="rect">
            <a:avLst/>
          </a:prstGeom>
          <a:noFill/>
        </p:spPr>
        <p:txBody>
          <a:bodyPr wrap="square" rtlCol="0">
            <a:spAutoFit/>
          </a:bodyPr>
          <a:lstStyle/>
          <a:p>
            <a:pPr algn="ctr"/>
            <a:r>
              <a:rPr lang="en-US" altLang="ko-KR" sz="1400" dirty="0">
                <a:latin typeface="Arial" panose="020B0604020202020204" pitchFamily="34" charset="0"/>
                <a:cs typeface="Arial" panose="020B0604020202020204" pitchFamily="34" charset="0"/>
              </a:rPr>
              <a:t>&lt;For loops&gt;</a:t>
            </a:r>
            <a:endParaRPr lang="ko-KR" alt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9E36CDF-2EE6-4CC3-B3F5-CC2999C9960B}"/>
              </a:ext>
            </a:extLst>
          </p:cNvPr>
          <p:cNvSpPr txBox="1"/>
          <p:nvPr/>
        </p:nvSpPr>
        <p:spPr>
          <a:xfrm>
            <a:off x="5315822" y="1588344"/>
            <a:ext cx="2934118" cy="307777"/>
          </a:xfrm>
          <a:prstGeom prst="rect">
            <a:avLst/>
          </a:prstGeom>
          <a:noFill/>
        </p:spPr>
        <p:txBody>
          <a:bodyPr wrap="square" rtlCol="0">
            <a:spAutoFit/>
          </a:bodyPr>
          <a:lstStyle/>
          <a:p>
            <a:pPr algn="ctr"/>
            <a:r>
              <a:rPr lang="en-US" altLang="ko-KR" sz="1400" dirty="0">
                <a:latin typeface="Arial" panose="020B0604020202020204" pitchFamily="34" charset="0"/>
                <a:cs typeface="Arial" panose="020B0604020202020204" pitchFamily="34" charset="0"/>
              </a:rPr>
              <a:t>&lt;While loops&gt;</a:t>
            </a:r>
            <a:endParaRPr lang="ko-KR" alt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A99A71A-CC4B-4953-9B2B-D87613260F57}"/>
              </a:ext>
            </a:extLst>
          </p:cNvPr>
          <p:cNvSpPr txBox="1"/>
          <p:nvPr/>
        </p:nvSpPr>
        <p:spPr>
          <a:xfrm>
            <a:off x="600701" y="5464329"/>
            <a:ext cx="3842866" cy="738664"/>
          </a:xfrm>
          <a:prstGeom prst="rect">
            <a:avLst/>
          </a:prstGeom>
          <a:noFill/>
        </p:spPr>
        <p:txBody>
          <a:bodyPr wrap="square" rtlCol="0">
            <a:spAutoFit/>
          </a:bodyPr>
          <a:lstStyle/>
          <a:p>
            <a:pPr algn="just"/>
            <a:r>
              <a:rPr lang="en-US" altLang="ko-KR" sz="1400" dirty="0">
                <a:latin typeface="Arial" panose="020B0604020202020204" pitchFamily="34" charset="0"/>
                <a:cs typeface="Arial" panose="020B0604020202020204" pitchFamily="34" charset="0"/>
              </a:rPr>
              <a:t>A “For loop” is used to execute statements once every iteration. We already know the number of iterations that are going to execute</a:t>
            </a:r>
            <a:endParaRPr lang="ko-KR" alt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0D3FA9E-60B1-4E1D-B83A-CAF5F4EA7BE6}"/>
              </a:ext>
            </a:extLst>
          </p:cNvPr>
          <p:cNvSpPr txBox="1"/>
          <p:nvPr/>
        </p:nvSpPr>
        <p:spPr>
          <a:xfrm>
            <a:off x="4861449" y="5464329"/>
            <a:ext cx="3842866" cy="954107"/>
          </a:xfrm>
          <a:prstGeom prst="rect">
            <a:avLst/>
          </a:prstGeom>
          <a:noFill/>
        </p:spPr>
        <p:txBody>
          <a:bodyPr wrap="square" rtlCol="0">
            <a:spAutoFit/>
          </a:bodyPr>
          <a:lstStyle/>
          <a:p>
            <a:pPr algn="just"/>
            <a:r>
              <a:rPr lang="en-US" altLang="ko-KR" sz="1400" dirty="0">
                <a:latin typeface="Arial" panose="020B0604020202020204" pitchFamily="34" charset="0"/>
                <a:cs typeface="Arial" panose="020B0604020202020204" pitchFamily="34" charset="0"/>
              </a:rPr>
              <a:t>A “While loop” executes statements as long as the condition is true. We specify the condition in the beginning of the loop and as soon as the condition is false, the execute stops.</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01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6226C6AA-A995-4FFD-8A88-A14DE8CF790D}"/>
              </a:ext>
            </a:extLst>
          </p:cNvPr>
          <p:cNvSpPr>
            <a:spLocks noGrp="1"/>
          </p:cNvSpPr>
          <p:nvPr>
            <p:ph idx="1"/>
          </p:nvPr>
        </p:nvSpPr>
        <p:spPr>
          <a:xfrm>
            <a:off x="-378030" y="1935996"/>
            <a:ext cx="4091268" cy="294577"/>
          </a:xfrm>
        </p:spPr>
        <p:txBody>
          <a:bodyPr>
            <a:normAutofit fontScale="92500" lnSpcReduction="10000"/>
          </a:bodyPr>
          <a:lstStyle/>
          <a:p>
            <a:pPr marL="0" indent="0" algn="ctr">
              <a:buNone/>
            </a:pPr>
            <a:r>
              <a:rPr lang="en-US" altLang="ko-KR" sz="1600" dirty="0">
                <a:latin typeface="Arial" panose="020B0604020202020204" pitchFamily="34" charset="0"/>
                <a:cs typeface="Arial" panose="020B0604020202020204" pitchFamily="34" charset="0"/>
              </a:rPr>
              <a:t>Conditional statements : </a:t>
            </a:r>
            <a:endParaRPr lang="ko-KR" altLang="en-US" sz="160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6A827972-5052-4890-AA02-D64C3D0DA74A}"/>
              </a:ext>
            </a:extLst>
          </p:cNvPr>
          <p:cNvPicPr>
            <a:picLocks noChangeAspect="1"/>
          </p:cNvPicPr>
          <p:nvPr/>
        </p:nvPicPr>
        <p:blipFill>
          <a:blip r:embed="rId2"/>
          <a:stretch>
            <a:fillRect/>
          </a:stretch>
        </p:blipFill>
        <p:spPr>
          <a:xfrm>
            <a:off x="3096025" y="1407188"/>
            <a:ext cx="2295580" cy="1352191"/>
          </a:xfrm>
          <a:prstGeom prst="rect">
            <a:avLst/>
          </a:prstGeom>
        </p:spPr>
      </p:pic>
      <p:sp>
        <p:nvSpPr>
          <p:cNvPr id="5" name="내용 개체 틀 2">
            <a:extLst>
              <a:ext uri="{FF2B5EF4-FFF2-40B4-BE49-F238E27FC236}">
                <a16:creationId xmlns:a16="http://schemas.microsoft.com/office/drawing/2014/main" id="{75B5A320-A92D-44AF-A474-01891B998ABC}"/>
              </a:ext>
            </a:extLst>
          </p:cNvPr>
          <p:cNvSpPr txBox="1">
            <a:spLocks/>
          </p:cNvSpPr>
          <p:nvPr/>
        </p:nvSpPr>
        <p:spPr>
          <a:xfrm>
            <a:off x="-495475" y="3654152"/>
            <a:ext cx="4091268" cy="294577"/>
          </a:xfrm>
          <a:prstGeom prst="rect">
            <a:avLst/>
          </a:prstGeom>
        </p:spPr>
        <p:txBody>
          <a:bodyPr vert="horz" lIns="91440" tIns="45720" rIns="91440" bIns="45720" rtlCol="0">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ko-KR" sz="1600" dirty="0">
                <a:latin typeface="Arial" panose="020B0604020202020204" pitchFamily="34" charset="0"/>
                <a:cs typeface="Arial" panose="020B0604020202020204" pitchFamily="34" charset="0"/>
              </a:rPr>
              <a:t>Control statements : </a:t>
            </a:r>
            <a:endParaRPr lang="ko-KR" altLang="en-US" sz="1600" dirty="0">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5F68E94F-F31B-4AB5-A4CE-F78C94356151}"/>
              </a:ext>
            </a:extLst>
          </p:cNvPr>
          <p:cNvPicPr>
            <a:picLocks noChangeAspect="1"/>
          </p:cNvPicPr>
          <p:nvPr/>
        </p:nvPicPr>
        <p:blipFill>
          <a:blip r:embed="rId3"/>
          <a:stretch>
            <a:fillRect/>
          </a:stretch>
        </p:blipFill>
        <p:spPr>
          <a:xfrm>
            <a:off x="2593923" y="3652253"/>
            <a:ext cx="1980073" cy="1644984"/>
          </a:xfrm>
          <a:prstGeom prst="rect">
            <a:avLst/>
          </a:prstGeom>
        </p:spPr>
      </p:pic>
      <p:pic>
        <p:nvPicPr>
          <p:cNvPr id="9" name="그림 8">
            <a:extLst>
              <a:ext uri="{FF2B5EF4-FFF2-40B4-BE49-F238E27FC236}">
                <a16:creationId xmlns:a16="http://schemas.microsoft.com/office/drawing/2014/main" id="{340C3179-6693-42CF-8C6C-3B246E334F0B}"/>
              </a:ext>
            </a:extLst>
          </p:cNvPr>
          <p:cNvPicPr>
            <a:picLocks noChangeAspect="1"/>
          </p:cNvPicPr>
          <p:nvPr/>
        </p:nvPicPr>
        <p:blipFill>
          <a:blip r:embed="rId4"/>
          <a:stretch>
            <a:fillRect/>
          </a:stretch>
        </p:blipFill>
        <p:spPr>
          <a:xfrm>
            <a:off x="4504289" y="3652253"/>
            <a:ext cx="1980074" cy="1889728"/>
          </a:xfrm>
          <a:prstGeom prst="rect">
            <a:avLst/>
          </a:prstGeom>
        </p:spPr>
      </p:pic>
      <p:pic>
        <p:nvPicPr>
          <p:cNvPr id="10" name="그림 9">
            <a:extLst>
              <a:ext uri="{FF2B5EF4-FFF2-40B4-BE49-F238E27FC236}">
                <a16:creationId xmlns:a16="http://schemas.microsoft.com/office/drawing/2014/main" id="{84BFD1AC-034E-4BD0-BC83-B3B0078D5C3A}"/>
              </a:ext>
            </a:extLst>
          </p:cNvPr>
          <p:cNvPicPr>
            <a:picLocks noChangeAspect="1"/>
          </p:cNvPicPr>
          <p:nvPr/>
        </p:nvPicPr>
        <p:blipFill>
          <a:blip r:embed="rId5"/>
          <a:stretch>
            <a:fillRect/>
          </a:stretch>
        </p:blipFill>
        <p:spPr>
          <a:xfrm>
            <a:off x="6414653" y="3652253"/>
            <a:ext cx="1967669" cy="2201377"/>
          </a:xfrm>
          <a:prstGeom prst="rect">
            <a:avLst/>
          </a:prstGeom>
        </p:spPr>
      </p:pic>
      <p:sp>
        <p:nvSpPr>
          <p:cNvPr id="12" name="제목 1">
            <a:extLst>
              <a:ext uri="{FF2B5EF4-FFF2-40B4-BE49-F238E27FC236}">
                <a16:creationId xmlns:a16="http://schemas.microsoft.com/office/drawing/2014/main" id="{66987CD3-900D-40F4-9140-C97200C8F11E}"/>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2000" dirty="0">
                <a:latin typeface="Arial" panose="020B0604020202020204" pitchFamily="34" charset="0"/>
                <a:cs typeface="Arial" panose="020B0604020202020204" pitchFamily="34" charset="0"/>
              </a:rPr>
              <a:t>Key elements in Python – 6.Conditional and Control statements</a:t>
            </a:r>
            <a:endParaRPr lang="ko-KR"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05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70BE16D-61D5-4536-978A-77B2BFC48252}"/>
              </a:ext>
            </a:extLst>
          </p:cNvPr>
          <p:cNvSpPr>
            <a:spLocks noGrp="1"/>
          </p:cNvSpPr>
          <p:nvPr>
            <p:ph idx="1"/>
          </p:nvPr>
        </p:nvSpPr>
        <p:spPr/>
        <p:txBody>
          <a:bodyPr>
            <a:normAutofit/>
          </a:bodyPr>
          <a:lstStyle/>
          <a:p>
            <a:pPr marL="0" indent="0" algn="just">
              <a:buNone/>
            </a:pPr>
            <a:r>
              <a:rPr lang="en-US" altLang="ko-KR" sz="1600" dirty="0">
                <a:latin typeface="Arial" panose="020B0604020202020204" pitchFamily="34" charset="0"/>
                <a:cs typeface="Arial" panose="020B0604020202020204" pitchFamily="34" charset="0"/>
              </a:rPr>
              <a:t>A function in Python is a block of code which will execute whenever it is called. We can pass parameters in the functions as well. </a:t>
            </a:r>
            <a:endParaRPr lang="ko-KR" altLang="en-US" sz="160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3BCAD580-F462-4463-B285-B05D0FFF2AF1}"/>
              </a:ext>
            </a:extLst>
          </p:cNvPr>
          <p:cNvPicPr>
            <a:picLocks noChangeAspect="1"/>
          </p:cNvPicPr>
          <p:nvPr/>
        </p:nvPicPr>
        <p:blipFill>
          <a:blip r:embed="rId2"/>
          <a:stretch>
            <a:fillRect/>
          </a:stretch>
        </p:blipFill>
        <p:spPr>
          <a:xfrm>
            <a:off x="520054" y="2941130"/>
            <a:ext cx="4178272" cy="1238983"/>
          </a:xfrm>
          <a:prstGeom prst="rect">
            <a:avLst/>
          </a:prstGeom>
        </p:spPr>
      </p:pic>
      <p:sp>
        <p:nvSpPr>
          <p:cNvPr id="5" name="제목 1">
            <a:extLst>
              <a:ext uri="{FF2B5EF4-FFF2-40B4-BE49-F238E27FC236}">
                <a16:creationId xmlns:a16="http://schemas.microsoft.com/office/drawing/2014/main" id="{8C25B51F-4D68-4298-9C63-EEA98E4E78A3}"/>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2400" dirty="0">
                <a:latin typeface="Arial" panose="020B0604020202020204" pitchFamily="34" charset="0"/>
                <a:cs typeface="Arial" panose="020B0604020202020204" pitchFamily="34" charset="0"/>
              </a:rPr>
              <a:t>Key elements in Python – 7.Functions</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39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267FB1A-07ED-4198-8D83-B21BE8E82322}"/>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Online contents that will help you learn programming languages that will be covered in this course</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939C3488-1F22-4573-BC58-C5C44AD9AF9E}"/>
              </a:ext>
            </a:extLst>
          </p:cNvPr>
          <p:cNvSpPr>
            <a:spLocks noGrp="1"/>
          </p:cNvSpPr>
          <p:nvPr>
            <p:ph idx="1"/>
          </p:nvPr>
        </p:nvSpPr>
        <p:spPr/>
        <p:txBody>
          <a:bodyPr>
            <a:normAutofit/>
          </a:bodyPr>
          <a:lstStyle/>
          <a:p>
            <a:r>
              <a:rPr lang="en-US" altLang="ko-KR" sz="1400" dirty="0">
                <a:latin typeface="Arial" panose="020B0604020202020204" pitchFamily="34" charset="0"/>
                <a:cs typeface="Arial" panose="020B0604020202020204" pitchFamily="34" charset="0"/>
              </a:rPr>
              <a:t>Introduction to Python : </a:t>
            </a:r>
            <a:r>
              <a:rPr lang="en-US" altLang="ko-KR" sz="1400" dirty="0">
                <a:latin typeface="Arial" panose="020B0604020202020204" pitchFamily="34" charset="0"/>
                <a:cs typeface="Arial" panose="020B0604020202020204" pitchFamily="34" charset="0"/>
                <a:hlinkClick r:id="rId2"/>
              </a:rPr>
              <a:t>https://www.edureka.co/blog/introduction-to-python/</a:t>
            </a:r>
            <a:endParaRPr lang="en-US" altLang="ko-KR" sz="1400" dirty="0">
              <a:latin typeface="Arial" panose="020B0604020202020204" pitchFamily="34" charset="0"/>
              <a:cs typeface="Arial" panose="020B0604020202020204" pitchFamily="34" charset="0"/>
            </a:endParaRPr>
          </a:p>
          <a:p>
            <a:r>
              <a:rPr lang="en-US" altLang="ko-KR" sz="1400" dirty="0" err="1">
                <a:latin typeface="Arial" panose="020B0604020202020204" pitchFamily="34" charset="0"/>
                <a:cs typeface="Arial" panose="020B0604020202020204" pitchFamily="34" charset="0"/>
              </a:rPr>
              <a:t>Youtube</a:t>
            </a:r>
            <a:r>
              <a:rPr lang="en-US" altLang="ko-KR" sz="1400" dirty="0">
                <a:latin typeface="Arial" panose="020B0604020202020204" pitchFamily="34" charset="0"/>
                <a:cs typeface="Arial" panose="020B0604020202020204" pitchFamily="34" charset="0"/>
              </a:rPr>
              <a:t> </a:t>
            </a:r>
            <a:r>
              <a:rPr lang="en-US" altLang="ko-KR" sz="1400" dirty="0" err="1">
                <a:latin typeface="Arial" panose="020B0604020202020204" pitchFamily="34" charset="0"/>
                <a:cs typeface="Arial" panose="020B0604020202020204" pitchFamily="34" charset="0"/>
              </a:rPr>
              <a:t>vidoes</a:t>
            </a:r>
            <a:endParaRPr lang="en-US" altLang="ko-KR" sz="1400" dirty="0">
              <a:latin typeface="Arial" panose="020B0604020202020204" pitchFamily="34" charset="0"/>
              <a:cs typeface="Arial" panose="020B0604020202020204" pitchFamily="34" charset="0"/>
            </a:endParaRPr>
          </a:p>
          <a:p>
            <a:pPr lvl="1"/>
            <a:r>
              <a:rPr lang="en-US" altLang="ko-KR" sz="1400" dirty="0">
                <a:latin typeface="Arial" panose="020B0604020202020204" pitchFamily="34" charset="0"/>
                <a:cs typeface="Arial" panose="020B0604020202020204" pitchFamily="34" charset="0"/>
              </a:rPr>
              <a:t>Python (Programming language that will be mainly covered during the semester)</a:t>
            </a:r>
          </a:p>
          <a:p>
            <a:pPr lvl="2"/>
            <a:r>
              <a:rPr lang="en-US" altLang="ko-KR" sz="1400" dirty="0">
                <a:latin typeface="Arial" panose="020B0604020202020204" pitchFamily="34" charset="0"/>
                <a:cs typeface="Arial" panose="020B0604020202020204" pitchFamily="34" charset="0"/>
                <a:hlinkClick r:id="rId3"/>
              </a:rPr>
              <a:t>https://www.youtube.com/watch?v=Y8Tko2YC5hA&amp;list=LLoK27u6DBBrErwE0793NWhg&amp;index=6&amp;t=0s</a:t>
            </a:r>
            <a:endParaRPr lang="en-US" altLang="ko-KR" sz="1400" dirty="0">
              <a:latin typeface="Arial" panose="020B0604020202020204" pitchFamily="34" charset="0"/>
              <a:cs typeface="Arial" panose="020B0604020202020204" pitchFamily="34" charset="0"/>
            </a:endParaRPr>
          </a:p>
          <a:p>
            <a:pPr lvl="2"/>
            <a:r>
              <a:rPr lang="en-US" altLang="ko-KR" sz="1400" dirty="0">
                <a:latin typeface="Arial" panose="020B0604020202020204" pitchFamily="34" charset="0"/>
                <a:cs typeface="Arial" panose="020B0604020202020204" pitchFamily="34" charset="0"/>
                <a:hlinkClick r:id="rId4"/>
              </a:rPr>
              <a:t>https://www.youtube.com/watch?v=rfscVS0vtbw</a:t>
            </a:r>
            <a:endParaRPr lang="en-US" altLang="ko-KR" sz="1400" dirty="0">
              <a:latin typeface="Arial" panose="020B0604020202020204" pitchFamily="34" charset="0"/>
              <a:cs typeface="Arial" panose="020B0604020202020204" pitchFamily="34" charset="0"/>
            </a:endParaRPr>
          </a:p>
          <a:p>
            <a:pPr lvl="2"/>
            <a:r>
              <a:rPr lang="en-US" altLang="ko-KR" sz="1400" dirty="0">
                <a:latin typeface="Arial" panose="020B0604020202020204" pitchFamily="34" charset="0"/>
                <a:cs typeface="Arial" panose="020B0604020202020204" pitchFamily="34" charset="0"/>
                <a:hlinkClick r:id="rId5"/>
              </a:rPr>
              <a:t>https://www.youtube.com/playlist?list=PLFD32AF85033E6DDC</a:t>
            </a:r>
            <a:endParaRPr lang="en-US" altLang="ko-KR" sz="1400" dirty="0">
              <a:latin typeface="Arial" panose="020B0604020202020204" pitchFamily="34" charset="0"/>
              <a:cs typeface="Arial" panose="020B0604020202020204" pitchFamily="34" charset="0"/>
            </a:endParaRPr>
          </a:p>
          <a:p>
            <a:pPr lvl="1"/>
            <a:endParaRPr lang="en-US" altLang="ko-KR" sz="1400" dirty="0">
              <a:latin typeface="Arial" panose="020B0604020202020204" pitchFamily="34" charset="0"/>
              <a:cs typeface="Arial" panose="020B0604020202020204" pitchFamily="34" charset="0"/>
            </a:endParaRPr>
          </a:p>
          <a:p>
            <a:pPr lvl="1"/>
            <a:r>
              <a:rPr lang="en-US" altLang="ko-KR" sz="1400" dirty="0">
                <a:latin typeface="Arial" panose="020B0604020202020204" pitchFamily="34" charset="0"/>
                <a:cs typeface="Arial" panose="020B0604020202020204" pitchFamily="34" charset="0"/>
              </a:rPr>
              <a:t>R (Programming language that will be covered only partially during the semester)</a:t>
            </a:r>
          </a:p>
          <a:p>
            <a:pPr lvl="2"/>
            <a:r>
              <a:rPr lang="en-US" altLang="ko-KR" sz="1400" b="0" i="0" u="none" strike="noStrike" dirty="0">
                <a:effectLst/>
                <a:latin typeface="Arial" panose="020B0604020202020204" pitchFamily="34" charset="0"/>
                <a:cs typeface="Arial" panose="020B0604020202020204" pitchFamily="34" charset="0"/>
                <a:hlinkClick r:id="rId6"/>
              </a:rPr>
              <a:t>https://youtu.be/_V8eKsto3Ug</a:t>
            </a:r>
            <a:endParaRPr lang="en-US" altLang="ko-KR" sz="1400" b="0" i="0" u="none" strike="noStrike" dirty="0">
              <a:effectLst/>
              <a:latin typeface="Arial" panose="020B0604020202020204" pitchFamily="34" charset="0"/>
              <a:cs typeface="Arial" panose="020B0604020202020204" pitchFamily="34" charset="0"/>
            </a:endParaRPr>
          </a:p>
          <a:p>
            <a:pPr lvl="2"/>
            <a:endParaRPr lang="en-US" altLang="ko-KR" sz="1400" dirty="0">
              <a:latin typeface="Arial" panose="020B0604020202020204" pitchFamily="34" charset="0"/>
              <a:cs typeface="Arial" panose="020B0604020202020204" pitchFamily="34" charset="0"/>
            </a:endParaRPr>
          </a:p>
          <a:p>
            <a:r>
              <a:rPr lang="en-US" altLang="ko-KR" sz="1400" dirty="0">
                <a:latin typeface="Arial" panose="020B0604020202020204" pitchFamily="34" charset="0"/>
                <a:cs typeface="Arial" panose="020B0604020202020204" pitchFamily="34" charset="0"/>
              </a:rPr>
              <a:t>Highly recommend to visit and learn from the </a:t>
            </a:r>
            <a:r>
              <a:rPr lang="en-US" altLang="ko-KR" sz="1400" b="1" dirty="0">
                <a:solidFill>
                  <a:srgbClr val="FF0000"/>
                </a:solidFill>
                <a:latin typeface="Arial" panose="020B0604020202020204" pitchFamily="34" charset="0"/>
                <a:cs typeface="Arial" panose="020B0604020202020204" pitchFamily="34" charset="0"/>
              </a:rPr>
              <a:t>code academy</a:t>
            </a:r>
            <a:r>
              <a:rPr lang="en-US" altLang="ko-KR" sz="1400" dirty="0">
                <a:latin typeface="Arial" panose="020B0604020202020204" pitchFamily="34" charset="0"/>
                <a:cs typeface="Arial" panose="020B0604020202020204" pitchFamily="34" charset="0"/>
              </a:rPr>
              <a:t>, which is a free website that provides high quality and interactive learning courses of programming languages</a:t>
            </a:r>
          </a:p>
          <a:p>
            <a:pPr lvl="1"/>
            <a:r>
              <a:rPr lang="en-US" altLang="ko-KR" sz="1400" dirty="0">
                <a:latin typeface="Arial" panose="020B0604020202020204" pitchFamily="34" charset="0"/>
                <a:cs typeface="Arial" panose="020B0604020202020204" pitchFamily="34" charset="0"/>
                <a:hlinkClick r:id="rId7"/>
              </a:rPr>
              <a:t>https://www.codecademy.com</a:t>
            </a:r>
            <a:endParaRPr lang="en-US" altLang="ko-KR" sz="1400" dirty="0">
              <a:latin typeface="Arial" panose="020B0604020202020204" pitchFamily="34" charset="0"/>
              <a:cs typeface="Arial" panose="020B0604020202020204" pitchFamily="34" charset="0"/>
            </a:endParaRPr>
          </a:p>
          <a:p>
            <a:pPr lvl="1"/>
            <a:endParaRPr lang="en-US" altLang="ko-KR" sz="1400" dirty="0">
              <a:latin typeface="Arial" panose="020B0604020202020204" pitchFamily="34" charset="0"/>
              <a:cs typeface="Arial" panose="020B0604020202020204" pitchFamily="34" charset="0"/>
            </a:endParaRPr>
          </a:p>
          <a:p>
            <a:pPr lvl="1"/>
            <a:endParaRPr lang="en-US" altLang="ko-KR" sz="1600" dirty="0">
              <a:latin typeface="Arial" panose="020B0604020202020204" pitchFamily="34" charset="0"/>
              <a:cs typeface="Arial" panose="020B0604020202020204" pitchFamily="34" charset="0"/>
            </a:endParaRPr>
          </a:p>
          <a:p>
            <a:pPr lvl="1"/>
            <a:endParaRPr lang="en-US" altLang="ko-KR" sz="1600" dirty="0">
              <a:latin typeface="Arial" panose="020B0604020202020204" pitchFamily="34" charset="0"/>
              <a:cs typeface="Arial" panose="020B0604020202020204" pitchFamily="34" charset="0"/>
            </a:endParaRPr>
          </a:p>
          <a:p>
            <a:pPr marL="457200" lvl="1" indent="0">
              <a:buNone/>
            </a:pPr>
            <a:endParaRPr lang="en-US" altLang="ko-KR" sz="1600" dirty="0">
              <a:latin typeface="Arial" panose="020B0604020202020204" pitchFamily="34" charset="0"/>
              <a:cs typeface="Arial" panose="020B0604020202020204" pitchFamily="34" charset="0"/>
            </a:endParaRPr>
          </a:p>
          <a:p>
            <a:pPr lvl="1"/>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33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0FF938E-DA1E-478E-9A21-0939C4984708}"/>
              </a:ext>
            </a:extLst>
          </p:cNvPr>
          <p:cNvSpPr>
            <a:spLocks noGrp="1"/>
          </p:cNvSpPr>
          <p:nvPr>
            <p:ph type="title"/>
          </p:nvPr>
        </p:nvSpPr>
        <p:spPr>
          <a:xfrm>
            <a:off x="628650" y="365126"/>
            <a:ext cx="7886700" cy="1325563"/>
          </a:xfrm>
        </p:spPr>
        <p:txBody>
          <a:bodyPr>
            <a:normAutofit/>
          </a:bodyPr>
          <a:lstStyle/>
          <a:p>
            <a:pPr algn="ctr"/>
            <a:r>
              <a:rPr lang="en-US" altLang="ko-KR" sz="2400" dirty="0"/>
              <a:t>Using terminal program, </a:t>
            </a:r>
            <a:r>
              <a:rPr lang="en-US" altLang="ko-KR" sz="2400" dirty="0" err="1"/>
              <a:t>Xshell</a:t>
            </a:r>
            <a:r>
              <a:rPr lang="en-US" altLang="ko-KR" sz="2400" dirty="0"/>
              <a:t>, to use remote server </a:t>
            </a:r>
            <a:endParaRPr lang="ko-KR" altLang="en-US" sz="2400" dirty="0"/>
          </a:p>
        </p:txBody>
      </p:sp>
      <p:sp>
        <p:nvSpPr>
          <p:cNvPr id="3" name="내용 개체 틀 2">
            <a:extLst>
              <a:ext uri="{FF2B5EF4-FFF2-40B4-BE49-F238E27FC236}">
                <a16:creationId xmlns:a16="http://schemas.microsoft.com/office/drawing/2014/main" id="{7FA59910-DCCD-43B3-AC5D-886491348B5B}"/>
              </a:ext>
            </a:extLst>
          </p:cNvPr>
          <p:cNvSpPr>
            <a:spLocks noGrp="1"/>
          </p:cNvSpPr>
          <p:nvPr>
            <p:ph idx="1"/>
          </p:nvPr>
        </p:nvSpPr>
        <p:spPr/>
        <p:txBody>
          <a:bodyPr>
            <a:normAutofit/>
          </a:bodyPr>
          <a:lstStyle/>
          <a:p>
            <a:r>
              <a:rPr lang="en-US" altLang="ko-KR" sz="1400" dirty="0"/>
              <a:t>It’s </a:t>
            </a:r>
            <a:r>
              <a:rPr lang="en-US" altLang="ko-KR" sz="1400" dirty="0" err="1"/>
              <a:t>ssh</a:t>
            </a:r>
            <a:r>
              <a:rPr lang="en-US" altLang="ko-KR" sz="1400" dirty="0"/>
              <a:t> (Secure Shell Protocol) client that enables users from remote place to connect to host server through secured way</a:t>
            </a:r>
          </a:p>
          <a:p>
            <a:endParaRPr lang="en-US" altLang="ko-KR" sz="1400" dirty="0"/>
          </a:p>
          <a:p>
            <a:r>
              <a:rPr lang="en-US" altLang="ko-KR" sz="1400" dirty="0"/>
              <a:t>It needs either private public key </a:t>
            </a:r>
          </a:p>
          <a:p>
            <a:endParaRPr lang="en-US" altLang="ko-KR" sz="1400" dirty="0"/>
          </a:p>
          <a:p>
            <a:r>
              <a:rPr lang="en-US" altLang="ko-KR" sz="1400" dirty="0"/>
              <a:t>You can use Xshell6, one of </a:t>
            </a:r>
            <a:r>
              <a:rPr lang="en-US" altLang="ko-KR" sz="1400" dirty="0" err="1"/>
              <a:t>ssh</a:t>
            </a:r>
            <a:r>
              <a:rPr lang="en-US" altLang="ko-KR" sz="1400" dirty="0"/>
              <a:t> client that is free of charge, to connect to our server in BIGLAB (CentOS)</a:t>
            </a:r>
            <a:endParaRPr lang="ko-KR" altLang="en-US" sz="1400" dirty="0"/>
          </a:p>
        </p:txBody>
      </p:sp>
    </p:spTree>
    <p:extLst>
      <p:ext uri="{BB962C8B-B14F-4D97-AF65-F5344CB8AC3E}">
        <p14:creationId xmlns:p14="http://schemas.microsoft.com/office/powerpoint/2010/main" val="412069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4176518-7558-482A-A873-71E90EA561AD}"/>
              </a:ext>
            </a:extLst>
          </p:cNvPr>
          <p:cNvSpPr>
            <a:spLocks noGrp="1"/>
          </p:cNvSpPr>
          <p:nvPr>
            <p:ph type="title"/>
          </p:nvPr>
        </p:nvSpPr>
        <p:spPr>
          <a:xfrm>
            <a:off x="628650" y="365126"/>
            <a:ext cx="7886700" cy="1325563"/>
          </a:xfrm>
        </p:spPr>
        <p:txBody>
          <a:bodyPr>
            <a:normAutofit/>
          </a:bodyPr>
          <a:lstStyle/>
          <a:p>
            <a:pPr algn="ctr"/>
            <a:r>
              <a:rPr lang="en-US" altLang="ko-KR" sz="2400" dirty="0"/>
              <a:t>Get access for downloading the software </a:t>
            </a:r>
            <a:r>
              <a:rPr lang="en-US" altLang="ko-KR" sz="1200" dirty="0"/>
              <a:t>(</a:t>
            </a:r>
            <a:r>
              <a:rPr lang="en-US" altLang="ko-KR" sz="1200" dirty="0">
                <a:hlinkClick r:id="rId2"/>
              </a:rPr>
              <a:t>https://www.netsarang.com/ko/xshell-download/</a:t>
            </a:r>
            <a:r>
              <a:rPr lang="en-US" altLang="ko-KR" sz="1200" dirty="0"/>
              <a:t>)</a:t>
            </a:r>
            <a:endParaRPr lang="ko-KR" altLang="en-US" sz="1200" dirty="0"/>
          </a:p>
        </p:txBody>
      </p:sp>
      <p:pic>
        <p:nvPicPr>
          <p:cNvPr id="4" name="그림 3">
            <a:extLst>
              <a:ext uri="{FF2B5EF4-FFF2-40B4-BE49-F238E27FC236}">
                <a16:creationId xmlns:a16="http://schemas.microsoft.com/office/drawing/2014/main" id="{A38CCE68-E8A8-49CA-A85C-27E7A3C9C467}"/>
              </a:ext>
            </a:extLst>
          </p:cNvPr>
          <p:cNvPicPr>
            <a:picLocks noChangeAspect="1"/>
          </p:cNvPicPr>
          <p:nvPr/>
        </p:nvPicPr>
        <p:blipFill>
          <a:blip r:embed="rId3"/>
          <a:stretch>
            <a:fillRect/>
          </a:stretch>
        </p:blipFill>
        <p:spPr>
          <a:xfrm>
            <a:off x="1967283" y="1482443"/>
            <a:ext cx="5209433" cy="5010431"/>
          </a:xfrm>
          <a:prstGeom prst="rect">
            <a:avLst/>
          </a:prstGeom>
        </p:spPr>
      </p:pic>
      <p:sp>
        <p:nvSpPr>
          <p:cNvPr id="5" name="직사각형 4">
            <a:extLst>
              <a:ext uri="{FF2B5EF4-FFF2-40B4-BE49-F238E27FC236}">
                <a16:creationId xmlns:a16="http://schemas.microsoft.com/office/drawing/2014/main" id="{46213350-785A-4FD1-ACAF-6A415C561BED}"/>
              </a:ext>
            </a:extLst>
          </p:cNvPr>
          <p:cNvSpPr/>
          <p:nvPr/>
        </p:nvSpPr>
        <p:spPr>
          <a:xfrm>
            <a:off x="5939406" y="4932727"/>
            <a:ext cx="906011" cy="209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329906C7-56E5-47AA-862B-F52643C5D008}"/>
              </a:ext>
            </a:extLst>
          </p:cNvPr>
          <p:cNvSpPr txBox="1"/>
          <p:nvPr/>
        </p:nvSpPr>
        <p:spPr>
          <a:xfrm>
            <a:off x="6925046" y="4852923"/>
            <a:ext cx="700546" cy="369332"/>
          </a:xfrm>
          <a:prstGeom prst="rect">
            <a:avLst/>
          </a:prstGeom>
          <a:noFill/>
        </p:spPr>
        <p:txBody>
          <a:bodyPr wrap="square" rtlCol="0">
            <a:spAutoFit/>
          </a:bodyPr>
          <a:lstStyle/>
          <a:p>
            <a:r>
              <a:rPr lang="en-US" altLang="ko-KR" dirty="0"/>
              <a:t>Click</a:t>
            </a:r>
            <a:endParaRPr lang="ko-KR" altLang="en-US" dirty="0"/>
          </a:p>
        </p:txBody>
      </p:sp>
    </p:spTree>
    <p:extLst>
      <p:ext uri="{BB962C8B-B14F-4D97-AF65-F5344CB8AC3E}">
        <p14:creationId xmlns:p14="http://schemas.microsoft.com/office/powerpoint/2010/main" val="134958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2DF4529E-2FBF-4A04-808F-65130739A014}"/>
              </a:ext>
            </a:extLst>
          </p:cNvPr>
          <p:cNvSpPr>
            <a:spLocks noGrp="1"/>
          </p:cNvSpPr>
          <p:nvPr>
            <p:ph type="title"/>
          </p:nvPr>
        </p:nvSpPr>
        <p:spPr/>
        <p:txBody>
          <a:bodyPr>
            <a:normAutofit/>
          </a:bodyPr>
          <a:lstStyle/>
          <a:p>
            <a:pPr algn="ctr"/>
            <a:r>
              <a:rPr lang="en-US" altLang="ko-KR" sz="2400" dirty="0"/>
              <a:t>Get access for downloading the software</a:t>
            </a:r>
            <a:endParaRPr lang="ko-KR" altLang="en-US" sz="2400" dirty="0"/>
          </a:p>
        </p:txBody>
      </p:sp>
      <p:pic>
        <p:nvPicPr>
          <p:cNvPr id="4" name="그림 3">
            <a:extLst>
              <a:ext uri="{FF2B5EF4-FFF2-40B4-BE49-F238E27FC236}">
                <a16:creationId xmlns:a16="http://schemas.microsoft.com/office/drawing/2014/main" id="{8910E3E1-1EAA-4336-A9D1-81E436F8BB8C}"/>
              </a:ext>
            </a:extLst>
          </p:cNvPr>
          <p:cNvPicPr>
            <a:picLocks noChangeAspect="1"/>
          </p:cNvPicPr>
          <p:nvPr/>
        </p:nvPicPr>
        <p:blipFill>
          <a:blip r:embed="rId2"/>
          <a:stretch>
            <a:fillRect/>
          </a:stretch>
        </p:blipFill>
        <p:spPr>
          <a:xfrm>
            <a:off x="1453308" y="1690689"/>
            <a:ext cx="4140135" cy="4953699"/>
          </a:xfrm>
          <a:prstGeom prst="rect">
            <a:avLst/>
          </a:prstGeom>
        </p:spPr>
      </p:pic>
      <p:grpSp>
        <p:nvGrpSpPr>
          <p:cNvPr id="8" name="그룹 7">
            <a:extLst>
              <a:ext uri="{FF2B5EF4-FFF2-40B4-BE49-F238E27FC236}">
                <a16:creationId xmlns:a16="http://schemas.microsoft.com/office/drawing/2014/main" id="{DD145F44-D859-4D59-A6C6-3A2CB49F9A8A}"/>
              </a:ext>
            </a:extLst>
          </p:cNvPr>
          <p:cNvGrpSpPr/>
          <p:nvPr/>
        </p:nvGrpSpPr>
        <p:grpSpPr>
          <a:xfrm>
            <a:off x="1649835" y="5813571"/>
            <a:ext cx="212521" cy="184558"/>
            <a:chOff x="1182848" y="4429387"/>
            <a:chExt cx="318782" cy="276837"/>
          </a:xfrm>
        </p:grpSpPr>
        <p:cxnSp>
          <p:nvCxnSpPr>
            <p:cNvPr id="6" name="직선 연결선 5">
              <a:extLst>
                <a:ext uri="{FF2B5EF4-FFF2-40B4-BE49-F238E27FC236}">
                  <a16:creationId xmlns:a16="http://schemas.microsoft.com/office/drawing/2014/main" id="{38889B15-5962-41C2-8C61-7CA39065380C}"/>
                </a:ext>
              </a:extLst>
            </p:cNvPr>
            <p:cNvCxnSpPr/>
            <p:nvPr/>
          </p:nvCxnSpPr>
          <p:spPr>
            <a:xfrm>
              <a:off x="1182848" y="4429387"/>
              <a:ext cx="159391" cy="276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FCC26115-16C6-4CF7-873F-D07F49CCFCD9}"/>
                </a:ext>
              </a:extLst>
            </p:cNvPr>
            <p:cNvCxnSpPr>
              <a:cxnSpLocks/>
            </p:cNvCxnSpPr>
            <p:nvPr/>
          </p:nvCxnSpPr>
          <p:spPr>
            <a:xfrm flipH="1">
              <a:off x="1342239" y="4429387"/>
              <a:ext cx="159391" cy="276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50AC4A84-2CE2-4A6B-A064-3812AF242D97}"/>
              </a:ext>
            </a:extLst>
          </p:cNvPr>
          <p:cNvSpPr txBox="1"/>
          <p:nvPr/>
        </p:nvSpPr>
        <p:spPr>
          <a:xfrm>
            <a:off x="5699704" y="5398072"/>
            <a:ext cx="3149675" cy="830997"/>
          </a:xfrm>
          <a:prstGeom prst="rect">
            <a:avLst/>
          </a:prstGeom>
          <a:noFill/>
        </p:spPr>
        <p:txBody>
          <a:bodyPr wrap="square" rtlCol="0">
            <a:spAutoFit/>
          </a:bodyPr>
          <a:lstStyle/>
          <a:p>
            <a:pPr marL="285750" indent="-285750">
              <a:buFontTx/>
              <a:buChar char="-"/>
            </a:pPr>
            <a:r>
              <a:rPr lang="en-US" altLang="ko-KR" sz="1200" dirty="0"/>
              <a:t>Fill-in the information</a:t>
            </a:r>
          </a:p>
          <a:p>
            <a:pPr marL="285750" indent="-285750">
              <a:buFontTx/>
              <a:buChar char="-"/>
            </a:pPr>
            <a:r>
              <a:rPr lang="en-US" altLang="ko-KR" sz="1200" dirty="0"/>
              <a:t>Download link will be sent the email specified</a:t>
            </a:r>
          </a:p>
          <a:p>
            <a:pPr marL="285750" indent="-285750">
              <a:buFontTx/>
              <a:buChar char="-"/>
            </a:pPr>
            <a:r>
              <a:rPr lang="en-US" altLang="ko-KR" sz="1200" dirty="0"/>
              <a:t>Download the software and install</a:t>
            </a:r>
            <a:endParaRPr lang="ko-KR" altLang="en-US" sz="1200" dirty="0"/>
          </a:p>
        </p:txBody>
      </p:sp>
      <p:cxnSp>
        <p:nvCxnSpPr>
          <p:cNvPr id="11" name="직선 화살표 연결선 10">
            <a:extLst>
              <a:ext uri="{FF2B5EF4-FFF2-40B4-BE49-F238E27FC236}">
                <a16:creationId xmlns:a16="http://schemas.microsoft.com/office/drawing/2014/main" id="{682D9D32-6C09-4AD0-9FCF-E71514611A37}"/>
              </a:ext>
            </a:extLst>
          </p:cNvPr>
          <p:cNvCxnSpPr>
            <a:stCxn id="9" idx="1"/>
          </p:cNvCxnSpPr>
          <p:nvPr/>
        </p:nvCxnSpPr>
        <p:spPr>
          <a:xfrm flipH="1" flipV="1">
            <a:off x="3590925" y="5813570"/>
            <a:ext cx="2108779"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직사각형 11">
            <a:extLst>
              <a:ext uri="{FF2B5EF4-FFF2-40B4-BE49-F238E27FC236}">
                <a16:creationId xmlns:a16="http://schemas.microsoft.com/office/drawing/2014/main" id="{A49273C4-7452-4F09-A34F-D01F903CBB32}"/>
              </a:ext>
            </a:extLst>
          </p:cNvPr>
          <p:cNvSpPr/>
          <p:nvPr/>
        </p:nvSpPr>
        <p:spPr>
          <a:xfrm>
            <a:off x="1562100" y="5334001"/>
            <a:ext cx="2028825" cy="9873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5891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5EE6744-BED8-4963-B648-D488AFB783EB}"/>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Apply for VPN</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D1DE0A0C-BFA4-493E-BBFD-0F5CDDF2711A}"/>
              </a:ext>
            </a:extLst>
          </p:cNvPr>
          <p:cNvSpPr>
            <a:spLocks noGrp="1"/>
          </p:cNvSpPr>
          <p:nvPr>
            <p:ph idx="1"/>
          </p:nvPr>
        </p:nvSpPr>
        <p:spPr/>
        <p:txBody>
          <a:bodyPr>
            <a:normAutofit/>
          </a:bodyPr>
          <a:lstStyle/>
          <a:p>
            <a:r>
              <a:rPr lang="ko-KR" altLang="en-US" sz="1600" b="0" i="0" dirty="0" err="1">
                <a:effectLst/>
                <a:latin typeface="Arial" panose="020B0604020202020204" pitchFamily="34" charset="0"/>
                <a:cs typeface="Arial" panose="020B0604020202020204" pitchFamily="34" charset="0"/>
              </a:rPr>
              <a:t>가상사설망</a:t>
            </a:r>
            <a:r>
              <a:rPr lang="ko-KR" altLang="en-US" sz="1600" b="0" i="0" dirty="0">
                <a:effectLst/>
                <a:latin typeface="Arial" panose="020B0604020202020204" pitchFamily="34" charset="0"/>
                <a:cs typeface="Arial" panose="020B0604020202020204" pitchFamily="34" charset="0"/>
              </a:rPr>
              <a:t> </a:t>
            </a:r>
            <a:r>
              <a:rPr lang="en-US" altLang="ko-KR" sz="1600" b="0" i="0" dirty="0">
                <a:effectLst/>
                <a:latin typeface="Arial" panose="020B0604020202020204" pitchFamily="34" charset="0"/>
                <a:cs typeface="Arial" panose="020B0604020202020204" pitchFamily="34" charset="0"/>
              </a:rPr>
              <a:t>(Virtual Private Network)</a:t>
            </a:r>
            <a:r>
              <a:rPr lang="ko-KR" altLang="en-US" sz="1600" b="0" i="0" dirty="0">
                <a:effectLst/>
                <a:latin typeface="Arial" panose="020B0604020202020204" pitchFamily="34" charset="0"/>
                <a:cs typeface="Arial" panose="020B0604020202020204" pitchFamily="34" charset="0"/>
              </a:rPr>
              <a:t>을 의미하는 </a:t>
            </a:r>
            <a:r>
              <a:rPr lang="en-US" altLang="ko-KR" sz="1600" b="1" i="0" dirty="0">
                <a:effectLst/>
                <a:latin typeface="Arial" panose="020B0604020202020204" pitchFamily="34" charset="0"/>
                <a:cs typeface="Arial" panose="020B0604020202020204" pitchFamily="34" charset="0"/>
              </a:rPr>
              <a:t>VPN</a:t>
            </a:r>
            <a:r>
              <a:rPr lang="ko-KR" altLang="en-US" sz="1600" b="1" i="0" dirty="0">
                <a:effectLst/>
                <a:latin typeface="Arial" panose="020B0604020202020204" pitchFamily="34" charset="0"/>
                <a:cs typeface="Arial" panose="020B0604020202020204" pitchFamily="34" charset="0"/>
              </a:rPr>
              <a:t>은 사용자와 인터넷 간에 보안 연결을 구축합니다</a:t>
            </a:r>
            <a:r>
              <a:rPr lang="en-US" altLang="ko-KR" sz="1600" b="0" i="0" dirty="0">
                <a:effectLst/>
                <a:latin typeface="Arial" panose="020B0604020202020204" pitchFamily="34" charset="0"/>
                <a:cs typeface="Arial" panose="020B0604020202020204" pitchFamily="34" charset="0"/>
              </a:rPr>
              <a:t>. </a:t>
            </a:r>
            <a:r>
              <a:rPr lang="ko-KR" altLang="en-US" sz="1600" b="0" i="0" dirty="0">
                <a:effectLst/>
                <a:latin typeface="Arial" panose="020B0604020202020204" pitchFamily="34" charset="0"/>
                <a:cs typeface="Arial" panose="020B0604020202020204" pitchFamily="34" charset="0"/>
              </a:rPr>
              <a:t>개인 정보 보호와 익명성 유지 기능을 제공하기 때문에 다음을 수행 할 수 있습니다</a:t>
            </a:r>
            <a:endParaRPr lang="en-US" altLang="ko-KR" sz="1600" b="0" i="0" dirty="0">
              <a:effectLst/>
              <a:latin typeface="Arial" panose="020B0604020202020204" pitchFamily="34" charset="0"/>
              <a:cs typeface="Arial" panose="020B0604020202020204" pitchFamily="34" charset="0"/>
            </a:endParaRPr>
          </a:p>
          <a:p>
            <a:endParaRPr lang="en-US" altLang="ko-KR" sz="1600" b="0" i="0" dirty="0">
              <a:effectLst/>
              <a:latin typeface="Arial" panose="020B0604020202020204" pitchFamily="34" charset="0"/>
              <a:cs typeface="Arial" panose="020B0604020202020204" pitchFamily="34" charset="0"/>
            </a:endParaRPr>
          </a:p>
          <a:p>
            <a:r>
              <a:rPr lang="en-US" altLang="ko-KR" sz="1600" dirty="0">
                <a:latin typeface="Arial" panose="020B0604020202020204" pitchFamily="34" charset="0"/>
                <a:cs typeface="Arial" panose="020B0604020202020204" pitchFamily="34" charset="0"/>
              </a:rPr>
              <a:t>VPN</a:t>
            </a:r>
            <a:r>
              <a:rPr lang="ko-KR" altLang="en-US" sz="1600" dirty="0">
                <a:latin typeface="Arial" panose="020B0604020202020204" pitchFamily="34" charset="0"/>
                <a:cs typeface="Arial" panose="020B0604020202020204" pitchFamily="34" charset="0"/>
              </a:rPr>
              <a:t>을 이용하여 학교 외부에서 교내 서버에 접속 할 수 있음</a:t>
            </a:r>
          </a:p>
        </p:txBody>
      </p:sp>
    </p:spTree>
    <p:extLst>
      <p:ext uri="{BB962C8B-B14F-4D97-AF65-F5344CB8AC3E}">
        <p14:creationId xmlns:p14="http://schemas.microsoft.com/office/powerpoint/2010/main" val="300968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F77348-CE77-42A3-92FD-1CD761EC5B23}"/>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What</a:t>
            </a:r>
            <a:r>
              <a:rPr lang="ko-KR" altLang="en-US" sz="2400" dirty="0">
                <a:latin typeface="Arial" panose="020B0604020202020204" pitchFamily="34" charset="0"/>
                <a:cs typeface="Arial" panose="020B0604020202020204" pitchFamily="34" charset="0"/>
              </a:rPr>
              <a:t> </a:t>
            </a:r>
            <a:r>
              <a:rPr lang="en-US" altLang="ko-KR" sz="2400" dirty="0">
                <a:latin typeface="Arial" panose="020B0604020202020204" pitchFamily="34" charset="0"/>
                <a:cs typeface="Arial" panose="020B0604020202020204" pitchFamily="34" charset="0"/>
              </a:rPr>
              <a:t>is</a:t>
            </a:r>
            <a:r>
              <a:rPr lang="ko-KR" altLang="en-US" sz="2400" dirty="0">
                <a:latin typeface="Arial" panose="020B0604020202020204" pitchFamily="34" charset="0"/>
                <a:cs typeface="Arial" panose="020B0604020202020204" pitchFamily="34" charset="0"/>
              </a:rPr>
              <a:t> </a:t>
            </a:r>
            <a:r>
              <a:rPr lang="en-US" altLang="ko-KR" sz="2400" dirty="0">
                <a:latin typeface="Arial" panose="020B0604020202020204" pitchFamily="34" charset="0"/>
                <a:cs typeface="Arial" panose="020B0604020202020204" pitchFamily="34" charset="0"/>
              </a:rPr>
              <a:t>Python?</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FC69E22F-4638-4DE7-BC36-101F742203B0}"/>
              </a:ext>
            </a:extLst>
          </p:cNvPr>
          <p:cNvSpPr>
            <a:spLocks noGrp="1"/>
          </p:cNvSpPr>
          <p:nvPr>
            <p:ph idx="1"/>
          </p:nvPr>
        </p:nvSpPr>
        <p:spPr>
          <a:xfrm>
            <a:off x="628650" y="1690689"/>
            <a:ext cx="7886700" cy="4351338"/>
          </a:xfrm>
        </p:spPr>
        <p:txBody>
          <a:bodyPr>
            <a:normAutofit/>
          </a:bodyPr>
          <a:lstStyle/>
          <a:p>
            <a:r>
              <a:rPr lang="en-US" altLang="ko-KR" sz="1600" dirty="0">
                <a:latin typeface="Arial" panose="020B0604020202020204" pitchFamily="34" charset="0"/>
                <a:cs typeface="Arial" panose="020B0604020202020204" pitchFamily="34" charset="0"/>
              </a:rPr>
              <a:t>Python is a high level interpreted language, which is best suited for writing python scripts for automation and code re-usability</a:t>
            </a:r>
            <a:endParaRPr lang="ko-KR" altLang="en-US" sz="1600"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27D03E68-6393-4391-8181-A7FDFDE49C10}"/>
              </a:ext>
            </a:extLst>
          </p:cNvPr>
          <p:cNvPicPr>
            <a:picLocks noChangeAspect="1"/>
          </p:cNvPicPr>
          <p:nvPr/>
        </p:nvPicPr>
        <p:blipFill>
          <a:blip r:embed="rId2"/>
          <a:stretch>
            <a:fillRect/>
          </a:stretch>
        </p:blipFill>
        <p:spPr>
          <a:xfrm>
            <a:off x="2648997" y="2303585"/>
            <a:ext cx="3846006" cy="3846006"/>
          </a:xfrm>
          <a:prstGeom prst="rect">
            <a:avLst/>
          </a:prstGeom>
        </p:spPr>
      </p:pic>
      <p:sp>
        <p:nvSpPr>
          <p:cNvPr id="5" name="TextBox 4">
            <a:extLst>
              <a:ext uri="{FF2B5EF4-FFF2-40B4-BE49-F238E27FC236}">
                <a16:creationId xmlns:a16="http://schemas.microsoft.com/office/drawing/2014/main" id="{BAA7B013-85EB-4676-817E-8E66C4E40762}"/>
              </a:ext>
            </a:extLst>
          </p:cNvPr>
          <p:cNvSpPr txBox="1"/>
          <p:nvPr/>
        </p:nvSpPr>
        <p:spPr>
          <a:xfrm>
            <a:off x="447152" y="6090940"/>
            <a:ext cx="8249696" cy="215444"/>
          </a:xfrm>
          <a:prstGeom prst="rect">
            <a:avLst/>
          </a:prstGeom>
          <a:noFill/>
        </p:spPr>
        <p:txBody>
          <a:bodyPr wrap="square" rtlCol="0">
            <a:spAutoFit/>
          </a:bodyPr>
          <a:lstStyle/>
          <a:p>
            <a:pPr algn="ctr"/>
            <a:r>
              <a:rPr lang="en-US" altLang="ko-KR" sz="800" dirty="0">
                <a:latin typeface="Arial" panose="020B0604020202020204" pitchFamily="34" charset="0"/>
                <a:cs typeface="Arial" panose="020B0604020202020204" pitchFamily="34" charset="0"/>
              </a:rPr>
              <a:t>https://techdifferences.com/difference-between-high-level-language-and-low-level-language.html</a:t>
            </a:r>
            <a:endParaRPr lang="ko-KR"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32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F5D8F2C7-68F7-4393-B070-DCCA6E90AD6A}"/>
              </a:ext>
            </a:extLst>
          </p:cNvPr>
          <p:cNvPicPr>
            <a:picLocks noChangeAspect="1"/>
          </p:cNvPicPr>
          <p:nvPr/>
        </p:nvPicPr>
        <p:blipFill rotWithShape="1">
          <a:blip r:embed="rId2"/>
          <a:srcRect t="9259" r="32110" b="40570"/>
          <a:stretch/>
        </p:blipFill>
        <p:spPr>
          <a:xfrm>
            <a:off x="3422707" y="642820"/>
            <a:ext cx="4530055" cy="1883073"/>
          </a:xfrm>
          <a:prstGeom prst="rect">
            <a:avLst/>
          </a:prstGeom>
        </p:spPr>
      </p:pic>
      <p:pic>
        <p:nvPicPr>
          <p:cNvPr id="7" name="그림 6">
            <a:extLst>
              <a:ext uri="{FF2B5EF4-FFF2-40B4-BE49-F238E27FC236}">
                <a16:creationId xmlns:a16="http://schemas.microsoft.com/office/drawing/2014/main" id="{F1E0ADA0-172B-421F-AC4A-7A8D8F508591}"/>
              </a:ext>
            </a:extLst>
          </p:cNvPr>
          <p:cNvPicPr>
            <a:picLocks noChangeAspect="1"/>
          </p:cNvPicPr>
          <p:nvPr/>
        </p:nvPicPr>
        <p:blipFill rotWithShape="1">
          <a:blip r:embed="rId3"/>
          <a:srcRect t="18827" b="22150"/>
          <a:stretch/>
        </p:blipFill>
        <p:spPr>
          <a:xfrm>
            <a:off x="3066174" y="3611864"/>
            <a:ext cx="5243119" cy="1740715"/>
          </a:xfrm>
          <a:prstGeom prst="rect">
            <a:avLst/>
          </a:prstGeom>
        </p:spPr>
      </p:pic>
      <p:sp>
        <p:nvSpPr>
          <p:cNvPr id="9" name="제목 8">
            <a:extLst>
              <a:ext uri="{FF2B5EF4-FFF2-40B4-BE49-F238E27FC236}">
                <a16:creationId xmlns:a16="http://schemas.microsoft.com/office/drawing/2014/main" id="{383BAA78-730E-444B-B681-11DA655F7A68}"/>
              </a:ext>
            </a:extLst>
          </p:cNvPr>
          <p:cNvSpPr>
            <a:spLocks noGrp="1"/>
          </p:cNvSpPr>
          <p:nvPr>
            <p:ph type="title"/>
          </p:nvPr>
        </p:nvSpPr>
        <p:spPr/>
        <p:txBody>
          <a:bodyPr/>
          <a:lstStyle/>
          <a:p>
            <a:r>
              <a:rPr lang="ko-KR" altLang="en-US" dirty="0"/>
              <a:t>신청방법</a:t>
            </a:r>
          </a:p>
        </p:txBody>
      </p:sp>
      <p:sp>
        <p:nvSpPr>
          <p:cNvPr id="10" name="타원 9">
            <a:extLst>
              <a:ext uri="{FF2B5EF4-FFF2-40B4-BE49-F238E27FC236}">
                <a16:creationId xmlns:a16="http://schemas.microsoft.com/office/drawing/2014/main" id="{0047045F-804E-4ED6-8416-27B509D8968B}"/>
              </a:ext>
            </a:extLst>
          </p:cNvPr>
          <p:cNvSpPr/>
          <p:nvPr/>
        </p:nvSpPr>
        <p:spPr>
          <a:xfrm>
            <a:off x="5578679" y="1476462"/>
            <a:ext cx="855677" cy="5956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176453BC-1730-4269-BFB2-E30DE02C5B65}"/>
              </a:ext>
            </a:extLst>
          </p:cNvPr>
          <p:cNvSpPr/>
          <p:nvPr/>
        </p:nvSpPr>
        <p:spPr>
          <a:xfrm>
            <a:off x="7524923" y="4828267"/>
            <a:ext cx="855677" cy="5956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화살표: 아래쪽 13">
            <a:extLst>
              <a:ext uri="{FF2B5EF4-FFF2-40B4-BE49-F238E27FC236}">
                <a16:creationId xmlns:a16="http://schemas.microsoft.com/office/drawing/2014/main" id="{3FBE901A-A167-45F4-B3F0-DE968CFC7DDF}"/>
              </a:ext>
            </a:extLst>
          </p:cNvPr>
          <p:cNvSpPr/>
          <p:nvPr/>
        </p:nvSpPr>
        <p:spPr>
          <a:xfrm>
            <a:off x="5679344" y="2961314"/>
            <a:ext cx="234892" cy="398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10861F5B-9A34-4169-8882-530BCB0FBAE5}"/>
              </a:ext>
            </a:extLst>
          </p:cNvPr>
          <p:cNvSpPr txBox="1"/>
          <p:nvPr/>
        </p:nvSpPr>
        <p:spPr>
          <a:xfrm>
            <a:off x="1010872" y="6161551"/>
            <a:ext cx="7411673" cy="276999"/>
          </a:xfrm>
          <a:prstGeom prst="rect">
            <a:avLst/>
          </a:prstGeom>
          <a:noFill/>
        </p:spPr>
        <p:txBody>
          <a:bodyPr wrap="square">
            <a:spAutoFit/>
          </a:bodyPr>
          <a:lstStyle/>
          <a:p>
            <a:r>
              <a:rPr lang="ko-KR" altLang="en-US" sz="1200" b="0" i="0" strike="noStrike" spc="0" dirty="0">
                <a:effectLst/>
                <a:latin typeface="굴림" panose="020B0600000101010101" pitchFamily="50" charset="-127"/>
              </a:rPr>
              <a:t>접속 승인이 난 후에 </a:t>
            </a:r>
            <a:r>
              <a:rPr lang="en-US" altLang="ko-KR" sz="1200" b="1" i="0" strike="noStrike" spc="0" dirty="0">
                <a:solidFill>
                  <a:schemeClr val="accent1"/>
                </a:solidFill>
                <a:effectLst/>
                <a:latin typeface="굴림" panose="020B0600000101010101" pitchFamily="50" charset="-127"/>
              </a:rPr>
              <a:t>http://vpn.hanyang.ac.kr </a:t>
            </a:r>
            <a:r>
              <a:rPr lang="ko-KR" altLang="en-US" sz="1200" b="0" i="0" strike="noStrike" spc="0" dirty="0">
                <a:effectLst/>
                <a:latin typeface="굴림" panose="020B0600000101010101" pitchFamily="50" charset="-127"/>
              </a:rPr>
              <a:t>에 접속해서 사용방법 숙지 및 프로그램 설치</a:t>
            </a:r>
            <a:endParaRPr lang="ko-KR" altLang="en-US" sz="1200" dirty="0"/>
          </a:p>
        </p:txBody>
      </p:sp>
    </p:spTree>
    <p:extLst>
      <p:ext uri="{BB962C8B-B14F-4D97-AF65-F5344CB8AC3E}">
        <p14:creationId xmlns:p14="http://schemas.microsoft.com/office/powerpoint/2010/main" val="363679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A5555D-5418-41C3-80E9-A35F2C8F5512}"/>
              </a:ext>
            </a:extLst>
          </p:cNvPr>
          <p:cNvSpPr>
            <a:spLocks noGrp="1"/>
          </p:cNvSpPr>
          <p:nvPr>
            <p:ph type="title"/>
          </p:nvPr>
        </p:nvSpPr>
        <p:spPr/>
        <p:txBody>
          <a:bodyPr>
            <a:normAutofit/>
          </a:bodyPr>
          <a:lstStyle/>
          <a:p>
            <a:pPr algn="ctr"/>
            <a:r>
              <a:rPr lang="en-US" altLang="ko-KR" sz="2400" dirty="0" err="1"/>
              <a:t>Jupyter</a:t>
            </a:r>
            <a:r>
              <a:rPr lang="en-US" altLang="ko-KR" sz="2400" dirty="0"/>
              <a:t> notebook</a:t>
            </a:r>
            <a:endParaRPr lang="ko-KR" altLang="en-US" sz="2400" dirty="0"/>
          </a:p>
        </p:txBody>
      </p:sp>
      <p:pic>
        <p:nvPicPr>
          <p:cNvPr id="7" name="그림 6">
            <a:extLst>
              <a:ext uri="{FF2B5EF4-FFF2-40B4-BE49-F238E27FC236}">
                <a16:creationId xmlns:a16="http://schemas.microsoft.com/office/drawing/2014/main" id="{4B7C6E2A-279B-45E2-9AFC-2195077FC8F9}"/>
              </a:ext>
            </a:extLst>
          </p:cNvPr>
          <p:cNvPicPr>
            <a:picLocks noChangeAspect="1"/>
          </p:cNvPicPr>
          <p:nvPr/>
        </p:nvPicPr>
        <p:blipFill>
          <a:blip r:embed="rId2"/>
          <a:stretch>
            <a:fillRect/>
          </a:stretch>
        </p:blipFill>
        <p:spPr>
          <a:xfrm>
            <a:off x="628650" y="1520754"/>
            <a:ext cx="7139031" cy="2647277"/>
          </a:xfrm>
          <a:prstGeom prst="rect">
            <a:avLst/>
          </a:prstGeom>
        </p:spPr>
      </p:pic>
      <p:pic>
        <p:nvPicPr>
          <p:cNvPr id="5" name="그림 4">
            <a:extLst>
              <a:ext uri="{FF2B5EF4-FFF2-40B4-BE49-F238E27FC236}">
                <a16:creationId xmlns:a16="http://schemas.microsoft.com/office/drawing/2014/main" id="{0E7E418F-A712-45B5-8E52-045CA58775A5}"/>
              </a:ext>
            </a:extLst>
          </p:cNvPr>
          <p:cNvPicPr>
            <a:picLocks noChangeAspect="1"/>
          </p:cNvPicPr>
          <p:nvPr/>
        </p:nvPicPr>
        <p:blipFill>
          <a:blip r:embed="rId3"/>
          <a:stretch>
            <a:fillRect/>
          </a:stretch>
        </p:blipFill>
        <p:spPr>
          <a:xfrm>
            <a:off x="4337107" y="3429000"/>
            <a:ext cx="4261608" cy="2740670"/>
          </a:xfrm>
          <a:prstGeom prst="rect">
            <a:avLst/>
          </a:prstGeom>
        </p:spPr>
      </p:pic>
    </p:spTree>
    <p:extLst>
      <p:ext uri="{BB962C8B-B14F-4D97-AF65-F5344CB8AC3E}">
        <p14:creationId xmlns:p14="http://schemas.microsoft.com/office/powerpoint/2010/main" val="283600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C8CC754-8562-45F2-9450-44B7F8F3E7F2}"/>
              </a:ext>
            </a:extLst>
          </p:cNvPr>
          <p:cNvSpPr>
            <a:spLocks noGrp="1"/>
          </p:cNvSpPr>
          <p:nvPr>
            <p:ph type="title"/>
          </p:nvPr>
        </p:nvSpPr>
        <p:spPr>
          <a:xfrm>
            <a:off x="628650" y="2345504"/>
            <a:ext cx="1276350" cy="536573"/>
          </a:xfrm>
        </p:spPr>
        <p:txBody>
          <a:bodyPr>
            <a:normAutofit/>
          </a:bodyPr>
          <a:lstStyle/>
          <a:p>
            <a:pPr algn="ctr"/>
            <a:r>
              <a:rPr lang="en-US" altLang="ko-KR" sz="1600" dirty="0"/>
              <a:t>Xshell6</a:t>
            </a:r>
            <a:endParaRPr lang="ko-KR" altLang="en-US" sz="1600" dirty="0"/>
          </a:p>
        </p:txBody>
      </p:sp>
      <p:pic>
        <p:nvPicPr>
          <p:cNvPr id="5" name="그림 4" descr="텍스트이(가) 표시된 사진&#10;&#10;자동 생성된 설명">
            <a:extLst>
              <a:ext uri="{FF2B5EF4-FFF2-40B4-BE49-F238E27FC236}">
                <a16:creationId xmlns:a16="http://schemas.microsoft.com/office/drawing/2014/main" id="{8F1CD23E-20EF-4DC3-B88C-E580FC97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51184"/>
            <a:ext cx="6375400" cy="3379212"/>
          </a:xfrm>
          <a:prstGeom prst="rect">
            <a:avLst/>
          </a:prstGeom>
        </p:spPr>
      </p:pic>
      <p:pic>
        <p:nvPicPr>
          <p:cNvPr id="7" name="그림 6">
            <a:extLst>
              <a:ext uri="{FF2B5EF4-FFF2-40B4-BE49-F238E27FC236}">
                <a16:creationId xmlns:a16="http://schemas.microsoft.com/office/drawing/2014/main" id="{1B40D2C2-F45E-4941-89BD-678735884C13}"/>
              </a:ext>
            </a:extLst>
          </p:cNvPr>
          <p:cNvPicPr>
            <a:picLocks noChangeAspect="1"/>
          </p:cNvPicPr>
          <p:nvPr/>
        </p:nvPicPr>
        <p:blipFill>
          <a:blip r:embed="rId3"/>
          <a:stretch>
            <a:fillRect/>
          </a:stretch>
        </p:blipFill>
        <p:spPr>
          <a:xfrm>
            <a:off x="628650" y="4652196"/>
            <a:ext cx="7886700" cy="1840678"/>
          </a:xfrm>
          <a:prstGeom prst="rect">
            <a:avLst/>
          </a:prstGeom>
        </p:spPr>
      </p:pic>
      <p:sp>
        <p:nvSpPr>
          <p:cNvPr id="8" name="TextBox 7">
            <a:extLst>
              <a:ext uri="{FF2B5EF4-FFF2-40B4-BE49-F238E27FC236}">
                <a16:creationId xmlns:a16="http://schemas.microsoft.com/office/drawing/2014/main" id="{3D63BB80-FC21-406A-8D88-AD05A50BF1DF}"/>
              </a:ext>
            </a:extLst>
          </p:cNvPr>
          <p:cNvSpPr txBox="1"/>
          <p:nvPr/>
        </p:nvSpPr>
        <p:spPr>
          <a:xfrm>
            <a:off x="1809750" y="427137"/>
            <a:ext cx="5524500" cy="400110"/>
          </a:xfrm>
          <a:prstGeom prst="rect">
            <a:avLst/>
          </a:prstGeom>
          <a:noFill/>
        </p:spPr>
        <p:txBody>
          <a:bodyPr wrap="square" rtlCol="0">
            <a:spAutoFit/>
          </a:bodyPr>
          <a:lstStyle/>
          <a:p>
            <a:pPr algn="ctr"/>
            <a:r>
              <a:rPr lang="ko-KR" altLang="en-US" sz="2000"/>
              <a:t>생물정보학 실습 환경</a:t>
            </a:r>
          </a:p>
        </p:txBody>
      </p:sp>
    </p:spTree>
    <p:extLst>
      <p:ext uri="{BB962C8B-B14F-4D97-AF65-F5344CB8AC3E}">
        <p14:creationId xmlns:p14="http://schemas.microsoft.com/office/powerpoint/2010/main" val="172807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9A13F5-8C12-47AB-94E9-E575DA869EA3}"/>
              </a:ext>
            </a:extLst>
          </p:cNvPr>
          <p:cNvSpPr>
            <a:spLocks noGrp="1"/>
          </p:cNvSpPr>
          <p:nvPr>
            <p:ph type="title"/>
          </p:nvPr>
        </p:nvSpPr>
        <p:spPr/>
        <p:txBody>
          <a:bodyPr>
            <a:normAutofit/>
          </a:bodyPr>
          <a:lstStyle/>
          <a:p>
            <a:pPr algn="ctr"/>
            <a:r>
              <a:rPr lang="en-US" altLang="ko-KR" sz="2000" dirty="0"/>
              <a:t>Until</a:t>
            </a:r>
            <a:r>
              <a:rPr lang="ko-KR" altLang="en-US" sz="2000" dirty="0"/>
              <a:t> </a:t>
            </a:r>
            <a:r>
              <a:rPr lang="en-US" altLang="ko-KR" sz="2000" dirty="0"/>
              <a:t>next</a:t>
            </a:r>
            <a:r>
              <a:rPr lang="ko-KR" altLang="en-US" sz="2000" dirty="0"/>
              <a:t> </a:t>
            </a:r>
            <a:r>
              <a:rPr lang="en-US" altLang="ko-KR" sz="2000" dirty="0"/>
              <a:t>week</a:t>
            </a:r>
            <a:endParaRPr lang="ko-KR" altLang="en-US" sz="2000" dirty="0"/>
          </a:p>
        </p:txBody>
      </p:sp>
      <p:sp>
        <p:nvSpPr>
          <p:cNvPr id="3" name="내용 개체 틀 2">
            <a:extLst>
              <a:ext uri="{FF2B5EF4-FFF2-40B4-BE49-F238E27FC236}">
                <a16:creationId xmlns:a16="http://schemas.microsoft.com/office/drawing/2014/main" id="{7BEEC046-7C07-4D8C-86AD-9CD9EA683924}"/>
              </a:ext>
            </a:extLst>
          </p:cNvPr>
          <p:cNvSpPr>
            <a:spLocks noGrp="1"/>
          </p:cNvSpPr>
          <p:nvPr>
            <p:ph idx="1"/>
          </p:nvPr>
        </p:nvSpPr>
        <p:spPr/>
        <p:txBody>
          <a:bodyPr>
            <a:normAutofit/>
          </a:bodyPr>
          <a:lstStyle/>
          <a:p>
            <a:r>
              <a:rPr lang="en-US" altLang="ko-KR" sz="1600" dirty="0"/>
              <a:t>VPN </a:t>
            </a:r>
            <a:r>
              <a:rPr lang="ko-KR" altLang="en-US" sz="1600" dirty="0"/>
              <a:t>신청</a:t>
            </a:r>
            <a:endParaRPr lang="en-US" altLang="ko-KR" sz="1600" dirty="0"/>
          </a:p>
          <a:p>
            <a:r>
              <a:rPr lang="en-US" altLang="ko-KR" sz="1600" dirty="0" err="1"/>
              <a:t>Jupyter</a:t>
            </a:r>
            <a:r>
              <a:rPr lang="en-US" altLang="ko-KR" sz="1600" dirty="0"/>
              <a:t> notebook </a:t>
            </a:r>
            <a:r>
              <a:rPr lang="ko-KR" altLang="en-US" sz="1600" dirty="0"/>
              <a:t>사용법 숙지 </a:t>
            </a:r>
            <a:r>
              <a:rPr lang="en-US" altLang="ko-KR" sz="1600" dirty="0"/>
              <a:t>(</a:t>
            </a:r>
            <a:r>
              <a:rPr lang="en-US" altLang="ko-KR" sz="1600" dirty="0" err="1"/>
              <a:t>Youtube</a:t>
            </a:r>
            <a:r>
              <a:rPr lang="en-US" altLang="ko-KR" sz="1600" dirty="0"/>
              <a:t> video </a:t>
            </a:r>
            <a:r>
              <a:rPr lang="ko-KR" altLang="en-US" sz="1600" dirty="0"/>
              <a:t>등을 활용</a:t>
            </a:r>
            <a:r>
              <a:rPr lang="en-US" altLang="ko-KR" sz="1600" dirty="0"/>
              <a:t>)</a:t>
            </a:r>
          </a:p>
          <a:p>
            <a:r>
              <a:rPr lang="en-US" altLang="ko-KR" sz="1600" dirty="0"/>
              <a:t>Optional</a:t>
            </a:r>
          </a:p>
          <a:p>
            <a:pPr lvl="1"/>
            <a:r>
              <a:rPr lang="ko-KR" altLang="en-US" sz="1600" dirty="0"/>
              <a:t>학기가 진행되는 동안 </a:t>
            </a:r>
            <a:r>
              <a:rPr lang="en-US" altLang="ko-KR" sz="1600" dirty="0"/>
              <a:t>Code academy, </a:t>
            </a:r>
            <a:r>
              <a:rPr lang="ko-KR" altLang="en-US" sz="1600" dirty="0"/>
              <a:t>첨부해준 </a:t>
            </a:r>
            <a:r>
              <a:rPr lang="en-US" altLang="ko-KR" sz="1600" dirty="0" err="1"/>
              <a:t>youtube</a:t>
            </a:r>
            <a:r>
              <a:rPr lang="en-US" altLang="ko-KR" sz="1600" dirty="0"/>
              <a:t> </a:t>
            </a:r>
            <a:r>
              <a:rPr lang="ko-KR" altLang="en-US" sz="1600" dirty="0"/>
              <a:t>영상을 개인적으로 공부하면 많은 도움이 될 것임</a:t>
            </a:r>
            <a:endParaRPr lang="en-US" altLang="ko-KR" sz="1600" dirty="0"/>
          </a:p>
          <a:p>
            <a:pPr marL="0" indent="0">
              <a:buNone/>
            </a:pPr>
            <a:endParaRPr lang="ko-KR" altLang="en-US" sz="1600" dirty="0"/>
          </a:p>
        </p:txBody>
      </p:sp>
    </p:spTree>
    <p:extLst>
      <p:ext uri="{BB962C8B-B14F-4D97-AF65-F5344CB8AC3E}">
        <p14:creationId xmlns:p14="http://schemas.microsoft.com/office/powerpoint/2010/main" val="335231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B363FA-6B9D-48A3-9E84-A425F4F75FC2}"/>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Creation of Python</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8618FA2F-E899-45FF-9690-38FE12B619A5}"/>
              </a:ext>
            </a:extLst>
          </p:cNvPr>
          <p:cNvSpPr>
            <a:spLocks noGrp="1"/>
          </p:cNvSpPr>
          <p:nvPr>
            <p:ph idx="1"/>
          </p:nvPr>
        </p:nvSpPr>
        <p:spPr>
          <a:xfrm>
            <a:off x="628650" y="1558925"/>
            <a:ext cx="5932924" cy="4351338"/>
          </a:xfrm>
        </p:spPr>
        <p:txBody>
          <a:bodyPr>
            <a:normAutofit/>
          </a:bodyPr>
          <a:lstStyle/>
          <a:p>
            <a:r>
              <a:rPr lang="en-US" altLang="ko-KR" sz="1600" dirty="0">
                <a:latin typeface="Arial" panose="020B0604020202020204" pitchFamily="34" charset="0"/>
                <a:cs typeface="Arial" panose="020B0604020202020204" pitchFamily="34" charset="0"/>
              </a:rPr>
              <a:t>It was created in 1991 by Guido Van Rossum</a:t>
            </a:r>
          </a:p>
          <a:p>
            <a:r>
              <a:rPr lang="en-US" altLang="ko-KR" sz="1600" dirty="0">
                <a:latin typeface="Arial" panose="020B0604020202020204" pitchFamily="34" charset="0"/>
                <a:cs typeface="Arial" panose="020B0604020202020204" pitchFamily="34" charset="0"/>
              </a:rPr>
              <a:t>The origin of its name is inspired by the comedy series called “Monty Python”</a:t>
            </a:r>
            <a:endParaRPr lang="ko-KR" altLang="en-US" sz="1600" dirty="0">
              <a:latin typeface="Arial" panose="020B0604020202020204" pitchFamily="34" charset="0"/>
              <a:cs typeface="Arial" panose="020B0604020202020204" pitchFamily="34" charset="0"/>
            </a:endParaRPr>
          </a:p>
        </p:txBody>
      </p:sp>
      <p:pic>
        <p:nvPicPr>
          <p:cNvPr id="1026" name="Picture 2" descr="Guido Van Rossum - Introduction to python - Edureka">
            <a:extLst>
              <a:ext uri="{FF2B5EF4-FFF2-40B4-BE49-F238E27FC236}">
                <a16:creationId xmlns:a16="http://schemas.microsoft.com/office/drawing/2014/main" id="{761387BC-C302-48C6-86CB-F6966E31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574" y="1559197"/>
            <a:ext cx="1643261"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atures-introduction to python-edureka">
            <a:extLst>
              <a:ext uri="{FF2B5EF4-FFF2-40B4-BE49-F238E27FC236}">
                <a16:creationId xmlns:a16="http://schemas.microsoft.com/office/drawing/2014/main" id="{25CF68D2-DAF5-4B65-95CB-4ED9FA7E4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35" y="3814022"/>
            <a:ext cx="2670663" cy="2263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ications of python-introduction to python-edureka">
            <a:extLst>
              <a:ext uri="{FF2B5EF4-FFF2-40B4-BE49-F238E27FC236}">
                <a16:creationId xmlns:a16="http://schemas.microsoft.com/office/drawing/2014/main" id="{689453CC-EFC0-48B7-BC8B-FACA97078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094" y="4036951"/>
            <a:ext cx="4441371" cy="1817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2C6982-E713-4B3B-9683-184D4EF22ECA}"/>
              </a:ext>
            </a:extLst>
          </p:cNvPr>
          <p:cNvSpPr txBox="1"/>
          <p:nvPr/>
        </p:nvSpPr>
        <p:spPr>
          <a:xfrm>
            <a:off x="1269659" y="3429000"/>
            <a:ext cx="1748413"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&lt;Features of Python&gt;</a:t>
            </a:r>
            <a:endParaRPr lang="ko-KR" alt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94C488-69DB-4702-8FF2-1CA325142E24}"/>
              </a:ext>
            </a:extLst>
          </p:cNvPr>
          <p:cNvSpPr txBox="1"/>
          <p:nvPr/>
        </p:nvSpPr>
        <p:spPr>
          <a:xfrm>
            <a:off x="5153151" y="3429000"/>
            <a:ext cx="1923254" cy="46166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&lt;Application of Python&gt;</a:t>
            </a:r>
            <a:endParaRPr lang="ko-KR" alt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F22A07-3C73-414E-898B-C166AB30FE47}"/>
              </a:ext>
            </a:extLst>
          </p:cNvPr>
          <p:cNvSpPr txBox="1"/>
          <p:nvPr/>
        </p:nvSpPr>
        <p:spPr>
          <a:xfrm>
            <a:off x="2301788" y="5638922"/>
            <a:ext cx="1592306" cy="215444"/>
          </a:xfrm>
          <a:prstGeom prst="rect">
            <a:avLst/>
          </a:prstGeom>
          <a:noFill/>
        </p:spPr>
        <p:txBody>
          <a:bodyPr wrap="square" rtlCol="0">
            <a:spAutoFit/>
          </a:bodyPr>
          <a:lstStyle/>
          <a:p>
            <a:pPr algn="ctr"/>
            <a:r>
              <a:rPr lang="en-US" altLang="ko-KR" sz="800" dirty="0" err="1">
                <a:latin typeface="Arial" panose="020B0604020202020204" pitchFamily="34" charset="0"/>
                <a:cs typeface="Arial" panose="020B0604020202020204" pitchFamily="34" charset="0"/>
              </a:rPr>
              <a:t>Edureka</a:t>
            </a:r>
            <a:endParaRPr lang="ko-KR"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2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8B1283-2736-4098-B721-457886B7D992}"/>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1.Keywords</a:t>
            </a:r>
            <a:endParaRPr lang="ko-KR" altLang="en-US" sz="24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98A8EA8A-BADA-4843-BC63-2A828784D4FB}"/>
              </a:ext>
            </a:extLst>
          </p:cNvPr>
          <p:cNvPicPr>
            <a:picLocks noChangeAspect="1"/>
          </p:cNvPicPr>
          <p:nvPr/>
        </p:nvPicPr>
        <p:blipFill>
          <a:blip r:embed="rId2"/>
          <a:stretch>
            <a:fillRect/>
          </a:stretch>
        </p:blipFill>
        <p:spPr>
          <a:xfrm>
            <a:off x="1638300" y="2559888"/>
            <a:ext cx="5867400" cy="3164205"/>
          </a:xfrm>
          <a:prstGeom prst="rect">
            <a:avLst/>
          </a:prstGeom>
        </p:spPr>
      </p:pic>
      <p:sp>
        <p:nvSpPr>
          <p:cNvPr id="6" name="TextBox 5">
            <a:extLst>
              <a:ext uri="{FF2B5EF4-FFF2-40B4-BE49-F238E27FC236}">
                <a16:creationId xmlns:a16="http://schemas.microsoft.com/office/drawing/2014/main" id="{F3FA00B5-37E6-4AD1-99FE-86BF4604CF00}"/>
              </a:ext>
            </a:extLst>
          </p:cNvPr>
          <p:cNvSpPr txBox="1"/>
          <p:nvPr/>
        </p:nvSpPr>
        <p:spPr>
          <a:xfrm>
            <a:off x="570558" y="1690689"/>
            <a:ext cx="8002884" cy="584775"/>
          </a:xfrm>
          <a:prstGeom prst="rect">
            <a:avLst/>
          </a:prstGeom>
          <a:noFill/>
        </p:spPr>
        <p:txBody>
          <a:bodyPr wrap="square" rtlCol="0">
            <a:spAutoFit/>
          </a:bodyPr>
          <a:lstStyle/>
          <a:p>
            <a:r>
              <a:rPr lang="en-US" altLang="ko-KR" sz="1600" dirty="0">
                <a:latin typeface="Arial" panose="020B0604020202020204" pitchFamily="34" charset="0"/>
                <a:cs typeface="Arial" panose="020B0604020202020204" pitchFamily="34" charset="0"/>
              </a:rPr>
              <a:t>- Keywords are special names that are already present in Python. You can use these keywords for specific functionality while writing a Python program</a:t>
            </a:r>
            <a:endParaRPr lang="ko-KR" alt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06E1410-D02F-4339-BC4C-C231A69BEDF1}"/>
              </a:ext>
            </a:extLst>
          </p:cNvPr>
          <p:cNvSpPr txBox="1"/>
          <p:nvPr/>
        </p:nvSpPr>
        <p:spPr>
          <a:xfrm>
            <a:off x="1638300" y="5724093"/>
            <a:ext cx="5867400" cy="215444"/>
          </a:xfrm>
          <a:prstGeom prst="rect">
            <a:avLst/>
          </a:prstGeom>
          <a:noFill/>
        </p:spPr>
        <p:txBody>
          <a:bodyPr wrap="square" rtlCol="0">
            <a:spAutoFit/>
          </a:bodyPr>
          <a:lstStyle/>
          <a:p>
            <a:pPr algn="ctr"/>
            <a:r>
              <a:rPr lang="en-US" altLang="ko-KR" sz="800" dirty="0">
                <a:latin typeface="Arial" panose="020B0604020202020204" pitchFamily="34" charset="0"/>
                <a:cs typeface="Arial" panose="020B0604020202020204" pitchFamily="34" charset="0"/>
              </a:rPr>
              <a:t>http://makemeanalyst.com/python-programming/variable-names-and-keywords/</a:t>
            </a:r>
            <a:endParaRPr lang="ko-KR"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33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828F2A49-26EA-4D8A-AB44-877D9D5421A7}"/>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2.Variables</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F73F07F4-A820-42C1-90F6-21CA880B3C60}"/>
              </a:ext>
            </a:extLst>
          </p:cNvPr>
          <p:cNvSpPr>
            <a:spLocks noGrp="1"/>
          </p:cNvSpPr>
          <p:nvPr>
            <p:ph idx="1"/>
          </p:nvPr>
        </p:nvSpPr>
        <p:spPr/>
        <p:txBody>
          <a:bodyPr>
            <a:normAutofit/>
          </a:bodyPr>
          <a:lstStyle/>
          <a:p>
            <a:pPr algn="just"/>
            <a:r>
              <a:rPr lang="en-US" altLang="ko-KR" sz="1600" dirty="0">
                <a:latin typeface="Arial" panose="020B0604020202020204" pitchFamily="34" charset="0"/>
                <a:cs typeface="Arial" panose="020B0604020202020204" pitchFamily="34" charset="0"/>
              </a:rPr>
              <a:t>Variables are like a memory location where you can store a value. This value, you may or may not change in the future</a:t>
            </a:r>
          </a:p>
          <a:p>
            <a:pPr algn="just"/>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algn="just"/>
            <a:r>
              <a:rPr lang="en-US" altLang="ko-KR" sz="1600" dirty="0">
                <a:latin typeface="Arial" panose="020B0604020202020204" pitchFamily="34" charset="0"/>
                <a:cs typeface="Arial" panose="020B0604020202020204" pitchFamily="34" charset="0"/>
              </a:rPr>
              <a:t>In the case above, </a:t>
            </a:r>
            <a:r>
              <a:rPr lang="en-US" altLang="ko-KR" sz="1600" dirty="0" err="1">
                <a:latin typeface="Arial" panose="020B0604020202020204" pitchFamily="34" charset="0"/>
                <a:cs typeface="Arial" panose="020B0604020202020204" pitchFamily="34" charset="0"/>
              </a:rPr>
              <a:t>x,y</a:t>
            </a:r>
            <a:r>
              <a:rPr lang="en-US" altLang="ko-KR" sz="1600" dirty="0">
                <a:latin typeface="Arial" panose="020B0604020202020204" pitchFamily="34" charset="0"/>
                <a:cs typeface="Arial" panose="020B0604020202020204" pitchFamily="34" charset="0"/>
              </a:rPr>
              <a:t>, name are newly created variables.</a:t>
            </a:r>
          </a:p>
          <a:p>
            <a:pPr algn="just"/>
            <a:r>
              <a:rPr lang="en-US" altLang="ko-KR" sz="1600" dirty="0">
                <a:latin typeface="Arial" panose="020B0604020202020204" pitchFamily="34" charset="0"/>
                <a:cs typeface="Arial" panose="020B0604020202020204" pitchFamily="34" charset="0"/>
              </a:rPr>
              <a:t>To declare a variable in python, you only have to assign a value to it. There are no additional commands needed to declare a variable in Python</a:t>
            </a:r>
            <a:endParaRPr lang="ko-KR" altLang="en-US" sz="16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ED8C065C-24C2-407C-AA15-9A79DD679821}"/>
              </a:ext>
            </a:extLst>
          </p:cNvPr>
          <p:cNvPicPr>
            <a:picLocks noChangeAspect="1"/>
          </p:cNvPicPr>
          <p:nvPr/>
        </p:nvPicPr>
        <p:blipFill>
          <a:blip r:embed="rId2"/>
          <a:stretch>
            <a:fillRect/>
          </a:stretch>
        </p:blipFill>
        <p:spPr>
          <a:xfrm>
            <a:off x="790115" y="2578396"/>
            <a:ext cx="2408048" cy="850604"/>
          </a:xfrm>
          <a:prstGeom prst="rect">
            <a:avLst/>
          </a:prstGeom>
        </p:spPr>
      </p:pic>
    </p:spTree>
    <p:extLst>
      <p:ext uri="{BB962C8B-B14F-4D97-AF65-F5344CB8AC3E}">
        <p14:creationId xmlns:p14="http://schemas.microsoft.com/office/powerpoint/2010/main" val="250758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59A88961-6839-4AF5-B9E1-EC3DBA55F48C}"/>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3.Data types</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47B63403-CAF2-4217-8FB7-93E3AA493ED0}"/>
              </a:ext>
            </a:extLst>
          </p:cNvPr>
          <p:cNvSpPr>
            <a:spLocks noGrp="1"/>
          </p:cNvSpPr>
          <p:nvPr>
            <p:ph idx="1"/>
          </p:nvPr>
        </p:nvSpPr>
        <p:spPr/>
        <p:txBody>
          <a:bodyPr>
            <a:normAutofit/>
          </a:bodyPr>
          <a:lstStyle/>
          <a:p>
            <a:r>
              <a:rPr lang="en-US" altLang="ko-KR" sz="1600" dirty="0">
                <a:latin typeface="Arial" panose="020B0604020202020204" pitchFamily="34" charset="0"/>
                <a:cs typeface="Arial" panose="020B0604020202020204" pitchFamily="34" charset="0"/>
              </a:rPr>
              <a:t>Data types in Python : Numbers, String, List, Dictionary, Set, Tuple</a:t>
            </a:r>
          </a:p>
          <a:p>
            <a:pPr marL="0" indent="0">
              <a:buNone/>
            </a:pPr>
            <a:endParaRPr lang="en-US" altLang="ko-KR" sz="1600" dirty="0">
              <a:latin typeface="Arial" panose="020B0604020202020204" pitchFamily="34" charset="0"/>
              <a:cs typeface="Arial" panose="020B0604020202020204" pitchFamily="34" charset="0"/>
            </a:endParaRPr>
          </a:p>
          <a:p>
            <a:pPr marL="0" indent="0">
              <a:buNone/>
            </a:pPr>
            <a:r>
              <a:rPr lang="en-US" altLang="ko-KR" sz="1600" dirty="0">
                <a:latin typeface="Arial" panose="020B0604020202020204" pitchFamily="34" charset="0"/>
                <a:cs typeface="Arial" panose="020B0604020202020204" pitchFamily="34" charset="0"/>
              </a:rPr>
              <a:t>Numbers : Numbers or numerical data type is used for numerical values. </a:t>
            </a:r>
          </a:p>
          <a:p>
            <a:pPr marL="457200" lvl="1" indent="0">
              <a:buNone/>
            </a:pPr>
            <a:endParaRPr lang="ko-KR" altLang="en-US" sz="16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27EB3B50-99F0-4FA0-9A1D-86A577352AAC}"/>
              </a:ext>
            </a:extLst>
          </p:cNvPr>
          <p:cNvPicPr>
            <a:picLocks noChangeAspect="1"/>
          </p:cNvPicPr>
          <p:nvPr/>
        </p:nvPicPr>
        <p:blipFill>
          <a:blip r:embed="rId2"/>
          <a:stretch>
            <a:fillRect/>
          </a:stretch>
        </p:blipFill>
        <p:spPr>
          <a:xfrm>
            <a:off x="974631" y="3005931"/>
            <a:ext cx="6350342" cy="2332551"/>
          </a:xfrm>
          <a:prstGeom prst="rect">
            <a:avLst/>
          </a:prstGeom>
        </p:spPr>
      </p:pic>
    </p:spTree>
    <p:extLst>
      <p:ext uri="{BB962C8B-B14F-4D97-AF65-F5344CB8AC3E}">
        <p14:creationId xmlns:p14="http://schemas.microsoft.com/office/powerpoint/2010/main" val="164515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59A88961-6839-4AF5-B9E1-EC3DBA55F48C}"/>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3.Data types</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47B63403-CAF2-4217-8FB7-93E3AA493ED0}"/>
              </a:ext>
            </a:extLst>
          </p:cNvPr>
          <p:cNvSpPr>
            <a:spLocks noGrp="1"/>
          </p:cNvSpPr>
          <p:nvPr>
            <p:ph idx="1"/>
          </p:nvPr>
        </p:nvSpPr>
        <p:spPr/>
        <p:txBody>
          <a:bodyPr>
            <a:normAutofit/>
          </a:bodyPr>
          <a:lstStyle/>
          <a:p>
            <a:pPr marL="0" indent="0">
              <a:buNone/>
            </a:pPr>
            <a:r>
              <a:rPr lang="en-US" altLang="ko-KR" sz="1600" dirty="0">
                <a:latin typeface="Arial" panose="020B0604020202020204" pitchFamily="34" charset="0"/>
                <a:cs typeface="Arial" panose="020B0604020202020204" pitchFamily="34" charset="0"/>
              </a:rPr>
              <a:t>String : it is used to represent characters or alphabets. You can declare a string using single “ or double quotes “”.</a:t>
            </a:r>
          </a:p>
          <a:p>
            <a:pPr marL="0" indent="0">
              <a:buNone/>
            </a:pPr>
            <a:endParaRPr lang="en-US" altLang="ko-KR" sz="1600" dirty="0">
              <a:latin typeface="Arial" panose="020B0604020202020204" pitchFamily="34" charset="0"/>
              <a:cs typeface="Arial" panose="020B0604020202020204" pitchFamily="34" charset="0"/>
            </a:endParaRPr>
          </a:p>
          <a:p>
            <a:pPr marL="0" indent="0">
              <a:buNone/>
            </a:pPr>
            <a:endParaRPr lang="en-US" altLang="ko-KR" sz="1600" dirty="0">
              <a:latin typeface="Arial" panose="020B0604020202020204" pitchFamily="34" charset="0"/>
              <a:cs typeface="Arial" panose="020B0604020202020204" pitchFamily="34" charset="0"/>
            </a:endParaRPr>
          </a:p>
          <a:p>
            <a:pPr marL="0" indent="0">
              <a:buNone/>
            </a:pPr>
            <a:endParaRPr lang="en-US" altLang="ko-KR" sz="1600" dirty="0">
              <a:latin typeface="Arial" panose="020B0604020202020204" pitchFamily="34" charset="0"/>
              <a:cs typeface="Arial" panose="020B0604020202020204" pitchFamily="34" charset="0"/>
            </a:endParaRPr>
          </a:p>
          <a:p>
            <a:pPr marL="0" indent="0">
              <a:buNone/>
            </a:pPr>
            <a:r>
              <a:rPr lang="en-US" altLang="ko-KR" sz="1600" dirty="0">
                <a:latin typeface="Arial" panose="020B0604020202020204" pitchFamily="34" charset="0"/>
                <a:cs typeface="Arial" panose="020B0604020202020204" pitchFamily="34" charset="0"/>
              </a:rPr>
              <a:t>List : It is like a collection where you can store different values. It need not be uniform and can have different values</a:t>
            </a:r>
          </a:p>
          <a:p>
            <a:pPr marL="457200" lvl="1" indent="0">
              <a:buNone/>
            </a:pPr>
            <a:endParaRPr lang="ko-KR" altLang="en-US" sz="1600" dirty="0">
              <a:latin typeface="Arial" panose="020B0604020202020204" pitchFamily="34" charset="0"/>
              <a:cs typeface="Arial" panose="020B0604020202020204" pitchFamily="34" charset="0"/>
            </a:endParaRPr>
          </a:p>
        </p:txBody>
      </p:sp>
      <p:pic>
        <p:nvPicPr>
          <p:cNvPr id="2" name="그림 1">
            <a:extLst>
              <a:ext uri="{FF2B5EF4-FFF2-40B4-BE49-F238E27FC236}">
                <a16:creationId xmlns:a16="http://schemas.microsoft.com/office/drawing/2014/main" id="{37AFAF8A-EDAA-4609-8F56-5E65EF9C3AA5}"/>
              </a:ext>
            </a:extLst>
          </p:cNvPr>
          <p:cNvPicPr>
            <a:picLocks noChangeAspect="1"/>
          </p:cNvPicPr>
          <p:nvPr/>
        </p:nvPicPr>
        <p:blipFill>
          <a:blip r:embed="rId2"/>
          <a:stretch>
            <a:fillRect/>
          </a:stretch>
        </p:blipFill>
        <p:spPr>
          <a:xfrm>
            <a:off x="1032621" y="2421870"/>
            <a:ext cx="2777231" cy="751636"/>
          </a:xfrm>
          <a:prstGeom prst="rect">
            <a:avLst/>
          </a:prstGeom>
        </p:spPr>
      </p:pic>
      <p:pic>
        <p:nvPicPr>
          <p:cNvPr id="7" name="그림 6">
            <a:extLst>
              <a:ext uri="{FF2B5EF4-FFF2-40B4-BE49-F238E27FC236}">
                <a16:creationId xmlns:a16="http://schemas.microsoft.com/office/drawing/2014/main" id="{437BF7AA-5E1C-4C98-9422-8270F8E1A314}"/>
              </a:ext>
            </a:extLst>
          </p:cNvPr>
          <p:cNvPicPr>
            <a:picLocks noChangeAspect="1"/>
          </p:cNvPicPr>
          <p:nvPr/>
        </p:nvPicPr>
        <p:blipFill>
          <a:blip r:embed="rId3"/>
          <a:stretch>
            <a:fillRect/>
          </a:stretch>
        </p:blipFill>
        <p:spPr>
          <a:xfrm>
            <a:off x="1193176" y="4001293"/>
            <a:ext cx="5693772" cy="2175669"/>
          </a:xfrm>
          <a:prstGeom prst="rect">
            <a:avLst/>
          </a:prstGeom>
        </p:spPr>
      </p:pic>
    </p:spTree>
    <p:extLst>
      <p:ext uri="{BB962C8B-B14F-4D97-AF65-F5344CB8AC3E}">
        <p14:creationId xmlns:p14="http://schemas.microsoft.com/office/powerpoint/2010/main" val="225982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59A88961-6839-4AF5-B9E1-EC3DBA55F48C}"/>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3.Data types</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47B63403-CAF2-4217-8FB7-93E3AA493ED0}"/>
              </a:ext>
            </a:extLst>
          </p:cNvPr>
          <p:cNvSpPr>
            <a:spLocks noGrp="1"/>
          </p:cNvSpPr>
          <p:nvPr>
            <p:ph idx="1"/>
          </p:nvPr>
        </p:nvSpPr>
        <p:spPr/>
        <p:txBody>
          <a:bodyPr>
            <a:normAutofit/>
          </a:bodyPr>
          <a:lstStyle/>
          <a:p>
            <a:pPr marL="0" indent="0">
              <a:buNone/>
            </a:pPr>
            <a:r>
              <a:rPr lang="en-US" altLang="ko-KR" sz="1600" dirty="0">
                <a:latin typeface="Arial" panose="020B0604020202020204" pitchFamily="34" charset="0"/>
                <a:cs typeface="Arial" panose="020B0604020202020204" pitchFamily="34" charset="0"/>
              </a:rPr>
              <a:t>Dictionary : It is unordered and changeable data structure. We use the key value pairs in a dictionary. Since the keys are unique, we can use them as indexes to access the values from dictionary</a:t>
            </a:r>
          </a:p>
          <a:p>
            <a:pPr marL="0" indent="0">
              <a:buNone/>
            </a:pPr>
            <a:endParaRPr lang="en-US" altLang="ko-KR" sz="1600" dirty="0">
              <a:latin typeface="Arial" panose="020B0604020202020204" pitchFamily="34" charset="0"/>
              <a:cs typeface="Arial" panose="020B0604020202020204" pitchFamily="34" charset="0"/>
            </a:endParaRPr>
          </a:p>
          <a:p>
            <a:pPr marL="0" indent="0">
              <a:buNone/>
            </a:pPr>
            <a:endParaRPr lang="en-US" altLang="ko-KR" sz="1600" dirty="0">
              <a:latin typeface="Arial" panose="020B0604020202020204" pitchFamily="34" charset="0"/>
              <a:cs typeface="Arial" panose="020B0604020202020204" pitchFamily="34" charset="0"/>
            </a:endParaRPr>
          </a:p>
          <a:p>
            <a:pPr marL="0" indent="0">
              <a:buNone/>
            </a:pPr>
            <a:endParaRPr lang="en-US" altLang="ko-KR" sz="1600" dirty="0">
              <a:latin typeface="Arial" panose="020B0604020202020204" pitchFamily="34" charset="0"/>
              <a:cs typeface="Arial" panose="020B0604020202020204" pitchFamily="34" charset="0"/>
            </a:endParaRPr>
          </a:p>
          <a:p>
            <a:pPr marL="0" indent="0">
              <a:buNone/>
            </a:pPr>
            <a:endParaRPr lang="en-US" altLang="ko-KR" sz="1600" dirty="0">
              <a:latin typeface="Arial" panose="020B0604020202020204" pitchFamily="34" charset="0"/>
              <a:cs typeface="Arial" panose="020B0604020202020204" pitchFamily="34" charset="0"/>
            </a:endParaRPr>
          </a:p>
          <a:p>
            <a:pPr marL="0" indent="0">
              <a:buNone/>
            </a:pPr>
            <a:r>
              <a:rPr lang="en-US" altLang="ko-KR" sz="1600" dirty="0">
                <a:latin typeface="Arial" panose="020B0604020202020204" pitchFamily="34" charset="0"/>
                <a:cs typeface="Arial" panose="020B0604020202020204" pitchFamily="34" charset="0"/>
              </a:rPr>
              <a:t>Tuple : It is another collection which is ordered and unchangeable. We declare the tuples in Python with round brackets. </a:t>
            </a:r>
            <a:endParaRPr lang="ko-KR" altLang="en-US" sz="1600"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E35D25C6-EE8E-4A4C-BE0B-5CAE73E05028}"/>
              </a:ext>
            </a:extLst>
          </p:cNvPr>
          <p:cNvPicPr>
            <a:picLocks noChangeAspect="1"/>
          </p:cNvPicPr>
          <p:nvPr/>
        </p:nvPicPr>
        <p:blipFill rotWithShape="1">
          <a:blip r:embed="rId2"/>
          <a:srcRect b="1708"/>
          <a:stretch/>
        </p:blipFill>
        <p:spPr>
          <a:xfrm>
            <a:off x="593973" y="2633381"/>
            <a:ext cx="8010042" cy="967069"/>
          </a:xfrm>
          <a:prstGeom prst="rect">
            <a:avLst/>
          </a:prstGeom>
        </p:spPr>
      </p:pic>
      <p:pic>
        <p:nvPicPr>
          <p:cNvPr id="6" name="그림 5">
            <a:extLst>
              <a:ext uri="{FF2B5EF4-FFF2-40B4-BE49-F238E27FC236}">
                <a16:creationId xmlns:a16="http://schemas.microsoft.com/office/drawing/2014/main" id="{16532DD5-7FC4-4D3E-8F34-AB975C30FB93}"/>
              </a:ext>
            </a:extLst>
          </p:cNvPr>
          <p:cNvPicPr>
            <a:picLocks noChangeAspect="1"/>
          </p:cNvPicPr>
          <p:nvPr/>
        </p:nvPicPr>
        <p:blipFill>
          <a:blip r:embed="rId3"/>
          <a:stretch>
            <a:fillRect/>
          </a:stretch>
        </p:blipFill>
        <p:spPr>
          <a:xfrm>
            <a:off x="628650" y="4543142"/>
            <a:ext cx="5173018" cy="1153366"/>
          </a:xfrm>
          <a:prstGeom prst="rect">
            <a:avLst/>
          </a:prstGeom>
        </p:spPr>
      </p:pic>
    </p:spTree>
    <p:extLst>
      <p:ext uri="{BB962C8B-B14F-4D97-AF65-F5344CB8AC3E}">
        <p14:creationId xmlns:p14="http://schemas.microsoft.com/office/powerpoint/2010/main" val="326433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DC62A31B-1344-4C1E-9BAA-ED84CFBFD1A2}"/>
              </a:ext>
            </a:extLst>
          </p:cNvPr>
          <p:cNvSpPr>
            <a:spLocks noGrp="1"/>
          </p:cNvSpPr>
          <p:nvPr>
            <p:ph type="title"/>
          </p:nvPr>
        </p:nvSpPr>
        <p:spPr/>
        <p:txBody>
          <a:bodyPr>
            <a:normAutofit/>
          </a:bodyPr>
          <a:lstStyle/>
          <a:p>
            <a:pPr algn="ctr"/>
            <a:r>
              <a:rPr lang="en-US" altLang="ko-KR" sz="2400" dirty="0">
                <a:latin typeface="Arial" panose="020B0604020202020204" pitchFamily="34" charset="0"/>
                <a:cs typeface="Arial" panose="020B0604020202020204" pitchFamily="34" charset="0"/>
              </a:rPr>
              <a:t>Key elements in Python – 4.Operators</a:t>
            </a:r>
            <a:endParaRPr lang="ko-KR" altLang="en-US" sz="2400"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E6666CFD-F9FD-4E97-84AC-9CAEAD8182CB}"/>
              </a:ext>
            </a:extLst>
          </p:cNvPr>
          <p:cNvSpPr>
            <a:spLocks noGrp="1"/>
          </p:cNvSpPr>
          <p:nvPr>
            <p:ph idx="1"/>
          </p:nvPr>
        </p:nvSpPr>
        <p:spPr/>
        <p:txBody>
          <a:bodyPr>
            <a:normAutofit/>
          </a:bodyPr>
          <a:lstStyle/>
          <a:p>
            <a:pPr marL="0" indent="0">
              <a:buNone/>
            </a:pPr>
            <a:r>
              <a:rPr lang="en-US" altLang="ko-KR" sz="1600" dirty="0">
                <a:latin typeface="Arial" panose="020B0604020202020204" pitchFamily="34" charset="0"/>
                <a:cs typeface="Arial" panose="020B0604020202020204" pitchFamily="34" charset="0"/>
              </a:rPr>
              <a:t>Operators in Python are used to do operations between two values or variables</a:t>
            </a:r>
            <a:endParaRPr lang="ko-KR" altLang="en-US" sz="1600" dirty="0">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3F6A31A2-8809-4BC3-867D-F14B564B48BF}"/>
              </a:ext>
            </a:extLst>
          </p:cNvPr>
          <p:cNvPicPr>
            <a:picLocks noChangeAspect="1"/>
          </p:cNvPicPr>
          <p:nvPr/>
        </p:nvPicPr>
        <p:blipFill>
          <a:blip r:embed="rId2"/>
          <a:stretch>
            <a:fillRect/>
          </a:stretch>
        </p:blipFill>
        <p:spPr>
          <a:xfrm>
            <a:off x="3364539" y="2292893"/>
            <a:ext cx="4765015" cy="1909763"/>
          </a:xfrm>
          <a:prstGeom prst="rect">
            <a:avLst/>
          </a:prstGeom>
        </p:spPr>
      </p:pic>
      <p:sp>
        <p:nvSpPr>
          <p:cNvPr id="7" name="TextBox 6">
            <a:extLst>
              <a:ext uri="{FF2B5EF4-FFF2-40B4-BE49-F238E27FC236}">
                <a16:creationId xmlns:a16="http://schemas.microsoft.com/office/drawing/2014/main" id="{B6B2BE77-116F-434A-8610-13536D00D36B}"/>
              </a:ext>
            </a:extLst>
          </p:cNvPr>
          <p:cNvSpPr txBox="1"/>
          <p:nvPr/>
        </p:nvSpPr>
        <p:spPr>
          <a:xfrm>
            <a:off x="628650" y="3063108"/>
            <a:ext cx="2410385"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Arithmetic Operators</a:t>
            </a:r>
            <a:endParaRPr lang="ko-KR" alt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6326C2-03EC-415E-B52A-602BB3FFCE8A}"/>
              </a:ext>
            </a:extLst>
          </p:cNvPr>
          <p:cNvSpPr txBox="1"/>
          <p:nvPr/>
        </p:nvSpPr>
        <p:spPr>
          <a:xfrm>
            <a:off x="628650" y="5364182"/>
            <a:ext cx="2410385" cy="369332"/>
          </a:xfrm>
          <a:prstGeom prst="rect">
            <a:avLst/>
          </a:prstGeom>
          <a:noFill/>
        </p:spPr>
        <p:txBody>
          <a:bodyPr wrap="square" rtlCol="0">
            <a:spAutoFit/>
          </a:bodyPr>
          <a:lstStyle/>
          <a:p>
            <a:pPr algn="ctr"/>
            <a:r>
              <a:rPr lang="en-US" altLang="ko-KR" dirty="0">
                <a:latin typeface="Arial" panose="020B0604020202020204" pitchFamily="34" charset="0"/>
                <a:cs typeface="Arial" panose="020B0604020202020204" pitchFamily="34" charset="0"/>
              </a:rPr>
              <a:t>Logical Operators</a:t>
            </a:r>
            <a:endParaRPr lang="ko-KR" altLang="en-US" dirty="0">
              <a:latin typeface="Arial" panose="020B0604020202020204" pitchFamily="34" charset="0"/>
              <a:cs typeface="Arial" panose="020B0604020202020204" pitchFamily="34" charset="0"/>
            </a:endParaRPr>
          </a:p>
        </p:txBody>
      </p:sp>
      <p:pic>
        <p:nvPicPr>
          <p:cNvPr id="10" name="그림 9">
            <a:extLst>
              <a:ext uri="{FF2B5EF4-FFF2-40B4-BE49-F238E27FC236}">
                <a16:creationId xmlns:a16="http://schemas.microsoft.com/office/drawing/2014/main" id="{A41E8019-6753-4649-8FF9-EFDBD2635135}"/>
              </a:ext>
            </a:extLst>
          </p:cNvPr>
          <p:cNvPicPr>
            <a:picLocks noChangeAspect="1"/>
          </p:cNvPicPr>
          <p:nvPr/>
        </p:nvPicPr>
        <p:blipFill>
          <a:blip r:embed="rId3"/>
          <a:stretch>
            <a:fillRect/>
          </a:stretch>
        </p:blipFill>
        <p:spPr>
          <a:xfrm>
            <a:off x="3469227" y="4458898"/>
            <a:ext cx="2847566" cy="2033976"/>
          </a:xfrm>
          <a:prstGeom prst="rect">
            <a:avLst/>
          </a:prstGeom>
        </p:spPr>
      </p:pic>
      <p:sp>
        <p:nvSpPr>
          <p:cNvPr id="11" name="TextBox 10">
            <a:extLst>
              <a:ext uri="{FF2B5EF4-FFF2-40B4-BE49-F238E27FC236}">
                <a16:creationId xmlns:a16="http://schemas.microsoft.com/office/drawing/2014/main" id="{3B7C3838-B37C-4F22-99DF-88F488C15417}"/>
              </a:ext>
            </a:extLst>
          </p:cNvPr>
          <p:cNvSpPr txBox="1"/>
          <p:nvPr/>
        </p:nvSpPr>
        <p:spPr>
          <a:xfrm>
            <a:off x="5030604" y="6479028"/>
            <a:ext cx="1286189" cy="215444"/>
          </a:xfrm>
          <a:prstGeom prst="rect">
            <a:avLst/>
          </a:prstGeom>
          <a:noFill/>
        </p:spPr>
        <p:txBody>
          <a:bodyPr wrap="square" rtlCol="0">
            <a:spAutoFit/>
          </a:bodyPr>
          <a:lstStyle/>
          <a:p>
            <a:pPr algn="ctr"/>
            <a:r>
              <a:rPr lang="en-US" altLang="ko-KR" sz="800" dirty="0" err="1">
                <a:latin typeface="Arial" panose="020B0604020202020204" pitchFamily="34" charset="0"/>
                <a:cs typeface="Arial" panose="020B0604020202020204" pitchFamily="34" charset="0"/>
              </a:rPr>
              <a:t>edureka</a:t>
            </a:r>
            <a:endParaRPr lang="ko-KR"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87037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TotalTime>
  <Words>915</Words>
  <Application>Microsoft Office PowerPoint</Application>
  <PresentationFormat>화면 슬라이드 쇼(4:3)</PresentationFormat>
  <Paragraphs>103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HY엽서L</vt:lpstr>
      <vt:lpstr>굴림</vt:lpstr>
      <vt:lpstr>맑은 고딕</vt:lpstr>
      <vt:lpstr>Arial</vt:lpstr>
      <vt:lpstr>Office 테마</vt:lpstr>
      <vt:lpstr>Bioinformatics introduction to python   2022-09-06 </vt:lpstr>
      <vt:lpstr>What is Python?</vt:lpstr>
      <vt:lpstr>Creation of Python</vt:lpstr>
      <vt:lpstr>Key elements in Python – 1.Keywords</vt:lpstr>
      <vt:lpstr>Key elements in Python – 2.Variables</vt:lpstr>
      <vt:lpstr>Key elements in Python – 3.Data types</vt:lpstr>
      <vt:lpstr>Key elements in Python – 3.Data types</vt:lpstr>
      <vt:lpstr>Key elements in Python – 3.Data types</vt:lpstr>
      <vt:lpstr>Key elements in Python – 4.Operators</vt:lpstr>
      <vt:lpstr>Key elements in Python – 4.Operators</vt:lpstr>
      <vt:lpstr>Key elements in Python – 4.Operators</vt:lpstr>
      <vt:lpstr>Key elements in Python – 5.Loops</vt:lpstr>
      <vt:lpstr>PowerPoint 프레젠테이션</vt:lpstr>
      <vt:lpstr>PowerPoint 프레젠테이션</vt:lpstr>
      <vt:lpstr>Online contents that will help you learn programming languages that will be covered in this course</vt:lpstr>
      <vt:lpstr>Using terminal program, Xshell, to use remote server </vt:lpstr>
      <vt:lpstr>Get access for downloading the software (https://www.netsarang.com/ko/xshell-download/)</vt:lpstr>
      <vt:lpstr>Get access for downloading the software</vt:lpstr>
      <vt:lpstr>Apply for VPN</vt:lpstr>
      <vt:lpstr>신청방법</vt:lpstr>
      <vt:lpstr>Jupyter notebook</vt:lpstr>
      <vt:lpstr>Xshell6</vt:lpstr>
      <vt:lpstr>Until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Lee KyungTae</dc:creator>
  <cp:lastModifiedBy>Lee KyungTae</cp:lastModifiedBy>
  <cp:revision>18</cp:revision>
  <dcterms:created xsi:type="dcterms:W3CDTF">2020-09-02T07:19:02Z</dcterms:created>
  <dcterms:modified xsi:type="dcterms:W3CDTF">2022-09-04T12:03:29Z</dcterms:modified>
</cp:coreProperties>
</file>