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299" r:id="rId14"/>
    <p:sldId id="301" r:id="rId15"/>
  </p:sldIdLst>
  <p:sldSz cx="6858000" cy="51435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5590" autoAdjust="0"/>
  </p:normalViewPr>
  <p:slideViewPr>
    <p:cSldViewPr>
      <p:cViewPr varScale="1">
        <p:scale>
          <a:sx n="107" d="100"/>
          <a:sy n="107" d="100"/>
        </p:scale>
        <p:origin x="91" y="84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9/29/2022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>
              <a:buNone/>
              <a:defRPr sz="315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24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100"/>
            </a:lvl1pPr>
            <a:extLst/>
          </a:lstStyle>
          <a:p>
            <a:pPr algn="ctr"/>
            <a:fld id="{8F82E0A0-C266-4798-8C8F-B9F91E9DA37E}" type="slidenum">
              <a:rPr lang="en-US" sz="21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9/29/2022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62000" y="-19050"/>
            <a:ext cx="5791200" cy="2038350"/>
          </a:xfrm>
        </p:spPr>
        <p:txBody>
          <a:bodyPr/>
          <a:lstStyle/>
          <a:p>
            <a:r>
              <a:rPr lang="en-US" dirty="0"/>
              <a:t>Session 5. Human Disease</a:t>
            </a:r>
            <a:endParaRPr lang="en-US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90601" y="234315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Iron imbalance and the iron-binding responsive element 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200" dirty="0"/>
              <a:t>Identifying the iron responsive element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5943600" cy="3268624"/>
          </a:xfrm>
        </p:spPr>
        <p:txBody>
          <a:bodyPr/>
          <a:lstStyle/>
          <a:p>
            <a:r>
              <a:rPr lang="en-US" altLang="ko-KR" dirty="0"/>
              <a:t>CAGUGN loop sequence</a:t>
            </a:r>
          </a:p>
          <a:p>
            <a:r>
              <a:rPr lang="en-US" altLang="ko-KR" dirty="0"/>
              <a:t>The conserved base-pairing pattern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24069"/>
            <a:ext cx="4371975" cy="17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4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ire.py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5750"/>
            <a:ext cx="3657600" cy="4494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0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String comparison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5410200" cy="326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'a'=='a': print 'True'</a:t>
            </a:r>
          </a:p>
          <a:p>
            <a:pPr marL="0" indent="0">
              <a:buNone/>
            </a:pPr>
            <a:r>
              <a: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else: print 'False'</a:t>
            </a:r>
          </a:p>
          <a:p>
            <a:pPr marL="0" indent="0">
              <a:buNone/>
            </a:pPr>
            <a:endParaRPr lang="en-US" altLang="ko-K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'a'=='A': print 'True'</a:t>
            </a:r>
          </a:p>
          <a:p>
            <a:pPr marL="0" indent="0">
              <a:buNone/>
            </a:pPr>
            <a:r>
              <a: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else: print 'False'</a:t>
            </a:r>
            <a:endParaRPr lang="ko-KR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3400" y="2732947"/>
            <a:ext cx="563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[jwnam@biglab-master Session5]$ python stringcomp.py 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00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ire.py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14350"/>
            <a:ext cx="3657600" cy="4494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63313" y="3486150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[jwnam@biglab-master Session5]$ python ire.py </a:t>
            </a:r>
          </a:p>
          <a:p>
            <a:r>
              <a:rPr lang="ko-KR" altLang="en-US" sz="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 at position 23 :</a:t>
            </a:r>
          </a:p>
          <a:p>
            <a:r>
              <a:rPr lang="ko-KR" altLang="en-US" sz="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UUCAACAGUGCUUGGA</a:t>
            </a:r>
          </a:p>
          <a:p>
            <a:r>
              <a:rPr lang="ko-KR" altLang="en-US" sz="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&lt;----CAGUGN----&gt;</a:t>
            </a:r>
          </a:p>
        </p:txBody>
      </p:sp>
    </p:spTree>
    <p:extLst>
      <p:ext uri="{BB962C8B-B14F-4D97-AF65-F5344CB8AC3E}">
        <p14:creationId xmlns:p14="http://schemas.microsoft.com/office/powerpoint/2010/main" val="92970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ire2.py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67" y="361950"/>
            <a:ext cx="3470389" cy="43719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1584" y="433143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[jwnam@biglab-master Session5]$ python ire2.py 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 at position 23 :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UUCAACAGUGCAUGGA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((((.CAGUGN.))))</a:t>
            </a:r>
          </a:p>
        </p:txBody>
      </p:sp>
    </p:spTree>
    <p:extLst>
      <p:ext uri="{BB962C8B-B14F-4D97-AF65-F5344CB8AC3E}">
        <p14:creationId xmlns:p14="http://schemas.microsoft.com/office/powerpoint/2010/main" val="196332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/>
              <a:t>An inherited disease affecting the iron-binding protein function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657351"/>
            <a:ext cx="6248400" cy="1904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u="sng" dirty="0" err="1"/>
              <a:t>Hyperferritinaemia</a:t>
            </a:r>
            <a:r>
              <a:rPr lang="en-US" sz="2000" b="1" i="1" u="sng" dirty="0"/>
              <a:t> cataract </a:t>
            </a:r>
            <a:r>
              <a:rPr lang="en-US" sz="2000" b="1" i="1" u="sng" dirty="0" err="1"/>
              <a:t>syndrom</a:t>
            </a:r>
            <a:endParaRPr lang="en-US" sz="2000" i="1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High levels of the protein ferritin in the blood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Cataracts: clouding of the lens of the eye.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b="1" dirty="0">
                <a:sym typeface="Wingdings" panose="05000000000000000000" pitchFamily="2" charset="2"/>
              </a:rPr>
              <a:t>The molecular basis of the disease is a mutation in the ferritin mRNA</a:t>
            </a:r>
          </a:p>
          <a:p>
            <a:pPr marL="0" indent="0">
              <a:buNone/>
            </a:pPr>
            <a:r>
              <a:rPr lang="en-US" sz="1400" b="1" dirty="0">
                <a:sym typeface="Wingdings" panose="05000000000000000000" pitchFamily="2" charset="2"/>
              </a:rPr>
              <a:t>Mutations on 5’UTRs but not on coding genes  regulatory element on 5’UTR </a:t>
            </a:r>
            <a:endParaRPr lang="en-U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700" b="1" dirty="0"/>
              <a:t>Many proteins of iron metabolism are regulated at the level of translation</a:t>
            </a:r>
            <a:endParaRPr lang="ko-KR" altLang="en-US" sz="2700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895600" cy="3268624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Function of </a:t>
            </a:r>
            <a:r>
              <a:rPr lang="en-US" altLang="ko-KR" sz="1800" b="1" dirty="0">
                <a:solidFill>
                  <a:srgbClr val="92D050"/>
                </a:solidFill>
              </a:rPr>
              <a:t>ferritin</a:t>
            </a:r>
            <a:r>
              <a:rPr lang="en-US" altLang="ko-KR" sz="1800" b="1" dirty="0"/>
              <a:t> – free irons are toxic to cells and it has a protective function by binding the irons.</a:t>
            </a:r>
          </a:p>
          <a:p>
            <a:r>
              <a:rPr lang="en-US" altLang="ko-KR" sz="1800" b="1" dirty="0"/>
              <a:t>The production of ferritin is carefully regulated in order to maintain a suitable level of irons. </a:t>
            </a:r>
            <a:endParaRPr lang="ko-KR" altLang="en-US" sz="18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07" y="1381556"/>
            <a:ext cx="317539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Transferrin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Function of transferrin is to deliver irons to a cell</a:t>
            </a:r>
          </a:p>
          <a:p>
            <a:r>
              <a:rPr lang="en-US" altLang="ko-KR" dirty="0"/>
              <a:t>When the irons are abundant, the </a:t>
            </a:r>
            <a:r>
              <a:rPr lang="en-US" altLang="ko-KR" dirty="0" err="1"/>
              <a:t>Tfr</a:t>
            </a:r>
            <a:r>
              <a:rPr lang="en-US" altLang="ko-KR" dirty="0"/>
              <a:t> mRNAs are suppressed.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846" y="1337982"/>
            <a:ext cx="324231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RNA regulatory elements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>
                <a:solidFill>
                  <a:srgbClr val="92D050"/>
                </a:solidFill>
              </a:rPr>
              <a:t>IRE</a:t>
            </a:r>
          </a:p>
          <a:p>
            <a:r>
              <a:rPr lang="en-US" altLang="ko-KR" sz="1800" dirty="0"/>
              <a:t>Riboswitches </a:t>
            </a:r>
          </a:p>
          <a:p>
            <a:r>
              <a:rPr lang="en-US" altLang="ko-KR" sz="1800" dirty="0"/>
              <a:t>Transcription stop by hairpin structure: replication-dependent histones.</a:t>
            </a:r>
            <a:endParaRPr lang="ko-KR" altLang="en-US" sz="1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16869"/>
            <a:ext cx="1618135" cy="27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4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RNA regulatory elements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IRE</a:t>
            </a:r>
          </a:p>
          <a:p>
            <a:r>
              <a:rPr lang="en-US" altLang="ko-KR" sz="1800" dirty="0">
                <a:solidFill>
                  <a:srgbClr val="92D050"/>
                </a:solidFill>
              </a:rPr>
              <a:t>Riboswitches </a:t>
            </a:r>
          </a:p>
          <a:p>
            <a:r>
              <a:rPr lang="en-US" altLang="ko-KR" sz="1800" dirty="0"/>
              <a:t>Transcription stop by hairpin structure: replication-dependent histones.</a:t>
            </a:r>
            <a:endParaRPr lang="ko-KR" altLang="en-US" sz="18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90750"/>
            <a:ext cx="339238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RNA secondary structure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3810000" cy="326862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Energy minimization method</a:t>
            </a:r>
          </a:p>
          <a:p>
            <a:pPr lvl="1"/>
            <a:r>
              <a:rPr lang="en-US" altLang="ko-KR" sz="1600" dirty="0"/>
              <a:t>A structure with the minimum free energy (kcal/</a:t>
            </a:r>
            <a:r>
              <a:rPr lang="en-US" altLang="ko-KR" sz="1600" dirty="0" err="1"/>
              <a:t>mol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 Energy minimization using nearest-neighbor model of nucleotide stacking</a:t>
            </a:r>
          </a:p>
          <a:p>
            <a:pPr lvl="1"/>
            <a:r>
              <a:rPr lang="en-US" altLang="ko-KR" sz="1600" dirty="0">
                <a:solidFill>
                  <a:srgbClr val="92D050"/>
                </a:solidFill>
              </a:rPr>
              <a:t>Nearest-neighbor model</a:t>
            </a:r>
            <a:r>
              <a:rPr lang="en-US" altLang="ko-KR" sz="1600" dirty="0"/>
              <a:t>: </a:t>
            </a:r>
            <a:r>
              <a:rPr lang="en-US" altLang="ko-KR" sz="1200" dirty="0"/>
              <a:t>The interaction between bases on different strands depends somewhat on the neighboring bases.</a:t>
            </a:r>
            <a:endParaRPr lang="ko-KR" altLang="en-US" sz="1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38550"/>
            <a:ext cx="6402021" cy="906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56" y="1352551"/>
            <a:ext cx="2104059" cy="24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RNA secondary structure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5486400" cy="3268624"/>
          </a:xfrm>
        </p:spPr>
        <p:txBody>
          <a:bodyPr/>
          <a:lstStyle/>
          <a:p>
            <a:r>
              <a:rPr lang="en-US" altLang="ko-KR" dirty="0"/>
              <a:t>Alignment-based method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19201"/>
            <a:ext cx="4010025" cy="26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7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Identifying the iron responsive element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5867400" cy="3268624"/>
          </a:xfrm>
        </p:spPr>
        <p:txBody>
          <a:bodyPr/>
          <a:lstStyle/>
          <a:p>
            <a:r>
              <a:rPr lang="en-US" altLang="ko-KR" dirty="0"/>
              <a:t>IRE are also present in other mRNAs, most of them are related to iron metabolism</a:t>
            </a:r>
          </a:p>
          <a:p>
            <a:r>
              <a:rPr lang="en-US" altLang="ko-KR" dirty="0"/>
              <a:t>A computational method to identify all IREs over all mRNA sequences.</a:t>
            </a:r>
          </a:p>
          <a:p>
            <a:r>
              <a:rPr lang="en-US" altLang="ko-KR" dirty="0"/>
              <a:t>This may allow to discover new additional RNAs, regulated in the same way as ferritin and Tfr.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670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372</Words>
  <Application>Microsoft Office PowerPoint</Application>
  <PresentationFormat>사용자 지정</PresentationFormat>
  <Paragraphs>59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Adobe Fan Heiti Std B</vt:lpstr>
      <vt:lpstr>Calibri</vt:lpstr>
      <vt:lpstr>Courier New</vt:lpstr>
      <vt:lpstr>Tw Cen MT</vt:lpstr>
      <vt:lpstr>Wingdings</vt:lpstr>
      <vt:lpstr>Wingdings 2</vt:lpstr>
      <vt:lpstr>Widescreen Presentation</vt:lpstr>
      <vt:lpstr>Session 5. Human Disease</vt:lpstr>
      <vt:lpstr>An inherited disease affecting the iron-binding protein function</vt:lpstr>
      <vt:lpstr>Many proteins of iron metabolism are regulated at the level of translation</vt:lpstr>
      <vt:lpstr>Transferrin</vt:lpstr>
      <vt:lpstr>RNA regulatory elements</vt:lpstr>
      <vt:lpstr>RNA regulatory elements</vt:lpstr>
      <vt:lpstr> RNA secondary structure</vt:lpstr>
      <vt:lpstr>RNA secondary structure</vt:lpstr>
      <vt:lpstr>Identifying the iron responsive element</vt:lpstr>
      <vt:lpstr>Identifying the iron responsive element</vt:lpstr>
      <vt:lpstr>ire.py</vt:lpstr>
      <vt:lpstr>String comparison</vt:lpstr>
      <vt:lpstr>ire.py</vt:lpstr>
      <vt:lpstr>ire2.py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2022-09-29T08:34:29Z</dcterms:modified>
</cp:coreProperties>
</file>