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86" r:id="rId3"/>
    <p:sldId id="320" r:id="rId4"/>
    <p:sldId id="327" r:id="rId5"/>
    <p:sldId id="335" r:id="rId6"/>
    <p:sldId id="326" r:id="rId7"/>
    <p:sldId id="336" r:id="rId8"/>
    <p:sldId id="334" r:id="rId9"/>
    <p:sldId id="329" r:id="rId10"/>
    <p:sldId id="333" r:id="rId11"/>
    <p:sldId id="321" r:id="rId12"/>
    <p:sldId id="339" r:id="rId13"/>
    <p:sldId id="323" r:id="rId14"/>
    <p:sldId id="338" r:id="rId15"/>
    <p:sldId id="330" r:id="rId16"/>
    <p:sldId id="331" r:id="rId17"/>
    <p:sldId id="309" r:id="rId18"/>
    <p:sldId id="337" r:id="rId19"/>
    <p:sldId id="325" r:id="rId20"/>
    <p:sldId id="324" r:id="rId21"/>
    <p:sldId id="332" r:id="rId22"/>
    <p:sldId id="300" r:id="rId23"/>
    <p:sldId id="310" r:id="rId24"/>
  </p:sldIdLst>
  <p:sldSz cx="6858000" cy="5143500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7399" autoAdjust="0"/>
  </p:normalViewPr>
  <p:slideViewPr>
    <p:cSldViewPr>
      <p:cViewPr>
        <p:scale>
          <a:sx n="125" d="100"/>
          <a:sy n="125" d="100"/>
        </p:scale>
        <p:origin x="2418" y="528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1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4886325" cy="51435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9/26/2022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04"/>
            <a:ext cx="440055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1771650" y="2343150"/>
            <a:ext cx="485775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611505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57401"/>
            <a:ext cx="5342335" cy="1254919"/>
          </a:xfrm>
        </p:spPr>
        <p:txBody>
          <a:bodyPr anchor="t"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9/26/2022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291465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33676" y="1352550"/>
            <a:ext cx="291465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9/26/2022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18110"/>
            <a:ext cx="611505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919818"/>
            <a:ext cx="291465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1919818"/>
            <a:ext cx="291465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9/26/2022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362287"/>
            <a:ext cx="291465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450" y="1362287"/>
            <a:ext cx="291465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</p:spPr>
        <p:txBody>
          <a:bodyPr anchor="b"/>
          <a:lstStyle>
            <a:lvl1pPr algn="l">
              <a:buNone/>
              <a:defRPr sz="315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120015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71650" y="1428750"/>
            <a:ext cx="4800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8251" y="0"/>
            <a:ext cx="5689749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2400"/>
            </a:lvl1pPr>
            <a:extLst/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214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543300"/>
            <a:ext cx="5486400" cy="45720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0"/>
            <a:ext cx="200025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9/26/2022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>
              <a:defRPr sz="2100"/>
            </a:lvl1pPr>
            <a:extLst/>
          </a:lstStyle>
          <a:p>
            <a:pPr algn="ctr"/>
            <a:fld id="{8F82E0A0-C266-4798-8C8F-B9F91E9DA37E}" type="slidenum">
              <a:rPr lang="en-US" sz="21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1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55"/>
            <a:ext cx="3429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352550"/>
            <a:ext cx="611505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0"/>
            <a:ext cx="200025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05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9/26/2022</a:t>
            </a:fld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4686155"/>
            <a:ext cx="4065812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05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42912" y="112946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40005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05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05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15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DNA sequences are toxic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728912" y="819150"/>
            <a:ext cx="3929063" cy="5905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Session 4. Practice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Conditional Expressions, While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2683" y="135255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While loop</a:t>
            </a:r>
          </a:p>
        </p:txBody>
      </p:sp>
      <p:sp>
        <p:nvSpPr>
          <p:cNvPr id="12" name="TextShape 6"/>
          <p:cNvSpPr txBox="1"/>
          <p:nvPr/>
        </p:nvSpPr>
        <p:spPr>
          <a:xfrm>
            <a:off x="381001" y="1809750"/>
            <a:ext cx="2667000" cy="363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 err="1">
                <a:latin typeface="Courier New"/>
              </a:rPr>
              <a:t>while_statement.ipynb</a:t>
            </a:r>
            <a:endParaRPr lang="en-US" sz="1500" dirty="0">
              <a:latin typeface="Courier New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EB9D32-3113-46B0-96B3-96F0742D5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04950"/>
            <a:ext cx="3030014" cy="3324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D1823-2274-5E6F-6C18-20717B4D99B5}"/>
              </a:ext>
            </a:extLst>
          </p:cNvPr>
          <p:cNvSpPr txBox="1"/>
          <p:nvPr/>
        </p:nvSpPr>
        <p:spPr>
          <a:xfrm>
            <a:off x="334618" y="3655698"/>
            <a:ext cx="3124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Caution!</a:t>
            </a:r>
          </a:p>
          <a:p>
            <a:r>
              <a:rPr lang="en-US" altLang="ko-KR" sz="1400" dirty="0"/>
              <a:t>While loop</a:t>
            </a:r>
            <a:r>
              <a:rPr lang="ko-KR" altLang="en-US" sz="1400" dirty="0"/>
              <a:t>을 잘못 만들면 무한 </a:t>
            </a:r>
            <a:r>
              <a:rPr lang="en-US" altLang="ko-KR" sz="1400" dirty="0"/>
              <a:t>loop</a:t>
            </a:r>
            <a:r>
              <a:rPr lang="ko-KR" altLang="en-US" sz="1400" dirty="0"/>
              <a:t>이 만들어 질 수 있음</a:t>
            </a:r>
            <a:r>
              <a:rPr lang="en-US" altLang="ko-KR" sz="1400" dirty="0"/>
              <a:t>. </a:t>
            </a:r>
            <a:r>
              <a:rPr lang="ko-KR" altLang="en-US" sz="1400" dirty="0"/>
              <a:t>만약에 코드 실행이 종료 되지 않으면 강제로라도 코드 실행을 종료해야 함 </a:t>
            </a:r>
            <a:r>
              <a:rPr lang="en-US" altLang="ko-KR" sz="1400" dirty="0"/>
              <a:t>! </a:t>
            </a:r>
            <a:r>
              <a:rPr lang="ko-KR" altLang="en-US" sz="1400" dirty="0"/>
              <a:t>아니면 리소스를 무한정 사용하기 때문에 서버가 </a:t>
            </a:r>
            <a:r>
              <a:rPr lang="ko-KR" altLang="en-US" sz="1400" dirty="0" err="1"/>
              <a:t>셧다운</a:t>
            </a:r>
            <a:r>
              <a:rPr lang="ko-KR" altLang="en-US" sz="1400" dirty="0"/>
              <a:t> 될 수 있음</a:t>
            </a:r>
          </a:p>
        </p:txBody>
      </p:sp>
    </p:spTree>
    <p:extLst>
      <p:ext uri="{BB962C8B-B14F-4D97-AF65-F5344CB8AC3E}">
        <p14:creationId xmlns:p14="http://schemas.microsoft.com/office/powerpoint/2010/main" val="78310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find_cag_short.ipynb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F2D5EC6-EA84-49D2-9D2B-9DCEEA4C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04950"/>
            <a:ext cx="5181600" cy="29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7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1910A7-EE7C-4180-8DE4-6B6DD29A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refseq_human.txt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9E73647-6EE4-4FA2-8120-E781166F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8750"/>
            <a:ext cx="6248400" cy="2844149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EAB9E49D-C374-4DC0-AF28-F99B3009F274}"/>
              </a:ext>
            </a:extLst>
          </p:cNvPr>
          <p:cNvCxnSpPr/>
          <p:nvPr/>
        </p:nvCxnSpPr>
        <p:spPr>
          <a:xfrm>
            <a:off x="6038850" y="1504950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4C8CEA-173E-4611-99E2-0C5732D754CE}"/>
              </a:ext>
            </a:extLst>
          </p:cNvPr>
          <p:cNvSpPr txBox="1"/>
          <p:nvPr/>
        </p:nvSpPr>
        <p:spPr>
          <a:xfrm>
            <a:off x="6115050" y="136645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Identifier</a:t>
            </a:r>
            <a:endParaRPr lang="ko-KR" altLang="en-US" sz="1200" dirty="0"/>
          </a:p>
        </p:txBody>
      </p:sp>
      <p:sp>
        <p:nvSpPr>
          <p:cNvPr id="11" name="오른쪽 중괄호 10">
            <a:extLst>
              <a:ext uri="{FF2B5EF4-FFF2-40B4-BE49-F238E27FC236}">
                <a16:creationId xmlns:a16="http://schemas.microsoft.com/office/drawing/2014/main" id="{82C3E72E-B206-47EE-9CDE-66BD09C95F12}"/>
              </a:ext>
            </a:extLst>
          </p:cNvPr>
          <p:cNvSpPr/>
          <p:nvPr/>
        </p:nvSpPr>
        <p:spPr>
          <a:xfrm>
            <a:off x="4800600" y="1643449"/>
            <a:ext cx="228600" cy="25285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C684F-4BAD-46F5-BEDC-EB1EB7B7E3C2}"/>
              </a:ext>
            </a:extLst>
          </p:cNvPr>
          <p:cNvSpPr txBox="1"/>
          <p:nvPr/>
        </p:nvSpPr>
        <p:spPr>
          <a:xfrm>
            <a:off x="5124450" y="276365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Sequences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3751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find_cag.ipynb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2F427-2705-4D8C-8F9D-4B0AB233E213}"/>
              </a:ext>
            </a:extLst>
          </p:cNvPr>
          <p:cNvSpPr txBox="1"/>
          <p:nvPr/>
        </p:nvSpPr>
        <p:spPr>
          <a:xfrm>
            <a:off x="4800600" y="1355436"/>
            <a:ext cx="2228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Remember that refseq_human.txt file</a:t>
            </a:r>
          </a:p>
          <a:p>
            <a:r>
              <a:rPr lang="en-US" altLang="ko-KR" sz="1000" dirty="0"/>
              <a:t> looks like below</a:t>
            </a:r>
          </a:p>
          <a:p>
            <a:r>
              <a:rPr lang="en-US" altLang="ko-KR" sz="1000" dirty="0"/>
              <a:t>&gt;ID1</a:t>
            </a:r>
          </a:p>
          <a:p>
            <a:r>
              <a:rPr lang="en-US" altLang="ko-KR" sz="1000" dirty="0"/>
              <a:t>ATCGATCG</a:t>
            </a:r>
          </a:p>
          <a:p>
            <a:r>
              <a:rPr lang="en-US" altLang="ko-KR" sz="1000" dirty="0"/>
              <a:t>ATCGATCG</a:t>
            </a:r>
          </a:p>
          <a:p>
            <a:r>
              <a:rPr lang="en-US" altLang="ko-KR" sz="1000" dirty="0"/>
              <a:t>ATCGATCG</a:t>
            </a:r>
          </a:p>
          <a:p>
            <a:r>
              <a:rPr lang="en-US" altLang="ko-KR" sz="1000" dirty="0"/>
              <a:t>&gt;ID2</a:t>
            </a:r>
          </a:p>
          <a:p>
            <a:r>
              <a:rPr lang="en-US" altLang="ko-KR" sz="1000" dirty="0"/>
              <a:t>ATCGATCG</a:t>
            </a:r>
          </a:p>
          <a:p>
            <a:r>
              <a:rPr lang="en-US" altLang="ko-KR" sz="1000" dirty="0"/>
              <a:t>ATCGATCG</a:t>
            </a:r>
          </a:p>
          <a:p>
            <a:r>
              <a:rPr lang="en-US" altLang="ko-KR" sz="1000" dirty="0"/>
              <a:t>&gt;ID3</a:t>
            </a:r>
          </a:p>
          <a:p>
            <a:r>
              <a:rPr lang="en-US" altLang="ko-KR" sz="1000" dirty="0"/>
              <a:t>ATCGATCG</a:t>
            </a:r>
          </a:p>
          <a:p>
            <a:r>
              <a:rPr lang="en-US" altLang="ko-KR" sz="1000" dirty="0"/>
              <a:t>ATCGATCG</a:t>
            </a:r>
          </a:p>
          <a:p>
            <a:r>
              <a:rPr lang="en-US" altLang="ko-KR" sz="1000" dirty="0"/>
              <a:t>ATCGATCG</a:t>
            </a:r>
          </a:p>
          <a:p>
            <a:r>
              <a:rPr lang="en-US" altLang="ko-KR" sz="1000" dirty="0"/>
              <a:t>…</a:t>
            </a:r>
            <a:endParaRPr lang="ko-KR" altLang="en-US" sz="1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C6A5ED-6225-9CEE-A40E-A9EED8CFB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4486"/>
            <a:ext cx="4384186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7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find_cag.ipynb</a:t>
            </a:r>
            <a:r>
              <a:rPr lang="en-US" altLang="ko-KR" dirty="0"/>
              <a:t> output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CC18199-F8DA-4781-9C4E-B8FC574D6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28750"/>
            <a:ext cx="4343400" cy="32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7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Write output using python code</a:t>
            </a:r>
            <a:endParaRPr 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877991C-AB16-408E-9CC5-571CF85F7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4082924" cy="3481375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5F42E9A-03E4-40A0-980E-CFAFB0538344}"/>
              </a:ext>
            </a:extLst>
          </p:cNvPr>
          <p:cNvCxnSpPr/>
          <p:nvPr/>
        </p:nvCxnSpPr>
        <p:spPr>
          <a:xfrm>
            <a:off x="457200" y="1885950"/>
            <a:ext cx="23622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0E779578-B0A8-43FF-AB88-39B277CDE9C4}"/>
              </a:ext>
            </a:extLst>
          </p:cNvPr>
          <p:cNvCxnSpPr>
            <a:cxnSpLocks/>
          </p:cNvCxnSpPr>
          <p:nvPr/>
        </p:nvCxnSpPr>
        <p:spPr>
          <a:xfrm>
            <a:off x="1143000" y="2876550"/>
            <a:ext cx="32004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CD8AAF1F-CC09-4331-A346-13F93BD5ED7E}"/>
              </a:ext>
            </a:extLst>
          </p:cNvPr>
          <p:cNvCxnSpPr>
            <a:cxnSpLocks/>
          </p:cNvCxnSpPr>
          <p:nvPr/>
        </p:nvCxnSpPr>
        <p:spPr>
          <a:xfrm>
            <a:off x="1143000" y="3028950"/>
            <a:ext cx="32004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8BFD794-EA80-43D5-B2FE-E6848B079213}"/>
              </a:ext>
            </a:extLst>
          </p:cNvPr>
          <p:cNvCxnSpPr>
            <a:cxnSpLocks/>
          </p:cNvCxnSpPr>
          <p:nvPr/>
        </p:nvCxnSpPr>
        <p:spPr>
          <a:xfrm>
            <a:off x="484909" y="4909548"/>
            <a:ext cx="962891" cy="57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97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find_cag_output.txt</a:t>
            </a:r>
            <a:endParaRPr lang="en-US" sz="2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D461EF8-5267-4C8A-823F-B0F4B8E17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255"/>
          <a:stretch/>
        </p:blipFill>
        <p:spPr>
          <a:xfrm>
            <a:off x="914400" y="1581150"/>
            <a:ext cx="2057400" cy="259882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0921581-1A27-4A59-98FA-A88B33E20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412" y="1408315"/>
            <a:ext cx="2816838" cy="3251835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35E0C90-69D9-4C9A-BCC9-F96D9BD19FA4}"/>
              </a:ext>
            </a:extLst>
          </p:cNvPr>
          <p:cNvCxnSpPr/>
          <p:nvPr/>
        </p:nvCxnSpPr>
        <p:spPr>
          <a:xfrm>
            <a:off x="2057400" y="401955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91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Exercise 1</a:t>
            </a:r>
            <a:endParaRPr lang="ko-KR" alt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6115050" cy="204942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Using </a:t>
            </a:r>
            <a:r>
              <a:rPr lang="en-US" sz="1800" dirty="0" err="1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find_cag.ipynb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as a starting point, </a:t>
            </a:r>
            <a:r>
              <a:rPr lang="en-US" sz="1800" u="sng" dirty="0">
                <a:latin typeface="Calibri" charset="0"/>
                <a:ea typeface="Calibri" charset="0"/>
                <a:cs typeface="Calibri" charset="0"/>
              </a:rPr>
              <a:t>implement a method to analyze human mRNAs so that not only one region of CAG repeats is reported, but all such regions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lvl="1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Hint</a:t>
            </a:r>
            <a:r>
              <a:rPr lang="ko-KR" altLang="en-US" sz="1575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ko-KR" sz="1575" dirty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ko-KR" altLang="en-US" sz="1575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ko-KR" sz="1575" dirty="0">
                <a:latin typeface="Calibri" charset="0"/>
                <a:ea typeface="Calibri" charset="0"/>
                <a:cs typeface="Calibri" charset="0"/>
              </a:rPr>
              <a:t>use</a:t>
            </a:r>
            <a:r>
              <a:rPr lang="ko-KR" altLang="en-US" sz="1575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ko-KR" sz="1575" dirty="0" err="1">
                <a:latin typeface="Calibri" charset="0"/>
                <a:ea typeface="Calibri" charset="0"/>
                <a:cs typeface="Calibri" charset="0"/>
              </a:rPr>
              <a:t>re.findall</a:t>
            </a:r>
            <a:endParaRPr lang="en-US" sz="1575" dirty="0">
              <a:latin typeface="Calibri" charset="0"/>
              <a:ea typeface="Calibri" charset="0"/>
              <a:cs typeface="Calibri" charset="0"/>
            </a:endParaRPr>
          </a:p>
          <a:p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800" u="sng" dirty="0">
                <a:latin typeface="Calibri" charset="0"/>
                <a:ea typeface="Calibri" charset="0"/>
                <a:cs typeface="Calibri" charset="0"/>
              </a:rPr>
              <a:t>How many regions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are you able to identify?</a:t>
            </a:r>
            <a:br>
              <a:rPr lang="en-US" sz="18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800" dirty="0">
                <a:latin typeface="Calibri" charset="0"/>
                <a:ea typeface="Calibri" charset="0"/>
                <a:cs typeface="Calibri" charset="0"/>
              </a:rPr>
            </a:b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D58A75-1E4A-4755-BC4F-1196852C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Finding all CAG repeats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388FB9D-9781-C2E1-8440-66F39D182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97"/>
          <a:stretch/>
        </p:blipFill>
        <p:spPr>
          <a:xfrm>
            <a:off x="1824558" y="1428750"/>
            <a:ext cx="3208884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6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Output</a:t>
            </a:r>
            <a:endParaRPr lang="ko-KR" altLang="en-US" sz="3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E1E26D1-03F4-47C0-828B-B18363847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7873"/>
            <a:ext cx="2971800" cy="300774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752600" y="4019550"/>
            <a:ext cx="2819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0358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Make a Session4 directory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E8466D-36F9-7E2E-7170-F1E508C0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1150"/>
            <a:ext cx="52101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0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Exercise 1</a:t>
            </a:r>
            <a:endParaRPr lang="ko-KR" altLang="en-US" sz="3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5" y="118110"/>
            <a:ext cx="3651805" cy="489204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581400" y="1504950"/>
            <a:ext cx="2057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63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Exercise 1</a:t>
            </a:r>
            <a:endParaRPr lang="ko-KR" altLang="en-US" sz="3000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6115050" cy="326862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Using Code 5.2 as a starting point, </a:t>
            </a:r>
            <a:r>
              <a:rPr lang="en-US" sz="1800" u="sng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implement a method to analyze human mRNAs so that not only one region of CAG repeats is reported, but all such regions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800" u="sng" dirty="0">
                <a:latin typeface="Calibri" charset="0"/>
                <a:ea typeface="Calibri" charset="0"/>
                <a:cs typeface="Calibri" charset="0"/>
              </a:rPr>
              <a:t>How many regions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are you able to identify?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F04467A-D6D9-4E4A-945C-244A25D9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05150"/>
            <a:ext cx="1828800" cy="2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3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Practice at home </a:t>
            </a:r>
            <a:br>
              <a:rPr lang="en-US" altLang="ko-KR" sz="3000" dirty="0"/>
            </a:br>
            <a:r>
              <a:rPr lang="en-US" altLang="ko-KR" sz="2000" dirty="0"/>
              <a:t>(</a:t>
            </a:r>
            <a:r>
              <a:rPr lang="ko-KR" altLang="en-US" sz="2000" dirty="0"/>
              <a:t>제출 과제 아님</a:t>
            </a:r>
            <a:r>
              <a:rPr lang="en-US" altLang="ko-KR" sz="2000" dirty="0"/>
              <a:t>! </a:t>
            </a:r>
            <a:r>
              <a:rPr lang="ko-KR" altLang="en-US" sz="2000" dirty="0"/>
              <a:t>정답은 다음주 수업시간에 공개 예정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1352551"/>
            <a:ext cx="6191250" cy="3268624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In the collection of RefSeq sequences used in </a:t>
            </a:r>
            <a:r>
              <a:rPr lang="en-US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find_cag.py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(refseq_human.txt), mRNAs have their 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functional description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800" u="sng" dirty="0">
                <a:latin typeface="Calibri" charset="0"/>
                <a:ea typeface="Calibri" charset="0"/>
                <a:cs typeface="Calibri" charset="0"/>
              </a:rPr>
              <a:t>Modify the code so that this information, instead of the identifier, is reported in your output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lvl="2"/>
            <a:r>
              <a:rPr lang="en-US" sz="1350" dirty="0">
                <a:latin typeface="Calibri" charset="0"/>
                <a:ea typeface="Calibri" charset="0"/>
                <a:cs typeface="Calibri" charset="0"/>
              </a:rPr>
              <a:t>Do not move, copy or modify the “refseq_human.txt”</a:t>
            </a:r>
          </a:p>
          <a:p>
            <a:pPr lvl="2"/>
            <a:r>
              <a:rPr lang="en-US" sz="1350" dirty="0">
                <a:latin typeface="Calibri" charset="0"/>
                <a:ea typeface="Calibri" charset="0"/>
                <a:cs typeface="Calibri" charset="0"/>
              </a:rPr>
              <a:t>Screen capture part of output </a:t>
            </a:r>
          </a:p>
          <a:p>
            <a:pPr lvl="2"/>
            <a:r>
              <a:rPr lang="en-US" sz="1350" dirty="0">
                <a:latin typeface="Calibri" charset="0"/>
                <a:ea typeface="Calibri" charset="0"/>
                <a:cs typeface="Calibri" charset="0"/>
              </a:rPr>
              <a:t>Output</a:t>
            </a:r>
            <a:r>
              <a:rPr lang="ko-KR" altLang="en-US" sz="1350" dirty="0">
                <a:latin typeface="Calibri" charset="0"/>
                <a:ea typeface="Calibri" charset="0"/>
                <a:cs typeface="Calibri" charset="0"/>
              </a:rPr>
              <a:t>을 출력한 다음에 </a:t>
            </a:r>
            <a:r>
              <a:rPr lang="en-US" altLang="ko-KR" sz="135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ko-KR" altLang="en-US" sz="1350" dirty="0">
                <a:latin typeface="Calibri" charset="0"/>
                <a:ea typeface="Calibri" charset="0"/>
                <a:cs typeface="Calibri" charset="0"/>
              </a:rPr>
              <a:t>번째 슬라이드 처럼 </a:t>
            </a:r>
            <a:r>
              <a:rPr lang="en-US" altLang="ko-KR" sz="1350" dirty="0">
                <a:latin typeface="Calibri" charset="0"/>
                <a:ea typeface="Calibri" charset="0"/>
                <a:cs typeface="Calibri" charset="0"/>
              </a:rPr>
              <a:t>output</a:t>
            </a:r>
            <a:r>
              <a:rPr lang="ko-KR" altLang="en-US" sz="1350" dirty="0">
                <a:latin typeface="Calibri" charset="0"/>
                <a:ea typeface="Calibri" charset="0"/>
                <a:cs typeface="Calibri" charset="0"/>
              </a:rPr>
              <a:t>이 바뀌게 나오는지 확인하고 </a:t>
            </a:r>
            <a:r>
              <a:rPr lang="en-US" altLang="ko-KR" sz="1350" dirty="0">
                <a:latin typeface="Calibri" charset="0"/>
                <a:ea typeface="Calibri" charset="0"/>
                <a:cs typeface="Calibri" charset="0"/>
              </a:rPr>
              <a:t>print</a:t>
            </a:r>
            <a:r>
              <a:rPr lang="ko-KR" altLang="en-US" sz="1350" dirty="0">
                <a:latin typeface="Calibri" charset="0"/>
                <a:ea typeface="Calibri" charset="0"/>
                <a:cs typeface="Calibri" charset="0"/>
              </a:rPr>
              <a:t> 앞에 </a:t>
            </a:r>
            <a:r>
              <a:rPr lang="en-US" altLang="ko-KR" sz="1350" dirty="0">
                <a:latin typeface="Calibri" charset="0"/>
                <a:ea typeface="Calibri" charset="0"/>
                <a:cs typeface="Calibri" charset="0"/>
              </a:rPr>
              <a:t># </a:t>
            </a:r>
            <a:r>
              <a:rPr lang="ko-KR" altLang="en-US" sz="1350" dirty="0">
                <a:latin typeface="Calibri" charset="0"/>
                <a:ea typeface="Calibri" charset="0"/>
                <a:cs typeface="Calibri" charset="0"/>
              </a:rPr>
              <a:t>처리를 하기</a:t>
            </a:r>
            <a:r>
              <a:rPr lang="en-US" altLang="ko-KR" sz="135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350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Are there proteins in the output that are described as ‘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huntingtin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’? If so, print out the corresponding protein ID</a:t>
            </a:r>
          </a:p>
          <a:p>
            <a:pPr marL="34290" indent="0">
              <a:buNone/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If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Protein_id.find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(“huntingtin”)&gt;=0: </a:t>
            </a:r>
          </a:p>
          <a:p>
            <a:pPr marL="34290" indent="0">
              <a:buNone/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     print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Protein_id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Huntingtin </a:t>
            </a:r>
            <a:r>
              <a:rPr lang="ko-KR" altLang="en-US" sz="1800" dirty="0">
                <a:latin typeface="Calibri" charset="0"/>
                <a:ea typeface="Calibri" charset="0"/>
                <a:cs typeface="Calibri" charset="0"/>
              </a:rPr>
              <a:t>관련 </a:t>
            </a:r>
            <a:r>
              <a:rPr lang="en-US" altLang="ko-KR" sz="1800" dirty="0">
                <a:latin typeface="Calibri" charset="0"/>
                <a:ea typeface="Calibri" charset="0"/>
                <a:cs typeface="Calibri" charset="0"/>
              </a:rPr>
              <a:t>protein</a:t>
            </a:r>
            <a:r>
              <a:rPr lang="ko-KR" altLang="en-US" sz="1800" dirty="0">
                <a:latin typeface="Calibri" charset="0"/>
                <a:ea typeface="Calibri" charset="0"/>
                <a:cs typeface="Calibri" charset="0"/>
              </a:rPr>
              <a:t>들이 정상적으로 출력되는지 확인할 것</a:t>
            </a:r>
            <a:r>
              <a:rPr lang="en-US" altLang="ko-KR" sz="180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 lvl="1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Homo sapiens huntingtin (HTT)</a:t>
            </a:r>
          </a:p>
          <a:p>
            <a:pPr lvl="2"/>
            <a:endParaRPr lang="en-US" sz="1350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sz="135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5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b="35648"/>
          <a:stretch/>
        </p:blipFill>
        <p:spPr>
          <a:xfrm>
            <a:off x="304800" y="1352550"/>
            <a:ext cx="6370140" cy="23622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Example</a:t>
            </a:r>
            <a:r>
              <a:rPr lang="ko-KR" altLang="en-US" sz="3000" dirty="0"/>
              <a:t> </a:t>
            </a:r>
            <a:r>
              <a:rPr lang="en-US" altLang="ko-KR" sz="3000" dirty="0"/>
              <a:t>of</a:t>
            </a:r>
            <a:r>
              <a:rPr lang="ko-KR" altLang="en-US" sz="3000" dirty="0"/>
              <a:t> </a:t>
            </a:r>
            <a:r>
              <a:rPr lang="en-US" altLang="ko-KR" sz="3000" dirty="0"/>
              <a:t>correct</a:t>
            </a:r>
            <a:r>
              <a:rPr lang="ko-KR" altLang="en-US" sz="3000" dirty="0"/>
              <a:t> </a:t>
            </a:r>
            <a:r>
              <a:rPr lang="en-US" altLang="ko-KR" sz="3000" dirty="0"/>
              <a:t>output</a:t>
            </a:r>
            <a:endParaRPr lang="ko-KR" alt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3714750"/>
            <a:ext cx="6370140" cy="1253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>
                <a:ea typeface="Courier New" charset="0"/>
                <a:cs typeface="Courier New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4854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– re module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92736"/>
              </p:ext>
            </p:extLst>
          </p:nvPr>
        </p:nvGraphicFramePr>
        <p:xfrm>
          <a:off x="381000" y="1428750"/>
          <a:ext cx="6096000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Method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re.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search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flags=0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Scan through </a:t>
                      </a:r>
                      <a:r>
                        <a:rPr lang="en-US" sz="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looking for </a:t>
                      </a:r>
                      <a:r>
                        <a:rPr lang="en-US" sz="1100" i="0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the first location</a:t>
                      </a:r>
                      <a:r>
                        <a:rPr lang="en-US" sz="11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where the regular expression </a:t>
                      </a:r>
                      <a:r>
                        <a:rPr lang="en-US" sz="110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11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i="0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produces a match</a:t>
                      </a:r>
                      <a:r>
                        <a:rPr lang="en-US" sz="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return a corresponding </a:t>
                      </a:r>
                      <a:r>
                        <a:rPr lang="en-US" sz="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MatchObject</a:t>
                      </a: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instance. Return None if no position in the string matches the pattern; note that this is different from finding a zero-length match at some point in the string.</a:t>
                      </a:r>
                      <a:endParaRPr lang="en-US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re.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flags=0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zero or more characters </a:t>
                      </a:r>
                      <a:r>
                        <a:rPr lang="en-US" sz="1100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at the beginning</a:t>
                      </a:r>
                      <a:r>
                        <a:rPr lang="en-US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10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8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 the regular expression </a:t>
                      </a:r>
                      <a:r>
                        <a:rPr lang="en-US" sz="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return a corresponding </a:t>
                      </a:r>
                      <a:r>
                        <a:rPr lang="en-US" sz="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MatchObject</a:t>
                      </a: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instance. Return None if the string does not match the pattern; note that this is different from a zero-length match.</a:t>
                      </a:r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re.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findall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flags=0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 </a:t>
                      </a:r>
                      <a:r>
                        <a:rPr lang="en-US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all non-overlapping matches of </a:t>
                      </a:r>
                      <a:r>
                        <a:rPr lang="en-US" sz="110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11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10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110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i="0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as a list of strings</a:t>
                      </a:r>
                      <a:r>
                        <a:rPr lang="en-US" sz="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The </a:t>
                      </a:r>
                      <a:r>
                        <a:rPr lang="en-US" sz="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scanned left-to-right, and matches are returned in the order found. If one or more groups are present in the pattern, return a list of groups; this will be a list of tuples if the pattern has more than one group. Empty matches are included in the result unless they touch the beginning of another match.</a:t>
                      </a:r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66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Pattern matching</a:t>
            </a:r>
            <a:endParaRPr lang="en-US" sz="2000" dirty="0"/>
          </a:p>
        </p:txBody>
      </p:sp>
      <p:sp>
        <p:nvSpPr>
          <p:cNvPr id="12" name="TextShape 6"/>
          <p:cNvSpPr txBox="1"/>
          <p:nvPr/>
        </p:nvSpPr>
        <p:spPr>
          <a:xfrm>
            <a:off x="381000" y="1285298"/>
            <a:ext cx="3505200" cy="363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rePattern1.ipynb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BA74648D-B786-0F46-8F14-5409D3788A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6200" y="57151"/>
            <a:ext cx="2914650" cy="17525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ko-KR" sz="1400" dirty="0"/>
              <a:t>[CT]: C or T</a:t>
            </a:r>
          </a:p>
          <a:p>
            <a:r>
              <a:rPr lang="en-US" altLang="ko-KR" sz="1400" dirty="0"/>
              <a:t>[AB*]: A or AB or ABB or ABBB, …</a:t>
            </a:r>
          </a:p>
          <a:p>
            <a:r>
              <a:rPr lang="en-US" altLang="ko-KR" sz="1400" dirty="0"/>
              <a:t>[AB+]: AB or ABB or ABBB,…</a:t>
            </a:r>
          </a:p>
          <a:p>
            <a:r>
              <a:rPr lang="en-US" altLang="ko-KR" sz="1400" dirty="0"/>
              <a:t>[AB?]: A or AB</a:t>
            </a:r>
          </a:p>
          <a:p>
            <a:r>
              <a:rPr lang="en-US" altLang="ko-KR" sz="1400" dirty="0"/>
              <a:t>A{6}: AAAAAA</a:t>
            </a:r>
          </a:p>
          <a:p>
            <a:r>
              <a:rPr lang="en-US" altLang="ko-KR" sz="1400" dirty="0"/>
              <a:t>A{4,6}: AAAA, AAAAA, AAAAAA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72BCDB-C671-7047-99A8-66D3DA1A7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79"/>
          <a:stretch/>
        </p:blipFill>
        <p:spPr>
          <a:xfrm>
            <a:off x="5084903" y="1721882"/>
            <a:ext cx="1313737" cy="9232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296A2C5-F0EC-2A20-1252-0DE4AF3D3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6" y="1712665"/>
            <a:ext cx="2958207" cy="31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6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Pattern matching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2683" y="135255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 module</a:t>
            </a:r>
          </a:p>
        </p:txBody>
      </p:sp>
      <p:sp>
        <p:nvSpPr>
          <p:cNvPr id="12" name="TextShape 6"/>
          <p:cNvSpPr txBox="1"/>
          <p:nvPr/>
        </p:nvSpPr>
        <p:spPr>
          <a:xfrm>
            <a:off x="381001" y="1809750"/>
            <a:ext cx="3505200" cy="363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rePattern2.ipyb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B7AD61-9993-457F-B918-1A51851C9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6" y="2260722"/>
            <a:ext cx="4038600" cy="23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047A3EC-3B23-4E54-868D-05C5F9F1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" y="2172854"/>
            <a:ext cx="5715000" cy="225200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Pattern matching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2683" y="135255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 module</a:t>
            </a:r>
          </a:p>
        </p:txBody>
      </p:sp>
      <p:sp>
        <p:nvSpPr>
          <p:cNvPr id="12" name="TextShape 6"/>
          <p:cNvSpPr txBox="1"/>
          <p:nvPr/>
        </p:nvSpPr>
        <p:spPr>
          <a:xfrm>
            <a:off x="381000" y="1809750"/>
            <a:ext cx="6017641" cy="363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rePattern3.ipynb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DDA967-5BB3-6A45-9E03-09275C29BB08}"/>
              </a:ext>
            </a:extLst>
          </p:cNvPr>
          <p:cNvGrpSpPr/>
          <p:nvPr/>
        </p:nvGrpSpPr>
        <p:grpSpPr>
          <a:xfrm>
            <a:off x="4495800" y="2960473"/>
            <a:ext cx="1514475" cy="363104"/>
            <a:chOff x="4634346" y="2900045"/>
            <a:chExt cx="1375929" cy="423532"/>
          </a:xfrm>
        </p:grpSpPr>
        <p:sp>
          <p:nvSpPr>
            <p:cNvPr id="9" name="TextShape 6">
              <a:extLst>
                <a:ext uri="{FF2B5EF4-FFF2-40B4-BE49-F238E27FC236}">
                  <a16:creationId xmlns:a16="http://schemas.microsoft.com/office/drawing/2014/main" id="{494BB26C-12D8-BC40-A986-07DD74274048}"/>
                </a:ext>
              </a:extLst>
            </p:cNvPr>
            <p:cNvSpPr txBox="1"/>
            <p:nvPr/>
          </p:nvSpPr>
          <p:spPr>
            <a:xfrm>
              <a:off x="5029200" y="3018777"/>
              <a:ext cx="981075" cy="304800"/>
            </a:xfrm>
            <a:prstGeom prst="rect">
              <a:avLst/>
            </a:prstGeom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15000"/>
                </a:lnSpc>
              </a:pPr>
              <a:r>
                <a:rPr lang="en-US" altLang="ko-KR" sz="1050" dirty="0">
                  <a:solidFill>
                    <a:srgbClr val="00B0F0"/>
                  </a:solidFill>
                  <a:latin typeface="Calibri" charset="0"/>
                  <a:ea typeface="Calibri" charset="0"/>
                  <a:cs typeface="Calibri" charset="0"/>
                </a:rPr>
                <a:t>Any character</a:t>
              </a:r>
            </a:p>
          </p:txBody>
        </p:sp>
        <p:cxnSp>
          <p:nvCxnSpPr>
            <p:cNvPr id="10" name="직선 화살표 연결선 14">
              <a:extLst>
                <a:ext uri="{FF2B5EF4-FFF2-40B4-BE49-F238E27FC236}">
                  <a16:creationId xmlns:a16="http://schemas.microsoft.com/office/drawing/2014/main" id="{8CD5502B-600E-C444-A40A-771864F474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34346" y="2900045"/>
              <a:ext cx="466724" cy="237465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3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Pattern matching</a:t>
            </a:r>
            <a:endParaRPr lang="en-US" sz="2000" dirty="0"/>
          </a:p>
        </p:txBody>
      </p:sp>
      <p:sp>
        <p:nvSpPr>
          <p:cNvPr id="12" name="TextShape 6"/>
          <p:cNvSpPr txBox="1"/>
          <p:nvPr/>
        </p:nvSpPr>
        <p:spPr>
          <a:xfrm>
            <a:off x="381000" y="1400175"/>
            <a:ext cx="6017641" cy="363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rePattern4.ipynb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2335A8-C1DF-4F7B-A0D3-BACE57213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5" y="1885950"/>
            <a:ext cx="4033722" cy="236220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0C5C22C7-1278-425A-8788-47B2D6405128}"/>
              </a:ext>
            </a:extLst>
          </p:cNvPr>
          <p:cNvCxnSpPr/>
          <p:nvPr/>
        </p:nvCxnSpPr>
        <p:spPr>
          <a:xfrm>
            <a:off x="2743200" y="257175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54254C-DC91-4D68-A5A9-D3BCEB9F6B08}"/>
              </a:ext>
            </a:extLst>
          </p:cNvPr>
          <p:cNvSpPr txBox="1"/>
          <p:nvPr/>
        </p:nvSpPr>
        <p:spPr>
          <a:xfrm>
            <a:off x="2819400" y="2571750"/>
            <a:ext cx="346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왼쪽에서 오른쪽 순서로 배치 돼 있는 소괄호로 구분</a:t>
            </a:r>
            <a:r>
              <a:rPr lang="en-US" altLang="ko-KR" sz="1200" dirty="0"/>
              <a:t>!</a:t>
            </a:r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9F693-940A-452F-968C-88D4FFA0C2FE}"/>
              </a:ext>
            </a:extLst>
          </p:cNvPr>
          <p:cNvSpPr txBox="1"/>
          <p:nvPr/>
        </p:nvSpPr>
        <p:spPr>
          <a:xfrm>
            <a:off x="1228725" y="4189332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Match=</a:t>
            </a:r>
            <a:r>
              <a:rPr lang="ko-KR" altLang="en-US" sz="1100" dirty="0"/>
              <a:t> </a:t>
            </a:r>
            <a:r>
              <a:rPr lang="en-US" altLang="ko-KR" sz="1100" dirty="0" err="1"/>
              <a:t>re.search</a:t>
            </a:r>
            <a:r>
              <a:rPr lang="en-US" altLang="ko-KR" sz="1100" dirty="0"/>
              <a:t>(“(pattern1)(pattern2)”, </a:t>
            </a:r>
            <a:r>
              <a:rPr lang="en-US" altLang="ko-KR" sz="1100" dirty="0" err="1"/>
              <a:t>dna</a:t>
            </a:r>
            <a:r>
              <a:rPr lang="en-US" altLang="ko-KR" sz="1100" dirty="0"/>
              <a:t>)</a:t>
            </a:r>
          </a:p>
          <a:p>
            <a:r>
              <a:rPr lang="en-US" altLang="ko-KR" sz="1100" dirty="0" err="1"/>
              <a:t>Match.group</a:t>
            </a:r>
            <a:r>
              <a:rPr lang="en-US" altLang="ko-KR" sz="1100" dirty="0"/>
              <a:t>()</a:t>
            </a:r>
            <a:r>
              <a:rPr lang="ko-KR" altLang="en-US" sz="1100" dirty="0"/>
              <a:t> </a:t>
            </a:r>
            <a:r>
              <a:rPr lang="en-US" altLang="ko-KR" sz="1100" dirty="0"/>
              <a:t>-&gt;</a:t>
            </a:r>
            <a:r>
              <a:rPr lang="ko-KR" altLang="en-US" sz="1100" dirty="0"/>
              <a:t> </a:t>
            </a:r>
            <a:r>
              <a:rPr lang="en-US" altLang="ko-KR" sz="1100" dirty="0"/>
              <a:t>pattern1+pattern2</a:t>
            </a:r>
          </a:p>
          <a:p>
            <a:r>
              <a:rPr lang="en-US" altLang="ko-KR" sz="1100" dirty="0" err="1"/>
              <a:t>Match.group</a:t>
            </a:r>
            <a:r>
              <a:rPr lang="en-US" altLang="ko-KR" sz="1100" dirty="0"/>
              <a:t>(1) -&gt; pattern1</a:t>
            </a:r>
          </a:p>
          <a:p>
            <a:r>
              <a:rPr lang="en-US" altLang="ko-KR" sz="1100" dirty="0" err="1"/>
              <a:t>Match.group</a:t>
            </a:r>
            <a:r>
              <a:rPr lang="en-US" altLang="ko-KR" sz="1100" dirty="0"/>
              <a:t>(2) -&gt; pattern2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5868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Pattern matching</a:t>
            </a:r>
            <a:endParaRPr lang="en-US" sz="2000" dirty="0"/>
          </a:p>
        </p:txBody>
      </p:sp>
      <p:sp>
        <p:nvSpPr>
          <p:cNvPr id="12" name="TextShape 6"/>
          <p:cNvSpPr txBox="1"/>
          <p:nvPr/>
        </p:nvSpPr>
        <p:spPr>
          <a:xfrm>
            <a:off x="381000" y="1522846"/>
            <a:ext cx="6017641" cy="363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rePattern5.ipynb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B9744F-6C00-4769-B33B-09C18B34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85950"/>
            <a:ext cx="4724334" cy="2380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4BB430-58AB-ADD7-CBE2-D3A813F891AF}"/>
              </a:ext>
            </a:extLst>
          </p:cNvPr>
          <p:cNvSpPr txBox="1"/>
          <p:nvPr/>
        </p:nvSpPr>
        <p:spPr>
          <a:xfrm>
            <a:off x="359134" y="4266046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/>
              <a:t>re.search</a:t>
            </a:r>
            <a:r>
              <a:rPr lang="ko-KR" altLang="en-US" sz="1200" dirty="0"/>
              <a:t> 처럼 왼쪽에서 오른쪽 소괄호에 해당하는 내용을 저장함 </a:t>
            </a:r>
            <a:r>
              <a:rPr lang="en-US" altLang="ko-KR" sz="1200" dirty="0"/>
              <a:t>(tuple</a:t>
            </a:r>
            <a:r>
              <a:rPr lang="ko-KR" altLang="en-US" sz="1200" dirty="0"/>
              <a:t>에 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4448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Conditional Expressions, While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2683" y="135255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While loop</a:t>
            </a:r>
          </a:p>
        </p:txBody>
      </p:sp>
      <p:sp>
        <p:nvSpPr>
          <p:cNvPr id="12" name="TextShape 6"/>
          <p:cNvSpPr txBox="1"/>
          <p:nvPr/>
        </p:nvSpPr>
        <p:spPr>
          <a:xfrm>
            <a:off x="381000" y="1809750"/>
            <a:ext cx="6017641" cy="363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 err="1">
                <a:latin typeface="Courier New"/>
              </a:rPr>
              <a:t>whileloop.ipyb</a:t>
            </a:r>
            <a:endParaRPr lang="en-US" sz="1500" dirty="0">
              <a:latin typeface="Courier New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8FF5500-0F3F-4B26-AB5B-04D06C631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" y="2257836"/>
            <a:ext cx="4645028" cy="237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7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753</Words>
  <Application>Microsoft Office PowerPoint</Application>
  <PresentationFormat>사용자 지정</PresentationFormat>
  <Paragraphs>98</Paragraphs>
  <Slides>23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Calibri</vt:lpstr>
      <vt:lpstr>Courier New</vt:lpstr>
      <vt:lpstr>Tw Cen MT</vt:lpstr>
      <vt:lpstr>Wingdings</vt:lpstr>
      <vt:lpstr>Wingdings 2</vt:lpstr>
      <vt:lpstr>Widescreen Presentation</vt:lpstr>
      <vt:lpstr> Session 4. Practice</vt:lpstr>
      <vt:lpstr>Make a Session4 directory</vt:lpstr>
      <vt:lpstr>Basic Python – re module</vt:lpstr>
      <vt:lpstr>Pattern matching</vt:lpstr>
      <vt:lpstr>Pattern matching</vt:lpstr>
      <vt:lpstr>Pattern matching</vt:lpstr>
      <vt:lpstr>Pattern matching</vt:lpstr>
      <vt:lpstr>Pattern matching</vt:lpstr>
      <vt:lpstr>Conditional Expressions, While</vt:lpstr>
      <vt:lpstr>Conditional Expressions, While</vt:lpstr>
      <vt:lpstr>find_cag_short.ipynb</vt:lpstr>
      <vt:lpstr>refseq_human.txt</vt:lpstr>
      <vt:lpstr>find_cag.ipynb</vt:lpstr>
      <vt:lpstr>find_cag.ipynb output</vt:lpstr>
      <vt:lpstr>Write output using python code</vt:lpstr>
      <vt:lpstr>find_cag_output.txt</vt:lpstr>
      <vt:lpstr>Exercise 1</vt:lpstr>
      <vt:lpstr>Finding all CAG repeats</vt:lpstr>
      <vt:lpstr>Output</vt:lpstr>
      <vt:lpstr>Exercise 1</vt:lpstr>
      <vt:lpstr>Exercise 1</vt:lpstr>
      <vt:lpstr>Practice at home  (제출 과제 아님! 정답은 다음주 수업시간에 공개 예정)</vt:lpstr>
      <vt:lpstr>Example of correct output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2022-09-26T00:58:47Z</dcterms:modified>
</cp:coreProperties>
</file>