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7" r:id="rId4"/>
    <p:sldId id="289" r:id="rId5"/>
    <p:sldId id="259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6" r:id="rId17"/>
  </p:sldIdLst>
  <p:sldSz cx="6858000" cy="5143500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5590" autoAdjust="0"/>
  </p:normalViewPr>
  <p:slideViewPr>
    <p:cSldViewPr>
      <p:cViewPr varScale="1">
        <p:scale>
          <a:sx n="142" d="100"/>
          <a:sy n="142" d="100"/>
        </p:scale>
        <p:origin x="924" y="114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3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7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-6858" y="4539996"/>
            <a:ext cx="1687068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769364" y="4533138"/>
            <a:ext cx="5088636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4537528"/>
            <a:ext cx="4886325" cy="51435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4551524"/>
            <a:ext cx="1543050" cy="51435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3/29/2016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177404"/>
            <a:ext cx="440055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171450"/>
            <a:ext cx="6286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1771650" y="2343150"/>
            <a:ext cx="485775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57200" y="1352550"/>
            <a:ext cx="611505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057401"/>
            <a:ext cx="5342335" cy="1254919"/>
          </a:xfrm>
        </p:spPr>
        <p:txBody>
          <a:bodyPr anchor="t"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6858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97155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028700" y="1200150"/>
            <a:ext cx="58293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1200150"/>
            <a:ext cx="5715000" cy="74295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971550" cy="526257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291465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633676" y="1352550"/>
            <a:ext cx="291465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18110"/>
            <a:ext cx="611505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919818"/>
            <a:ext cx="291465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1919818"/>
            <a:ext cx="291465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57200" y="1362287"/>
            <a:ext cx="291465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600450" y="1362287"/>
            <a:ext cx="291465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4000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</p:spPr>
        <p:txBody>
          <a:bodyPr anchor="b"/>
          <a:lstStyle>
            <a:lvl1pPr algn="l">
              <a:buNone/>
              <a:defRPr sz="315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120015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71650" y="1428750"/>
            <a:ext cx="48006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8251" y="0"/>
            <a:ext cx="5689749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2400"/>
            </a:lvl1pPr>
            <a:extLst/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4114800"/>
            <a:ext cx="5486400" cy="51435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6858" y="3429000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6858" y="3497580"/>
            <a:ext cx="109728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159002" y="3490722"/>
            <a:ext cx="569214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543300"/>
            <a:ext cx="5486400" cy="457200"/>
          </a:xfrm>
        </p:spPr>
        <p:txBody>
          <a:bodyPr anchor="ctr"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85850" y="0"/>
            <a:ext cx="75438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4686300"/>
            <a:ext cx="200025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3/29/2016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085850" cy="497684"/>
          </a:xfrm>
        </p:spPr>
        <p:txBody>
          <a:bodyPr rtlCol="0"/>
          <a:lstStyle>
            <a:lvl1pPr>
              <a:defRPr sz="2100"/>
            </a:lvl1pPr>
            <a:extLst/>
          </a:lstStyle>
          <a:p>
            <a:pPr algn="ctr"/>
            <a:fld id="{8F82E0A0-C266-4798-8C8F-B9F91E9DA37E}" type="slidenum">
              <a:rPr lang="en-US" sz="21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1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4686155"/>
            <a:ext cx="3429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1352550"/>
            <a:ext cx="611505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4686300"/>
            <a:ext cx="200025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05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3/29/2016</a:t>
            </a:fld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4686155"/>
            <a:ext cx="4065812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05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6858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40005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42912" y="1129460"/>
            <a:ext cx="6415088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40005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05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05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315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62000" y="-19050"/>
            <a:ext cx="5791200" cy="2038350"/>
          </a:xfrm>
        </p:spPr>
        <p:txBody>
          <a:bodyPr/>
          <a:lstStyle>
            <a:extLst/>
          </a:lstStyle>
          <a:p>
            <a:r>
              <a:rPr lang="en-US" dirty="0" smtClean="0"/>
              <a:t>Session 4. Human Disease</a:t>
            </a:r>
            <a:endParaRPr lang="en-US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>
            <a:extLst/>
          </a:lstStyle>
          <a:p>
            <a:endParaRPr lang="en-US" dirty="0"/>
          </a:p>
        </p:txBody>
      </p:sp>
      <p:sp>
        <p:nvSpPr>
          <p:cNvPr id="3" name="직사각형 2"/>
          <p:cNvSpPr/>
          <p:nvPr/>
        </p:nvSpPr>
        <p:spPr>
          <a:xfrm>
            <a:off x="990600" y="2343150"/>
            <a:ext cx="5238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When DNA sequences are toxic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find_cag_short.py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04950"/>
            <a:ext cx="5029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find_cag.py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52550"/>
            <a:ext cx="4157663" cy="36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3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Identifying mRNAs with CAG repeats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 smtClean="0"/>
              <a:t>Regular expression</a:t>
            </a:r>
          </a:p>
          <a:p>
            <a:pPr marL="274320" lvl="1" indent="0">
              <a:buNone/>
            </a:pPr>
            <a:r>
              <a:rPr lang="en-US" altLang="ko-KR" dirty="0" smtClean="0"/>
              <a:t>(CAG){6}</a:t>
            </a:r>
          </a:p>
          <a:p>
            <a:pPr marL="274320" lvl="1" indent="0">
              <a:buNone/>
            </a:pPr>
            <a:r>
              <a:rPr lang="en-US" altLang="ko-KR" dirty="0" smtClean="0"/>
              <a:t>(CAG){6,9}</a:t>
            </a:r>
          </a:p>
          <a:p>
            <a:pPr marL="274320" lvl="1" indent="0">
              <a:buNone/>
            </a:pPr>
            <a:r>
              <a:rPr lang="en-US" altLang="ko-KR" dirty="0" smtClean="0"/>
              <a:t>(CAG){6,}</a:t>
            </a:r>
          </a:p>
          <a:p>
            <a:pPr marL="274320" lvl="1" indent="0">
              <a:buNone/>
            </a:pPr>
            <a:r>
              <a:rPr lang="en-US" altLang="ko-KR" dirty="0" smtClean="0"/>
              <a:t>(CAG)* </a:t>
            </a:r>
          </a:p>
          <a:p>
            <a:pPr marL="274320" lvl="1" indent="0">
              <a:buNone/>
            </a:pPr>
            <a:r>
              <a:rPr lang="en-US" altLang="ko-KR" dirty="0" smtClean="0"/>
              <a:t>(CAG)+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altLang="ko-KR" sz="1900" dirty="0" smtClean="0"/>
              <a:t>Match group</a:t>
            </a:r>
          </a:p>
          <a:p>
            <a:pPr marL="0" indent="0">
              <a:buNone/>
            </a:pPr>
            <a:r>
              <a:rPr lang="en-US" altLang="ko-KR" sz="1900" dirty="0" smtClean="0"/>
              <a:t>‘((CAG){6,})’</a:t>
            </a:r>
          </a:p>
          <a:p>
            <a:pPr marL="0" indent="0">
              <a:buNone/>
            </a:pPr>
            <a:r>
              <a:rPr lang="en-US" altLang="ko-KR" sz="1900" dirty="0" smtClean="0"/>
              <a:t>The match within the outer parenthesis is stored.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ko-KR" sz="19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match.group</a:t>
            </a:r>
            <a:r>
              <a:rPr lang="en-US" altLang="ko-KR" sz="1900" dirty="0" smtClean="0">
                <a:solidFill>
                  <a:srgbClr val="C00000"/>
                </a:solidFill>
                <a:sym typeface="Wingdings" panose="05000000000000000000" pitchFamily="2" charset="2"/>
              </a:rPr>
              <a:t>(1)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altLang="ko-KR" sz="1900" dirty="0" smtClean="0"/>
          </a:p>
          <a:p>
            <a:pPr marL="0" indent="0">
              <a:buNone/>
            </a:pPr>
            <a:r>
              <a:rPr lang="en-US" altLang="ko-KR" sz="1900" dirty="0" smtClean="0"/>
              <a:t>‘((CAG){6,})(.*)(.)$’</a:t>
            </a:r>
          </a:p>
          <a:p>
            <a:pPr marL="0" indent="0">
              <a:buNone/>
            </a:pPr>
            <a:r>
              <a:rPr lang="en-US" altLang="ko-KR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6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match.group</a:t>
            </a:r>
            <a:r>
              <a:rPr lang="en-US" altLang="ko-KR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(1), </a:t>
            </a:r>
            <a:r>
              <a:rPr lang="en-US" altLang="ko-KR" sz="16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match.group</a:t>
            </a:r>
            <a:r>
              <a:rPr lang="en-US" altLang="ko-KR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(2), </a:t>
            </a:r>
            <a:r>
              <a:rPr lang="en-US" altLang="ko-KR" sz="16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match.group</a:t>
            </a:r>
            <a:r>
              <a:rPr lang="en-US" altLang="ko-KR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(3)</a:t>
            </a:r>
            <a:endParaRPr lang="en-US" altLang="ko-KR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280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Function : y=f(x)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5562600" cy="326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function_name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(arg1, arg2):</a:t>
            </a:r>
          </a:p>
          <a:p>
            <a:pPr marL="0" indent="0">
              <a:buNone/>
            </a:pP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xrange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(arg1),</a:t>
            </a: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(arg2)): </a:t>
            </a: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+=1</a:t>
            </a:r>
          </a:p>
          <a:p>
            <a:pPr marL="0" indent="0"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endParaRPr lang="en-US" altLang="ko-K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ko-K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rint </a:t>
            </a: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function_name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(10, 20)</a:t>
            </a:r>
            <a:endParaRPr lang="ko-KR" alt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76325" y="3943350"/>
            <a:ext cx="487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[jwnam@biglab-master Session4]$ python function_test.py </a:t>
            </a:r>
          </a:p>
          <a:p>
            <a:r>
              <a:rPr lang="ko-KR" altLang="en-US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5169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Write standard output and pipe	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6019800" cy="3268624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ython function_test.py &gt;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test.out</a:t>
            </a:r>
            <a:endParaRPr lang="en-US" altLang="ko-K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ko-KR" sz="1800" dirty="0" smtClean="0">
                <a:solidFill>
                  <a:srgbClr val="0070C0"/>
                </a:solidFill>
              </a:rPr>
              <a:t>  </a:t>
            </a:r>
            <a:r>
              <a:rPr lang="en-US" altLang="ko-KR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Write a standard output of the python script into a file ‘</a:t>
            </a:r>
            <a:r>
              <a:rPr lang="en-US" altLang="ko-KR" sz="18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test.out</a:t>
            </a:r>
            <a:r>
              <a:rPr lang="en-US" altLang="ko-KR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’</a:t>
            </a:r>
          </a:p>
          <a:p>
            <a:pPr marL="0" indent="0">
              <a:buNone/>
            </a:pPr>
            <a:endParaRPr lang="en-US" altLang="ko-KR" sz="18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python 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function_test.py |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wc</a:t>
            </a:r>
            <a:endParaRPr lang="en-US" altLang="ko-KR" sz="2000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85800" y="3409950"/>
            <a:ext cx="6438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[jwnam@biglab-master Session4]$ python function_test.py |wc      </a:t>
            </a:r>
          </a:p>
          <a:p>
            <a:r>
              <a:rPr lang="ko-KR" altLang="en-US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1       1       3</a:t>
            </a:r>
          </a:p>
        </p:txBody>
      </p:sp>
    </p:spTree>
    <p:extLst>
      <p:ext uri="{BB962C8B-B14F-4D97-AF65-F5344CB8AC3E}">
        <p14:creationId xmlns:p14="http://schemas.microsoft.com/office/powerpoint/2010/main" val="194911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While statement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5715000" cy="326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statement=True</a:t>
            </a:r>
          </a:p>
          <a:p>
            <a:pPr marL="0" indent="0">
              <a:buNone/>
            </a:pP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statement:</a:t>
            </a:r>
          </a:p>
          <a:p>
            <a:pPr marL="0" indent="0"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+=1</a:t>
            </a:r>
          </a:p>
          <a:p>
            <a:pPr marL="0" indent="0"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altLang="ko-K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ko-K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ko-K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&gt;10: statement=False</a:t>
            </a:r>
            <a:endParaRPr lang="ko-KR" alt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90600" y="2986863"/>
            <a:ext cx="5981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[jwnam@biglab-master Session4]$ python while_statement.py </a:t>
            </a:r>
          </a:p>
          <a:p>
            <a:r>
              <a:rPr lang="ko-KR" alt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ko-KR" alt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ko-KR" alt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ko-KR" alt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ko-KR" alt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ko-KR" alt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r>
              <a:rPr lang="ko-KR" alt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r>
              <a:rPr lang="ko-KR" alt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r>
              <a:rPr lang="ko-KR" alt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r>
              <a:rPr lang="ko-KR" alt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r>
              <a:rPr lang="ko-KR" alt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10704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find._cag.py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52600" y="3562350"/>
            <a:ext cx="6591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[jwnam@biglab-master Session4]$ python find_cag.py refseq_human.txt 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&gt;gi|157151758|ref|NM 	repeat length 36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&gt;gi|116875847|ref|NM 	repeat length 18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&gt;gi|223646108|ref|NM 	repeat length 39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&gt;gi|114431247|ref|NM 	repeat length 33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&gt;gi|125346191|ref|NM 	repeat length 27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&gt;gi|154350223|ref|NM 	repeat length 21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&gt;gi|157168352|ref|NM 	repeat length 18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&gt;gi|154350245|ref|NM 	repeat length 21</a:t>
            </a:r>
          </a:p>
          <a:p>
            <a:r>
              <a:rPr lang="ko-KR" altLang="en-US" sz="9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&gt;gi|209862781|ref|NM 	repeat length 27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7" y="209550"/>
            <a:ext cx="3605213" cy="31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3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2700" b="1" dirty="0" smtClean="0"/>
              <a:t>Inherited vs non-inherited disease</a:t>
            </a:r>
            <a:endParaRPr lang="en-US" sz="27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57200" y="1657351"/>
            <a:ext cx="5181600" cy="1904999"/>
          </a:xfrm>
        </p:spPr>
        <p:txBody>
          <a:bodyPr>
            <a:noAutofit/>
          </a:bodyPr>
          <a:lstStyle>
            <a:extLst/>
          </a:lstStyle>
          <a:p>
            <a:pPr marL="0" indent="0">
              <a:buNone/>
            </a:pPr>
            <a:r>
              <a:rPr lang="en-US" sz="2000" b="1" u="sng" dirty="0" smtClean="0"/>
              <a:t>Inherited disease </a:t>
            </a:r>
            <a:r>
              <a:rPr lang="en-US" sz="2000" dirty="0" smtClean="0"/>
              <a:t>– The Majority are Mendelian diseases (+ Germline or De novo mutation)</a:t>
            </a:r>
          </a:p>
          <a:p>
            <a:pPr marL="0" indent="0">
              <a:buNone/>
            </a:pPr>
            <a:r>
              <a:rPr lang="en-US" sz="2000" b="1" u="sng" dirty="0" smtClean="0"/>
              <a:t>Non-inherited disease </a:t>
            </a:r>
            <a:r>
              <a:rPr lang="en-US" altLang="ko-KR" sz="2000" dirty="0"/>
              <a:t>–</a:t>
            </a:r>
            <a:r>
              <a:rPr lang="en-US" sz="2000" dirty="0" smtClean="0"/>
              <a:t>  Somatic mutations / Epigenetic changes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Genetic vs Epigenetic changes</a:t>
            </a:r>
          </a:p>
          <a:p>
            <a:pPr lvl="1"/>
            <a:r>
              <a:rPr lang="en-US" sz="1775" dirty="0"/>
              <a:t>	</a:t>
            </a:r>
            <a:r>
              <a:rPr lang="en-US" sz="1775" dirty="0" smtClean="0"/>
              <a:t>Genetic change: with DNA change</a:t>
            </a:r>
          </a:p>
          <a:p>
            <a:pPr lvl="1"/>
            <a:r>
              <a:rPr lang="en-US" sz="1775" dirty="0"/>
              <a:t>	</a:t>
            </a:r>
            <a:r>
              <a:rPr lang="en-US" sz="1775" dirty="0" smtClean="0"/>
              <a:t>Epigenetic change: without DNA change</a:t>
            </a:r>
          </a:p>
          <a:p>
            <a:pPr marL="0" indent="0">
              <a:buNone/>
            </a:pPr>
            <a:r>
              <a:rPr lang="en-US" sz="2000" dirty="0" smtClean="0"/>
              <a:t>DNA changes often give rise to disease.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/>
              <a:t>DNA alterations </a:t>
            </a:r>
            <a:r>
              <a:rPr lang="en-US" altLang="ko-KR" sz="2000" dirty="0"/>
              <a:t>– local and largescale changes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600" dirty="0"/>
              <a:t>Local changes</a:t>
            </a:r>
          </a:p>
          <a:p>
            <a:pPr lvl="1"/>
            <a:r>
              <a:rPr lang="en-US" altLang="ko-KR" sz="1400" dirty="0"/>
              <a:t>Single nucleotide variations (SNVs)</a:t>
            </a:r>
          </a:p>
          <a:p>
            <a:pPr lvl="1"/>
            <a:r>
              <a:rPr lang="en-US" altLang="ko-KR" sz="1400" dirty="0"/>
              <a:t>Insertion + Deletion (</a:t>
            </a:r>
            <a:r>
              <a:rPr lang="en-US" altLang="ko-KR" sz="1400" dirty="0" err="1"/>
              <a:t>indels</a:t>
            </a:r>
            <a:r>
              <a:rPr lang="en-US" altLang="ko-KR" sz="1400" dirty="0"/>
              <a:t>)</a:t>
            </a:r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sz="1600" dirty="0"/>
              <a:t>Largescale rearrangement</a:t>
            </a:r>
          </a:p>
          <a:p>
            <a:pPr lvl="1"/>
            <a:r>
              <a:rPr lang="en-US" altLang="ko-KR" sz="1400" dirty="0"/>
              <a:t>Inter/intra chromosomal translocation</a:t>
            </a:r>
          </a:p>
          <a:p>
            <a:pPr lvl="1"/>
            <a:r>
              <a:rPr lang="en-US" altLang="ko-KR" sz="1400" dirty="0"/>
              <a:t>Inversion</a:t>
            </a:r>
          </a:p>
          <a:p>
            <a:pPr lvl="1"/>
            <a:r>
              <a:rPr lang="en-US" altLang="ko-KR" sz="1400" dirty="0"/>
              <a:t>Large insertion/deletion</a:t>
            </a:r>
          </a:p>
          <a:p>
            <a:pPr lvl="1"/>
            <a:r>
              <a:rPr lang="en-US" altLang="ko-KR" sz="1400" dirty="0"/>
              <a:t>Duplication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67" y="3028950"/>
            <a:ext cx="4930793" cy="19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Mutation rate during replication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4"/>
          </p:nvPr>
        </p:nvSpPr>
        <p:spPr>
          <a:xfrm>
            <a:off x="4495800" y="1352550"/>
            <a:ext cx="2052526" cy="3268625"/>
          </a:xfrm>
        </p:spPr>
        <p:txBody>
          <a:bodyPr>
            <a:normAutofit/>
          </a:bodyPr>
          <a:lstStyle/>
          <a:p>
            <a:r>
              <a:rPr lang="en-US" altLang="ko-KR" sz="1400" dirty="0" smtClean="0"/>
              <a:t>DNA polymerase, its proof-reading, and base-pairing affinity give a 10</a:t>
            </a:r>
            <a:r>
              <a:rPr lang="en-US" altLang="ko-KR" sz="1400" baseline="30000" dirty="0" smtClean="0"/>
              <a:t>-8</a:t>
            </a:r>
            <a:r>
              <a:rPr lang="en-US" altLang="ko-KR" sz="1400" dirty="0" smtClean="0"/>
              <a:t> error per </a:t>
            </a:r>
            <a:r>
              <a:rPr lang="en-US" altLang="ko-KR" sz="1400" dirty="0" err="1" smtClean="0"/>
              <a:t>bp</a:t>
            </a:r>
            <a:endParaRPr lang="en-US" altLang="ko-KR" sz="1400" dirty="0" smtClean="0"/>
          </a:p>
          <a:p>
            <a:r>
              <a:rPr lang="en-US" altLang="ko-KR" sz="1400" dirty="0" smtClean="0"/>
              <a:t>DNA repair enzymes fix 99% of the errors</a:t>
            </a:r>
            <a:r>
              <a:rPr lang="ko-KR" altLang="en-US" sz="1400" dirty="0" smtClean="0"/>
              <a:t> </a:t>
            </a:r>
            <a:r>
              <a:rPr lang="en-US" altLang="ko-KR" sz="1400" dirty="0" smtClean="0">
                <a:sym typeface="Wingdings" panose="05000000000000000000" pitchFamily="2" charset="2"/>
              </a:rPr>
              <a:t> 10</a:t>
            </a:r>
            <a:r>
              <a:rPr lang="en-US" altLang="ko-KR" sz="1400" baseline="30000" dirty="0" smtClean="0">
                <a:sym typeface="Wingdings" panose="05000000000000000000" pitchFamily="2" charset="2"/>
              </a:rPr>
              <a:t>-10</a:t>
            </a:r>
            <a:r>
              <a:rPr lang="en-US" altLang="ko-KR" sz="1400" dirty="0" smtClean="0">
                <a:sym typeface="Wingdings" panose="05000000000000000000" pitchFamily="2" charset="2"/>
              </a:rPr>
              <a:t> error per </a:t>
            </a:r>
            <a:r>
              <a:rPr lang="en-US" altLang="ko-KR" sz="1400" dirty="0" err="1" smtClean="0">
                <a:sym typeface="Wingdings" panose="05000000000000000000" pitchFamily="2" charset="2"/>
              </a:rPr>
              <a:t>bp</a:t>
            </a:r>
            <a:endParaRPr lang="en-US" altLang="ko-KR" sz="1400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2550"/>
            <a:ext cx="4164252" cy="358622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384326"/>
            <a:ext cx="2764559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1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2400" b="1" dirty="0" smtClean="0"/>
              <a:t>A classic example of point mutation is </a:t>
            </a:r>
            <a:r>
              <a:rPr lang="en-US" sz="2400" b="1" i="1" dirty="0" smtClean="0"/>
              <a:t>sickle-cell anemia</a:t>
            </a:r>
            <a:endParaRPr lang="en-US" sz="2400" b="1" i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62064" y="1466849"/>
            <a:ext cx="5181600" cy="1904999"/>
          </a:xfrm>
        </p:spPr>
        <p:txBody>
          <a:bodyPr>
            <a:noAutofit/>
          </a:bodyPr>
          <a:lstStyle>
            <a:extLst/>
          </a:lstStyle>
          <a:p>
            <a:r>
              <a:rPr lang="en-US" sz="1600" dirty="0" smtClean="0"/>
              <a:t>Point mutation (</a:t>
            </a:r>
            <a:r>
              <a:rPr lang="en-US" sz="1600" dirty="0" err="1" smtClean="0"/>
              <a:t>GAG:Glu</a:t>
            </a:r>
            <a:r>
              <a:rPr lang="en-US" sz="1600" dirty="0" err="1" smtClean="0">
                <a:sym typeface="Wingdings" panose="05000000000000000000" pitchFamily="2" charset="2"/>
              </a:rPr>
              <a:t>GUG:Val</a:t>
            </a:r>
            <a:r>
              <a:rPr lang="en-US" sz="1600" dirty="0" smtClean="0">
                <a:sym typeface="Wingdings" panose="05000000000000000000" pitchFamily="2" charset="2"/>
              </a:rPr>
              <a:t>) affects one of the polypeptide chains of beta-</a:t>
            </a:r>
            <a:r>
              <a:rPr lang="en-US" sz="1600" dirty="0" err="1" smtClean="0">
                <a:sym typeface="Wingdings" panose="05000000000000000000" pitchFamily="2" charset="2"/>
              </a:rPr>
              <a:t>globlin</a:t>
            </a:r>
            <a:r>
              <a:rPr lang="en-US" sz="16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1% of the population in Western Africa have the sickle-cell gene in hetero-type that protects against malaria.</a:t>
            </a:r>
            <a:endParaRPr lang="en-US" sz="16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724150"/>
            <a:ext cx="4143274" cy="21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Rare disease: </a:t>
            </a:r>
            <a:r>
              <a:rPr lang="en-US" altLang="ko-KR" sz="2400" dirty="0" err="1" smtClean="0"/>
              <a:t>Lesch</a:t>
            </a:r>
            <a:r>
              <a:rPr lang="en-US" altLang="ko-KR" sz="2400" dirty="0" smtClean="0"/>
              <a:t>- </a:t>
            </a:r>
            <a:r>
              <a:rPr lang="en-US" altLang="ko-KR" sz="2400" dirty="0" err="1" smtClean="0"/>
              <a:t>Nyhan</a:t>
            </a:r>
            <a:r>
              <a:rPr lang="en-US" altLang="ko-KR" sz="2400" dirty="0" smtClean="0"/>
              <a:t> syndrome (LNS)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/>
              <a:t>A disease with a neurological symptoms</a:t>
            </a:r>
          </a:p>
          <a:p>
            <a:r>
              <a:rPr lang="en-US" altLang="ko-KR" sz="1800" dirty="0" smtClean="0"/>
              <a:t>Resulted by mutations in the gene encoding </a:t>
            </a:r>
            <a:r>
              <a:rPr lang="en-US" altLang="ko-KR" sz="1800" b="1" dirty="0" smtClean="0">
                <a:solidFill>
                  <a:srgbClr val="0070C0"/>
                </a:solidFill>
              </a:rPr>
              <a:t>HPRT</a:t>
            </a:r>
            <a:r>
              <a:rPr lang="en-US" altLang="ko-KR" sz="1800" dirty="0" smtClean="0"/>
              <a:t>, leading to accumulation of </a:t>
            </a:r>
            <a:r>
              <a:rPr lang="en-US" altLang="ko-KR" sz="1800" dirty="0" smtClean="0">
                <a:solidFill>
                  <a:srgbClr val="C00000"/>
                </a:solidFill>
              </a:rPr>
              <a:t>Uric acid </a:t>
            </a:r>
            <a:r>
              <a:rPr lang="en-US" altLang="ko-KR" sz="1800" dirty="0" smtClean="0"/>
              <a:t>in body.</a:t>
            </a:r>
            <a:endParaRPr lang="ko-KR" altLang="en-US" sz="18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00350"/>
            <a:ext cx="3753742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2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Huntington’s disease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/>
              <a:t>Caused by expansion of short repeats (CAG)</a:t>
            </a:r>
          </a:p>
          <a:p>
            <a:r>
              <a:rPr lang="en-US" altLang="ko-KR" sz="1600" dirty="0" smtClean="0"/>
              <a:t>The disease was first discovered in 1841 by Charles Oscar Water</a:t>
            </a:r>
          </a:p>
          <a:p>
            <a:r>
              <a:rPr lang="en-US" altLang="ko-KR" sz="1600" dirty="0" smtClean="0"/>
              <a:t>The responsible gene, </a:t>
            </a:r>
            <a:r>
              <a:rPr lang="en-US" altLang="ko-KR" sz="1600" dirty="0" err="1" smtClean="0"/>
              <a:t>hungtingtin</a:t>
            </a:r>
            <a:r>
              <a:rPr lang="en-US" altLang="ko-KR" sz="1600" dirty="0" smtClean="0"/>
              <a:t>, was first reported in1993</a:t>
            </a:r>
          </a:p>
          <a:p>
            <a:r>
              <a:rPr lang="en-US" altLang="ko-KR" sz="1600" dirty="0" smtClean="0"/>
              <a:t>Unfortunately, we still don’t know the function of the protein in cell.</a:t>
            </a:r>
            <a:endParaRPr lang="ko-KR" altLang="en-US" sz="1600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The protein include a region where the </a:t>
            </a:r>
            <a:r>
              <a:rPr lang="en-US" altLang="ko-KR" dirty="0" err="1" smtClean="0"/>
              <a:t>glutaimine</a:t>
            </a:r>
            <a:r>
              <a:rPr lang="en-US" altLang="ko-KR" dirty="0" smtClean="0"/>
              <a:t> is repeated a large number of times (</a:t>
            </a:r>
            <a:r>
              <a:rPr lang="en-US" altLang="ko-KR" dirty="0" err="1" smtClean="0"/>
              <a:t>polyQ</a:t>
            </a:r>
            <a:r>
              <a:rPr lang="en-US" altLang="ko-KR" dirty="0" smtClean="0"/>
              <a:t> region)</a:t>
            </a:r>
          </a:p>
          <a:p>
            <a:r>
              <a:rPr lang="en-US" altLang="ko-KR" dirty="0" smtClean="0"/>
              <a:t>Normally, less than </a:t>
            </a:r>
            <a:r>
              <a:rPr lang="en-US" altLang="ko-KR" dirty="0" smtClean="0"/>
              <a:t>26 </a:t>
            </a:r>
            <a:r>
              <a:rPr lang="en-US" altLang="ko-KR" dirty="0" smtClean="0"/>
              <a:t>Qs but in rare cases, greater than </a:t>
            </a:r>
            <a:r>
              <a:rPr lang="en-US" altLang="ko-KR" dirty="0" smtClean="0"/>
              <a:t>36, </a:t>
            </a:r>
            <a:r>
              <a:rPr lang="en-US" altLang="ko-KR" dirty="0" smtClean="0"/>
              <a:t>giving rise to </a:t>
            </a:r>
            <a:r>
              <a:rPr lang="en-US" altLang="ko-KR" dirty="0" err="1" smtClean="0"/>
              <a:t>Hungtington’s</a:t>
            </a:r>
            <a:r>
              <a:rPr lang="en-US" altLang="ko-KR" dirty="0" smtClean="0"/>
              <a:t> disease.</a:t>
            </a:r>
          </a:p>
          <a:p>
            <a:r>
              <a:rPr lang="en-US" altLang="ko-KR" dirty="0" smtClean="0"/>
              <a:t>The </a:t>
            </a:r>
            <a:r>
              <a:rPr lang="en-US" altLang="ko-KR" dirty="0" err="1" smtClean="0"/>
              <a:t>polyQ</a:t>
            </a:r>
            <a:r>
              <a:rPr lang="en-US" altLang="ko-KR" dirty="0" smtClean="0"/>
              <a:t> stimulate the protein aggregation.</a:t>
            </a:r>
          </a:p>
          <a:p>
            <a:r>
              <a:rPr lang="en-US" altLang="ko-KR" dirty="0" smtClean="0"/>
              <a:t>Replication slippage may cause the expansion of the repeats.</a:t>
            </a:r>
          </a:p>
        </p:txBody>
      </p:sp>
    </p:spTree>
    <p:extLst>
      <p:ext uri="{BB962C8B-B14F-4D97-AF65-F5344CB8AC3E}">
        <p14:creationId xmlns:p14="http://schemas.microsoft.com/office/powerpoint/2010/main" val="330646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Huntington’s disease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93" y="2419350"/>
            <a:ext cx="5834063" cy="25901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-104260"/>
            <a:ext cx="2716292" cy="24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6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Other CAG repeat-related diseases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13" y="1504950"/>
            <a:ext cx="5019925" cy="26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19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Presentation.potx</Template>
  <TotalTime>0</TotalTime>
  <Words>447</Words>
  <Application>Microsoft Office PowerPoint</Application>
  <PresentationFormat>사용자 지정</PresentationFormat>
  <Paragraphs>103</Paragraphs>
  <Slides>16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Adobe Fan Heiti Std B</vt:lpstr>
      <vt:lpstr>HY얕은샘물M</vt:lpstr>
      <vt:lpstr>Calibri</vt:lpstr>
      <vt:lpstr>Courier New</vt:lpstr>
      <vt:lpstr>Tw Cen MT</vt:lpstr>
      <vt:lpstr>Wingdings</vt:lpstr>
      <vt:lpstr>Wingdings 2</vt:lpstr>
      <vt:lpstr>Widescreen Presentation</vt:lpstr>
      <vt:lpstr>Session 4. Human Disease</vt:lpstr>
      <vt:lpstr>Inherited vs non-inherited disease</vt:lpstr>
      <vt:lpstr>DNA alterations – local and largescale changes</vt:lpstr>
      <vt:lpstr>Mutation rate during replication</vt:lpstr>
      <vt:lpstr>A classic example of point mutation is sickle-cell anemia</vt:lpstr>
      <vt:lpstr>Rare disease: Lesch- Nyhan syndrome (LNS)</vt:lpstr>
      <vt:lpstr>Huntington’s disease</vt:lpstr>
      <vt:lpstr>Huntington’s disease</vt:lpstr>
      <vt:lpstr>Other CAG repeat-related diseases</vt:lpstr>
      <vt:lpstr>find_cag_short.py</vt:lpstr>
      <vt:lpstr>find_cag.py</vt:lpstr>
      <vt:lpstr>Identifying mRNAs with CAG repeats</vt:lpstr>
      <vt:lpstr>Function : y=f(x)</vt:lpstr>
      <vt:lpstr>Write standard output and pipe </vt:lpstr>
      <vt:lpstr>While statement</vt:lpstr>
      <vt:lpstr>find._cag.py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2016-03-29T03:20:39Z</dcterms:modified>
</cp:coreProperties>
</file>