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7"/>
  </p:notesMasterIdLst>
  <p:sldIdLst>
    <p:sldId id="256" r:id="rId2"/>
    <p:sldId id="307" r:id="rId3"/>
    <p:sldId id="309" r:id="rId4"/>
    <p:sldId id="310" r:id="rId5"/>
    <p:sldId id="303" r:id="rId6"/>
    <p:sldId id="287" r:id="rId7"/>
    <p:sldId id="288" r:id="rId8"/>
    <p:sldId id="283" r:id="rId9"/>
    <p:sldId id="306" r:id="rId10"/>
    <p:sldId id="284" r:id="rId11"/>
    <p:sldId id="285" r:id="rId12"/>
    <p:sldId id="286" r:id="rId13"/>
    <p:sldId id="311" r:id="rId14"/>
    <p:sldId id="312" r:id="rId15"/>
    <p:sldId id="289" r:id="rId16"/>
    <p:sldId id="290" r:id="rId17"/>
    <p:sldId id="291" r:id="rId18"/>
    <p:sldId id="282" r:id="rId19"/>
    <p:sldId id="294" r:id="rId20"/>
    <p:sldId id="295" r:id="rId21"/>
    <p:sldId id="296" r:id="rId22"/>
    <p:sldId id="281" r:id="rId23"/>
    <p:sldId id="299" r:id="rId24"/>
    <p:sldId id="301" r:id="rId25"/>
    <p:sldId id="308" r:id="rId26"/>
  </p:sldIdLst>
  <p:sldSz cx="6858000" cy="5143500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A2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95221" autoAdjust="0"/>
  </p:normalViewPr>
  <p:slideViewPr>
    <p:cSldViewPr>
      <p:cViewPr varScale="1">
        <p:scale>
          <a:sx n="152" d="100"/>
          <a:sy n="152" d="100"/>
        </p:scale>
        <p:origin x="2352" y="106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14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45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-6858" y="4539996"/>
            <a:ext cx="1687068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769364" y="4533138"/>
            <a:ext cx="5088636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71650" y="4537528"/>
            <a:ext cx="4886325" cy="514350"/>
          </a:xfrm>
        </p:spPr>
        <p:txBody>
          <a:bodyPr anchor="ctr"/>
          <a:lstStyle>
            <a:lvl1pPr marL="0" indent="0" algn="l">
              <a:buNone/>
              <a:defRPr sz="210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57150" y="4551524"/>
            <a:ext cx="1543050" cy="51435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9/12/2022</a:t>
            </a:fld>
            <a:endParaRPr lang="en-US" sz="15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564045" y="177404"/>
            <a:ext cx="440055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6000750" y="171450"/>
            <a:ext cx="6286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1771650" y="2343150"/>
            <a:ext cx="485775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457200" y="1352550"/>
            <a:ext cx="611505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057401"/>
            <a:ext cx="5342335" cy="1254919"/>
          </a:xfrm>
        </p:spPr>
        <p:txBody>
          <a:bodyPr anchor="t"/>
          <a:lstStyle>
            <a:lvl1pPr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6858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97155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028700" y="1200150"/>
            <a:ext cx="58293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28700" y="1200150"/>
            <a:ext cx="5715000" cy="74295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1"/>
            <a:ext cx="971550" cy="526257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2914650" cy="32686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633676" y="1352550"/>
            <a:ext cx="2914650" cy="3268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18110"/>
            <a:ext cx="611505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919818"/>
            <a:ext cx="291465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1919818"/>
            <a:ext cx="2914650" cy="2628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457200" y="1362287"/>
            <a:ext cx="291465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3600450" y="1362287"/>
            <a:ext cx="291465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15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8126-03FC-49C0-B9B8-2B561CCC3D90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40005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</p:spPr>
        <p:txBody>
          <a:bodyPr anchor="b"/>
          <a:lstStyle>
            <a:lvl1pPr algn="l">
              <a:buNone/>
              <a:defRPr sz="3150" b="0"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120015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71650" y="1428750"/>
            <a:ext cx="48006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68251" y="0"/>
            <a:ext cx="5689749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2400"/>
            </a:lvl1pPr>
            <a:extLst/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0" y="4114800"/>
            <a:ext cx="5486400" cy="51435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6858" y="3429000"/>
            <a:ext cx="6858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-6858" y="3497580"/>
            <a:ext cx="109728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1159002" y="3490722"/>
            <a:ext cx="569214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3543300"/>
            <a:ext cx="5486400" cy="45720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85850" y="0"/>
            <a:ext cx="75438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686300" y="4686300"/>
            <a:ext cx="2000250" cy="273844"/>
          </a:xfrm>
        </p:spPr>
        <p:txBody>
          <a:bodyPr rtlCol="0"/>
          <a:lstStyle/>
          <a:p>
            <a:fld id="{E4606EA6-EFEA-4C30-9264-4F9291A5780D}" type="datetime1">
              <a:rPr lang="en-US" smtClean="0"/>
              <a:pPr/>
              <a:t>9/12/2022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085850" cy="497684"/>
          </a:xfrm>
        </p:spPr>
        <p:txBody>
          <a:bodyPr rtlCol="0"/>
          <a:lstStyle>
            <a:lvl1pPr>
              <a:defRPr sz="2100"/>
            </a:lvl1pPr>
            <a:extLst/>
          </a:lstStyle>
          <a:p>
            <a:pPr algn="ctr"/>
            <a:fld id="{8F82E0A0-C266-4798-8C8F-B9F91E9DA37E}" type="slidenum">
              <a:rPr lang="en-US" sz="21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1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200150" y="4686155"/>
            <a:ext cx="3429000" cy="273844"/>
          </a:xfrm>
        </p:spPr>
        <p:txBody>
          <a:bodyPr rtlCol="0"/>
          <a:lstStyle/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9486" y="1352550"/>
            <a:ext cx="6115050" cy="32423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0" y="4686300"/>
            <a:ext cx="200025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05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9/12/2022</a:t>
            </a:fld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1" y="4686155"/>
            <a:ext cx="4065812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05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6858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40005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442912" y="1129460"/>
            <a:ext cx="6415088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8"/>
            <a:ext cx="40005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05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05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05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8110"/>
            <a:ext cx="6115050" cy="100584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sz="315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tk.org/book/ch03.html" TargetMode="External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people/nick/python-in-one-easy-lesson/" TargetMode="External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hyperlink" Target="https://www.safaribooksonline.com/library/view/head-first-python/9781449397524/ch01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Working with the molecules of life in the computer</a:t>
            </a: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2728912" y="819150"/>
            <a:ext cx="3929063" cy="590550"/>
          </a:xfrm>
        </p:spPr>
        <p:txBody>
          <a:bodyPr/>
          <a:lstStyle/>
          <a:p>
            <a:r>
              <a:rPr lang="en-US" dirty="0"/>
              <a:t>Session 2 Practice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Shell Commands</a:t>
            </a:r>
            <a:endParaRPr lang="en-US" sz="3000" dirty="0"/>
          </a:p>
        </p:txBody>
      </p:sp>
      <p:sp>
        <p:nvSpPr>
          <p:cNvPr id="11" name="TextShape 2"/>
          <p:cNvSpPr txBox="1"/>
          <p:nvPr/>
        </p:nvSpPr>
        <p:spPr>
          <a:xfrm>
            <a:off x="457200" y="1581150"/>
            <a:ext cx="6019800" cy="5230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r>
              <a:rPr lang="en-US" sz="1500" dirty="0">
                <a:latin typeface="Courier New"/>
              </a:rPr>
              <a:t>$ ll</a:t>
            </a:r>
            <a:endParaRPr dirty="0"/>
          </a:p>
          <a:p>
            <a:r>
              <a:rPr lang="en-US" sz="1500" dirty="0">
                <a:latin typeface="Courier New"/>
              </a:rPr>
              <a:t>$ vi </a:t>
            </a:r>
            <a:r>
              <a:rPr lang="en-US" sz="1500" dirty="0" err="1">
                <a:latin typeface="Courier New"/>
              </a:rPr>
              <a:t>print_script.py</a:t>
            </a:r>
            <a:endParaRPr dirty="0"/>
          </a:p>
        </p:txBody>
      </p:sp>
      <p:sp>
        <p:nvSpPr>
          <p:cNvPr id="12" name="TextShape 6"/>
          <p:cNvSpPr txBox="1"/>
          <p:nvPr/>
        </p:nvSpPr>
        <p:spPr>
          <a:xfrm>
            <a:off x="459359" y="3028950"/>
            <a:ext cx="6017641" cy="380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print “Today is Wednesday!”</a:t>
            </a:r>
            <a:endParaRPr dirty="0"/>
          </a:p>
        </p:txBody>
      </p:sp>
      <p:sp>
        <p:nvSpPr>
          <p:cNvPr id="13" name="TextShape 2"/>
          <p:cNvSpPr txBox="1"/>
          <p:nvPr/>
        </p:nvSpPr>
        <p:spPr>
          <a:xfrm>
            <a:off x="457200" y="2266950"/>
            <a:ext cx="4495800" cy="533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500" b="1" dirty="0">
                <a:latin typeface="Courier New"/>
              </a:rPr>
              <a:t>[In Vim]</a:t>
            </a:r>
          </a:p>
          <a:p>
            <a:r>
              <a:rPr lang="en-US" sz="1500" dirty="0" err="1">
                <a:latin typeface="Courier New"/>
              </a:rPr>
              <a:t>i</a:t>
            </a:r>
            <a:r>
              <a:rPr lang="en-US" sz="1500" dirty="0">
                <a:latin typeface="Courier New"/>
              </a:rPr>
              <a:t>: insert</a:t>
            </a:r>
            <a:endParaRPr dirty="0"/>
          </a:p>
        </p:txBody>
      </p:sp>
      <p:sp>
        <p:nvSpPr>
          <p:cNvPr id="14" name="TextShape 2"/>
          <p:cNvSpPr txBox="1"/>
          <p:nvPr/>
        </p:nvSpPr>
        <p:spPr>
          <a:xfrm>
            <a:off x="457200" y="3562350"/>
            <a:ext cx="4495800" cy="533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500" b="1" dirty="0">
                <a:latin typeface="Courier New"/>
              </a:rPr>
              <a:t>[In Vim] </a:t>
            </a:r>
            <a:r>
              <a:rPr lang="en-US" altLang="ko-KR" sz="1500" b="1" dirty="0">
                <a:latin typeface="Courier New"/>
              </a:rPr>
              <a:t>“ESC”</a:t>
            </a:r>
            <a:endParaRPr lang="en-US" sz="1500" b="1" dirty="0">
              <a:latin typeface="Courier New"/>
            </a:endParaRPr>
          </a:p>
          <a:p>
            <a:r>
              <a:rPr lang="en-US" sz="1500" dirty="0" err="1">
                <a:latin typeface="Courier New"/>
              </a:rPr>
              <a:t>wq</a:t>
            </a:r>
            <a:r>
              <a:rPr lang="en-US" sz="1500" dirty="0">
                <a:latin typeface="Courier New"/>
              </a:rPr>
              <a:t>: save and quit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749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Shell Commands</a:t>
            </a:r>
            <a:endParaRPr lang="en-US" sz="3000" dirty="0"/>
          </a:p>
        </p:txBody>
      </p:sp>
      <p:sp>
        <p:nvSpPr>
          <p:cNvPr id="11" name="TextShape 2"/>
          <p:cNvSpPr txBox="1"/>
          <p:nvPr/>
        </p:nvSpPr>
        <p:spPr>
          <a:xfrm>
            <a:off x="457200" y="1581150"/>
            <a:ext cx="6019800" cy="609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r>
              <a:rPr lang="en-US" sz="1500" dirty="0">
                <a:latin typeface="Courier New"/>
              </a:rPr>
              <a:t>$ ll</a:t>
            </a:r>
            <a:endParaRPr sz="1500" dirty="0"/>
          </a:p>
          <a:p>
            <a:r>
              <a:rPr lang="en-US" sz="1500" dirty="0">
                <a:latin typeface="Courier New"/>
              </a:rPr>
              <a:t>$ python </a:t>
            </a:r>
            <a:r>
              <a:rPr lang="en-US" sz="1500" dirty="0" err="1">
                <a:latin typeface="Courier New"/>
              </a:rPr>
              <a:t>print_script.py</a:t>
            </a:r>
            <a:endParaRPr lang="en-US" sz="1500" dirty="0">
              <a:latin typeface="Courier New"/>
            </a:endParaRPr>
          </a:p>
        </p:txBody>
      </p:sp>
      <p:sp>
        <p:nvSpPr>
          <p:cNvPr id="12" name="TextShape 6"/>
          <p:cNvSpPr txBox="1"/>
          <p:nvPr/>
        </p:nvSpPr>
        <p:spPr>
          <a:xfrm>
            <a:off x="457200" y="3136221"/>
            <a:ext cx="6017641" cy="6547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$ less </a:t>
            </a:r>
            <a:r>
              <a:rPr lang="en-US" sz="1500" dirty="0" err="1">
                <a:latin typeface="Courier New"/>
              </a:rPr>
              <a:t>print_script.py</a:t>
            </a:r>
            <a:endParaRPr lang="en-US" sz="1500" dirty="0">
              <a:latin typeface="Courier New"/>
            </a:endParaRPr>
          </a:p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$ cat </a:t>
            </a:r>
            <a:r>
              <a:rPr lang="en-US" sz="1500" dirty="0" err="1">
                <a:latin typeface="Courier New"/>
              </a:rPr>
              <a:t>print_script.py</a:t>
            </a:r>
            <a:endParaRPr lang="en-US" sz="1500" dirty="0">
              <a:latin typeface="Courier Ne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436" y="2259660"/>
            <a:ext cx="35317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latin typeface="Courier New"/>
              </a:rPr>
              <a:t>[Output] </a:t>
            </a:r>
            <a:r>
              <a:rPr lang="en-US" sz="1500" dirty="0">
                <a:latin typeface="Courier New"/>
              </a:rPr>
              <a:t>Today is Wednesday!</a:t>
            </a:r>
            <a:endParaRPr lang="en-US" sz="1500" dirty="0"/>
          </a:p>
        </p:txBody>
      </p:sp>
      <p:sp>
        <p:nvSpPr>
          <p:cNvPr id="8" name="Rectangle 7"/>
          <p:cNvSpPr/>
          <p:nvPr/>
        </p:nvSpPr>
        <p:spPr>
          <a:xfrm>
            <a:off x="593436" y="3914433"/>
            <a:ext cx="433965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latin typeface="Courier New"/>
              </a:rPr>
              <a:t>[Output] </a:t>
            </a:r>
            <a:r>
              <a:rPr lang="en-US" sz="1500" dirty="0">
                <a:latin typeface="Courier New"/>
              </a:rPr>
              <a:t>print “Today is Wednesday!”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1322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Basic Shell Commands</a:t>
            </a:r>
          </a:p>
        </p:txBody>
      </p:sp>
      <p:sp>
        <p:nvSpPr>
          <p:cNvPr id="11" name="TextShape 2"/>
          <p:cNvSpPr txBox="1"/>
          <p:nvPr/>
        </p:nvSpPr>
        <p:spPr>
          <a:xfrm>
            <a:off x="457200" y="1581150"/>
            <a:ext cx="6019800" cy="8382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r>
              <a:rPr lang="en-US" sz="1500" dirty="0">
                <a:latin typeface="Courier New"/>
              </a:rPr>
              <a:t>$ mv </a:t>
            </a:r>
            <a:r>
              <a:rPr lang="en-US" sz="1500" dirty="0" err="1">
                <a:latin typeface="Courier New"/>
              </a:rPr>
              <a:t>print_script.py</a:t>
            </a:r>
            <a:r>
              <a:rPr lang="en-US" sz="1500" dirty="0">
                <a:latin typeface="Courier New"/>
              </a:rPr>
              <a:t> </a:t>
            </a:r>
            <a:r>
              <a:rPr lang="en-US" sz="1500" dirty="0" err="1">
                <a:latin typeface="Courier New"/>
              </a:rPr>
              <a:t>new_script.py</a:t>
            </a:r>
            <a:endParaRPr lang="en-US" sz="1500" dirty="0">
              <a:latin typeface="Courier New"/>
            </a:endParaRPr>
          </a:p>
          <a:p>
            <a:r>
              <a:rPr lang="en-US" sz="1500" dirty="0">
                <a:latin typeface="Courier New"/>
              </a:rPr>
              <a:t>$ </a:t>
            </a:r>
            <a:r>
              <a:rPr lang="en-US" sz="1500" dirty="0" err="1">
                <a:latin typeface="Courier New"/>
              </a:rPr>
              <a:t>cp</a:t>
            </a:r>
            <a:r>
              <a:rPr lang="en-US" sz="1500" dirty="0">
                <a:latin typeface="Courier New"/>
              </a:rPr>
              <a:t> </a:t>
            </a:r>
            <a:r>
              <a:rPr lang="en-US" sz="1500" dirty="0" err="1">
                <a:latin typeface="Courier New"/>
              </a:rPr>
              <a:t>new_script.py</a:t>
            </a:r>
            <a:r>
              <a:rPr lang="en-US" sz="1500" dirty="0">
                <a:latin typeface="Courier New"/>
              </a:rPr>
              <a:t> </a:t>
            </a:r>
            <a:r>
              <a:rPr lang="en-US" sz="1500" dirty="0" err="1">
                <a:latin typeface="Courier New"/>
              </a:rPr>
              <a:t>new_script_copy.py</a:t>
            </a:r>
            <a:endParaRPr lang="en-US" sz="1500" dirty="0">
              <a:latin typeface="Courier New"/>
            </a:endParaRPr>
          </a:p>
          <a:p>
            <a:r>
              <a:rPr lang="en-US" sz="1500" dirty="0">
                <a:latin typeface="Courier New"/>
              </a:rPr>
              <a:t>$ ll</a:t>
            </a:r>
          </a:p>
        </p:txBody>
      </p:sp>
      <p:sp>
        <p:nvSpPr>
          <p:cNvPr id="12" name="TextShape 6"/>
          <p:cNvSpPr txBox="1"/>
          <p:nvPr/>
        </p:nvSpPr>
        <p:spPr>
          <a:xfrm>
            <a:off x="457200" y="3028950"/>
            <a:ext cx="6017641" cy="685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$ rm new_script_copy.py</a:t>
            </a:r>
          </a:p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$ ll</a:t>
            </a: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175CF532-249F-774C-A66A-85D83445F551}"/>
              </a:ext>
            </a:extLst>
          </p:cNvPr>
          <p:cNvSpPr txBox="1"/>
          <p:nvPr/>
        </p:nvSpPr>
        <p:spPr>
          <a:xfrm>
            <a:off x="457200" y="2419696"/>
            <a:ext cx="4495800" cy="533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500" b="1" dirty="0">
                <a:latin typeface="Courier New"/>
              </a:rPr>
              <a:t>cp </a:t>
            </a:r>
            <a:r>
              <a:rPr lang="en-US" sz="1500" dirty="0">
                <a:latin typeface="Courier New"/>
              </a:rPr>
              <a:t>: </a:t>
            </a:r>
            <a:r>
              <a:rPr lang="en-US" sz="1500" b="1" i="1" dirty="0">
                <a:solidFill>
                  <a:srgbClr val="FF0000"/>
                </a:solidFill>
                <a:latin typeface="Courier New"/>
              </a:rPr>
              <a:t>c</a:t>
            </a:r>
            <a:r>
              <a:rPr lang="en-US" sz="1500" dirty="0">
                <a:latin typeface="Courier New"/>
              </a:rPr>
              <a:t>opy and </a:t>
            </a:r>
            <a:r>
              <a:rPr lang="en-US" sz="1500" b="1" i="1" dirty="0">
                <a:solidFill>
                  <a:srgbClr val="FF0000"/>
                </a:solidFill>
                <a:latin typeface="Courier New"/>
              </a:rPr>
              <a:t>p</a:t>
            </a:r>
            <a:r>
              <a:rPr lang="en-US" sz="1500" dirty="0">
                <a:latin typeface="Courier New"/>
              </a:rPr>
              <a:t>aste</a:t>
            </a:r>
          </a:p>
        </p:txBody>
      </p:sp>
      <p:sp>
        <p:nvSpPr>
          <p:cNvPr id="6" name="TextShape 2">
            <a:extLst>
              <a:ext uri="{FF2B5EF4-FFF2-40B4-BE49-F238E27FC236}">
                <a16:creationId xmlns:a16="http://schemas.microsoft.com/office/drawing/2014/main" id="{DB0DD82A-57F5-344E-82FC-174F62F49265}"/>
              </a:ext>
            </a:extLst>
          </p:cNvPr>
          <p:cNvSpPr txBox="1"/>
          <p:nvPr/>
        </p:nvSpPr>
        <p:spPr>
          <a:xfrm>
            <a:off x="457200" y="3714750"/>
            <a:ext cx="4495800" cy="53340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500" b="1" dirty="0">
                <a:latin typeface="Courier New"/>
              </a:rPr>
              <a:t>rm </a:t>
            </a:r>
            <a:r>
              <a:rPr lang="en-US" sz="1500" dirty="0">
                <a:latin typeface="Courier New"/>
              </a:rPr>
              <a:t>: </a:t>
            </a:r>
            <a:r>
              <a:rPr lang="en-US" sz="1500" b="1" i="1" dirty="0">
                <a:solidFill>
                  <a:srgbClr val="FF0000"/>
                </a:solidFill>
                <a:latin typeface="Courier New"/>
              </a:rPr>
              <a:t>r</a:t>
            </a:r>
            <a:r>
              <a:rPr lang="en-US" sz="1500" dirty="0">
                <a:latin typeface="Courier New"/>
              </a:rPr>
              <a:t>e</a:t>
            </a:r>
            <a:r>
              <a:rPr lang="en-US" sz="1500" b="1" i="1" dirty="0">
                <a:solidFill>
                  <a:srgbClr val="FF0000"/>
                </a:solidFill>
                <a:latin typeface="Courier New"/>
              </a:rPr>
              <a:t>m</a:t>
            </a:r>
            <a:r>
              <a:rPr lang="en-US" sz="1500" dirty="0">
                <a:latin typeface="Courier New"/>
              </a:rPr>
              <a:t>ove</a:t>
            </a:r>
          </a:p>
        </p:txBody>
      </p:sp>
    </p:spTree>
    <p:extLst>
      <p:ext uri="{BB962C8B-B14F-4D97-AF65-F5344CB8AC3E}">
        <p14:creationId xmlns:p14="http://schemas.microsoft.com/office/powerpoint/2010/main" val="8296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D3610B-D844-4195-AF20-919D1D8F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Jupyter</a:t>
            </a:r>
            <a:r>
              <a:rPr lang="en-US" altLang="ko-KR" dirty="0"/>
              <a:t> notebook </a:t>
            </a:r>
            <a:r>
              <a:rPr lang="ko-KR" altLang="en-US" dirty="0"/>
              <a:t>접속</a:t>
            </a:r>
          </a:p>
        </p:txBody>
      </p:sp>
      <p:pic>
        <p:nvPicPr>
          <p:cNvPr id="6" name="내용 개체 틀 5">
            <a:extLst>
              <a:ext uri="{FF2B5EF4-FFF2-40B4-BE49-F238E27FC236}">
                <a16:creationId xmlns:a16="http://schemas.microsoft.com/office/drawing/2014/main" id="{F30D3C14-4E89-445B-9557-5CF7226D8FD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31612" y="1782793"/>
            <a:ext cx="5941219" cy="1790694"/>
          </a:xfr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0CFC3AB5-F071-4ED9-851D-BC692BA513D9}"/>
              </a:ext>
            </a:extLst>
          </p:cNvPr>
          <p:cNvCxnSpPr>
            <a:cxnSpLocks/>
          </p:cNvCxnSpPr>
          <p:nvPr/>
        </p:nvCxnSpPr>
        <p:spPr>
          <a:xfrm flipV="1">
            <a:off x="3733800" y="3257550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599B29-8B06-4E50-ACDA-CC3D69AF05CB}"/>
              </a:ext>
            </a:extLst>
          </p:cNvPr>
          <p:cNvSpPr txBox="1"/>
          <p:nvPr/>
        </p:nvSpPr>
        <p:spPr>
          <a:xfrm>
            <a:off x="3124200" y="3866115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2022bio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35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D3610B-D844-4195-AF20-919D1D8F2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Jupyter</a:t>
            </a:r>
            <a:r>
              <a:rPr lang="en-US" altLang="ko-KR" dirty="0"/>
              <a:t> notebook </a:t>
            </a:r>
            <a:r>
              <a:rPr lang="ko-KR" altLang="en-US" dirty="0"/>
              <a:t>접속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6F1C9C6-2671-4E49-AE7A-4EB21F46A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43050"/>
            <a:ext cx="4114800" cy="1328287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E827FDE-CAB6-4D2A-884C-83C5312D483B}"/>
              </a:ext>
            </a:extLst>
          </p:cNvPr>
          <p:cNvSpPr/>
          <p:nvPr/>
        </p:nvSpPr>
        <p:spPr>
          <a:xfrm>
            <a:off x="990600" y="2114550"/>
            <a:ext cx="381000" cy="1423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D7CA504-52D4-4F3D-A980-5BB11D9849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445" t="10494" r="818" b="59877"/>
          <a:stretch/>
        </p:blipFill>
        <p:spPr>
          <a:xfrm>
            <a:off x="533400" y="3290437"/>
            <a:ext cx="4599924" cy="1713697"/>
          </a:xfrm>
          <a:prstGeom prst="rect">
            <a:avLst/>
          </a:prstGeom>
        </p:spPr>
      </p:pic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B5A0A885-198D-4712-A24B-7767FAC264D3}"/>
              </a:ext>
            </a:extLst>
          </p:cNvPr>
          <p:cNvSpPr/>
          <p:nvPr/>
        </p:nvSpPr>
        <p:spPr>
          <a:xfrm>
            <a:off x="2286000" y="2871337"/>
            <a:ext cx="152400" cy="2338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888657-ED0D-4F40-9B0C-FAF9578260B8}"/>
              </a:ext>
            </a:extLst>
          </p:cNvPr>
          <p:cNvSpPr txBox="1"/>
          <p:nvPr/>
        </p:nvSpPr>
        <p:spPr>
          <a:xfrm>
            <a:off x="4678680" y="3943350"/>
            <a:ext cx="1953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/>
              <a:t>Make</a:t>
            </a:r>
            <a:r>
              <a:rPr lang="ko-KR" altLang="en-US" sz="1200" dirty="0"/>
              <a:t> </a:t>
            </a:r>
            <a:r>
              <a:rPr lang="en-US" altLang="ko-KR" sz="1200" dirty="0"/>
              <a:t>a</a:t>
            </a:r>
            <a:r>
              <a:rPr lang="ko-KR" altLang="en-US" sz="1200" dirty="0"/>
              <a:t> </a:t>
            </a:r>
            <a:r>
              <a:rPr lang="en-US" altLang="ko-KR" sz="1200" dirty="0"/>
              <a:t>new</a:t>
            </a:r>
            <a:r>
              <a:rPr lang="ko-KR" altLang="en-US" sz="1200" dirty="0"/>
              <a:t> </a:t>
            </a:r>
            <a:r>
              <a:rPr lang="en-US" altLang="ko-KR" sz="1200" dirty="0"/>
              <a:t>directory:</a:t>
            </a:r>
          </a:p>
          <a:p>
            <a:pPr algn="ctr"/>
            <a:r>
              <a:rPr lang="ko-KR" altLang="en-US" sz="1200" dirty="0"/>
              <a:t>학번</a:t>
            </a:r>
            <a:r>
              <a:rPr lang="en-US" altLang="ko-KR" sz="1200" dirty="0"/>
              <a:t>_</a:t>
            </a:r>
            <a:r>
              <a:rPr lang="ko-KR" altLang="en-US" sz="1200" dirty="0"/>
              <a:t>영어이름</a:t>
            </a:r>
            <a:endParaRPr lang="en-US" altLang="ko-KR" sz="1200" dirty="0"/>
          </a:p>
          <a:p>
            <a:pPr algn="ctr"/>
            <a:r>
              <a:rPr lang="en-US" altLang="ko-KR" sz="1200" dirty="0"/>
              <a:t>Ex)</a:t>
            </a:r>
            <a:r>
              <a:rPr lang="ko-KR" altLang="en-US" sz="1200" dirty="0"/>
              <a:t> </a:t>
            </a:r>
            <a:r>
              <a:rPr lang="en-US" altLang="ko-KR" sz="1200" dirty="0"/>
              <a:t>2021245187_minsupark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02755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Shape 2"/>
          <p:cNvSpPr txBox="1"/>
          <p:nvPr/>
        </p:nvSpPr>
        <p:spPr>
          <a:xfrm>
            <a:off x="457200" y="1831491"/>
            <a:ext cx="1981200" cy="381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r>
              <a:rPr lang="en-US" sz="1500" dirty="0">
                <a:latin typeface="Courier New"/>
              </a:rPr>
              <a:t>$ python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55653"/>
            <a:ext cx="3505200" cy="116539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53B8B97-7555-BA4A-BC68-403CDC19702D}"/>
              </a:ext>
            </a:extLst>
          </p:cNvPr>
          <p:cNvGrpSpPr/>
          <p:nvPr/>
        </p:nvGrpSpPr>
        <p:grpSpPr>
          <a:xfrm>
            <a:off x="481164" y="2839404"/>
            <a:ext cx="6017641" cy="1758950"/>
            <a:chOff x="481164" y="2839404"/>
            <a:chExt cx="6017641" cy="1758950"/>
          </a:xfrm>
        </p:grpSpPr>
        <p:sp>
          <p:nvSpPr>
            <p:cNvPr id="12" name="TextShape 6"/>
            <p:cNvSpPr txBox="1"/>
            <p:nvPr/>
          </p:nvSpPr>
          <p:spPr>
            <a:xfrm>
              <a:off x="481164" y="2845754"/>
              <a:ext cx="6017641" cy="17526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txBody>
            <a:bodyPr lIns="90000" tIns="45000" rIns="90000" bIns="45000"/>
            <a:lstStyle/>
            <a:p>
              <a:r>
                <a:rPr lang="en-US" sz="1500" dirty="0">
                  <a:latin typeface="Courier New"/>
                </a:rPr>
                <a:t>&gt;&gt;&gt; </a:t>
              </a:r>
              <a:r>
                <a:rPr lang="en-US" altLang="ko-KR" sz="1500" dirty="0" err="1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rna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='AGCTT’</a:t>
              </a:r>
            </a:p>
            <a:p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&gt;&gt;&gt;</a:t>
              </a:r>
              <a:r>
                <a:rPr lang="ko-KR" altLang="en-US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 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print </a:t>
              </a:r>
              <a:r>
                <a:rPr lang="en-US" altLang="ko-KR" sz="1500" dirty="0" err="1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rna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[2:4]</a:t>
              </a:r>
            </a:p>
            <a:p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&gt;&gt;&gt;</a:t>
              </a:r>
              <a:r>
                <a:rPr lang="ko-KR" altLang="en-US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 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print </a:t>
              </a:r>
              <a:r>
                <a:rPr lang="en-US" altLang="ko-KR" sz="1500" dirty="0" err="1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rna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[0:1]</a:t>
              </a:r>
            </a:p>
            <a:p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&gt;&gt;&gt;</a:t>
              </a:r>
              <a:r>
                <a:rPr lang="ko-KR" altLang="en-US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 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print </a:t>
              </a:r>
              <a:r>
                <a:rPr lang="en-US" altLang="ko-KR" sz="1500" dirty="0" err="1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rna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[3:]</a:t>
              </a:r>
            </a:p>
            <a:p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&gt;&gt;&gt;</a:t>
              </a:r>
              <a:r>
                <a:rPr lang="ko-KR" altLang="en-US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 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print </a:t>
              </a:r>
              <a:r>
                <a:rPr lang="en-US" altLang="ko-KR" sz="1500" dirty="0" err="1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rna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[:3]</a:t>
              </a:r>
            </a:p>
            <a:p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&gt;&gt;&gt;</a:t>
              </a:r>
              <a:r>
                <a:rPr lang="ko-KR" altLang="en-US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 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print </a:t>
              </a:r>
              <a:r>
                <a:rPr lang="en-US" altLang="ko-KR" sz="1500" dirty="0" err="1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rna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[:-2]</a:t>
              </a:r>
            </a:p>
            <a:p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&gt;&gt;&gt;</a:t>
              </a:r>
              <a:r>
                <a:rPr lang="ko-KR" altLang="en-US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 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print </a:t>
              </a:r>
              <a:r>
                <a:rPr lang="en-US" altLang="ko-KR" sz="1500" dirty="0" err="1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rna</a:t>
              </a:r>
              <a:r>
                <a:rPr lang="en-US" altLang="ko-KR" sz="1500" dirty="0"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[::-1]</a:t>
              </a:r>
            </a:p>
            <a:p>
              <a:pPr>
                <a:lnSpc>
                  <a:spcPct val="115000"/>
                </a:lnSpc>
              </a:pPr>
              <a:endParaRPr lang="en-US" sz="1500" dirty="0">
                <a:latin typeface="Courier New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89985" y="2839404"/>
              <a:ext cx="2628900" cy="1723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500" b="1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[OUTPUT]</a:t>
              </a:r>
              <a:endParaRPr lang="en-US" altLang="ko-KR" sz="15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endParaRPr>
            </a:p>
            <a:p>
              <a:r>
                <a:rPr lang="en-US" altLang="ko-KR" sz="15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CT</a:t>
              </a:r>
            </a:p>
            <a:p>
              <a:r>
                <a:rPr lang="en-US" altLang="ko-KR" sz="15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A</a:t>
              </a:r>
            </a:p>
            <a:p>
              <a:r>
                <a:rPr lang="en-US" altLang="ko-KR" sz="15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TT</a:t>
              </a:r>
            </a:p>
            <a:p>
              <a:r>
                <a:rPr lang="en-US" altLang="ko-KR" sz="15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AGC</a:t>
              </a:r>
            </a:p>
            <a:p>
              <a:r>
                <a:rPr lang="en-US" altLang="ko-KR" sz="15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AGC</a:t>
              </a:r>
            </a:p>
            <a:p>
              <a:r>
                <a:rPr lang="en-US" altLang="ko-KR" sz="1500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Wingdings" panose="05000000000000000000" pitchFamily="2" charset="2"/>
                </a:rPr>
                <a:t>TTCGA</a:t>
              </a:r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- string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648200" y="4781311"/>
            <a:ext cx="20764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http://www.nltk.org/book/ch03.html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62177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- string</a:t>
            </a:r>
            <a:endParaRPr lang="en-US" sz="2000" dirty="0"/>
          </a:p>
        </p:txBody>
      </p:sp>
      <p:sp>
        <p:nvSpPr>
          <p:cNvPr id="12" name="TextShape 6"/>
          <p:cNvSpPr txBox="1"/>
          <p:nvPr/>
        </p:nvSpPr>
        <p:spPr>
          <a:xfrm>
            <a:off x="457200" y="1428750"/>
            <a:ext cx="6017641" cy="12954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&gt;&gt;&gt; </a:t>
            </a:r>
            <a:r>
              <a:rPr lang="en-US" altLang="ko-K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'GCAATGG'</a:t>
            </a:r>
          </a:p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&gt;&gt;&gt; print </a:t>
            </a:r>
            <a:r>
              <a:rPr lang="en-US" sz="1500" dirty="0" err="1">
                <a:latin typeface="Courier New"/>
              </a:rPr>
              <a:t>dna</a:t>
            </a:r>
            <a:endParaRPr lang="en-US" sz="1500" dirty="0">
              <a:latin typeface="Courier New"/>
            </a:endParaRPr>
          </a:p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&gt;&gt;&gt; 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rev = </a:t>
            </a:r>
            <a:r>
              <a:rPr lang="en-US" altLang="ko-KR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dna</a:t>
            </a:r>
            <a:r>
              <a:rPr lang="en-US" altLang="ko-K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[::-1]</a:t>
            </a:r>
          </a:p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&gt;&gt;&gt; print rev</a:t>
            </a:r>
          </a:p>
          <a:p>
            <a:pPr>
              <a:lnSpc>
                <a:spcPct val="115000"/>
              </a:lnSpc>
            </a:pPr>
            <a:endParaRPr lang="en-US" sz="1500" dirty="0">
              <a:latin typeface="Courier N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C1BE1-3AB9-927A-66D1-7017CF6FA2BD}"/>
              </a:ext>
            </a:extLst>
          </p:cNvPr>
          <p:cNvSpPr txBox="1"/>
          <p:nvPr/>
        </p:nvSpPr>
        <p:spPr>
          <a:xfrm>
            <a:off x="762000" y="27241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“GGTAACG”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0733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- string</a:t>
            </a:r>
            <a:endParaRPr lang="en-US" sz="2000" dirty="0"/>
          </a:p>
        </p:txBody>
      </p:sp>
      <p:sp>
        <p:nvSpPr>
          <p:cNvPr id="12" name="TextShape 6"/>
          <p:cNvSpPr txBox="1"/>
          <p:nvPr/>
        </p:nvSpPr>
        <p:spPr>
          <a:xfrm>
            <a:off x="457200" y="1733550"/>
            <a:ext cx="6017641" cy="1143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>
                <a:latin typeface="Courier New"/>
              </a:rPr>
              <a:t>&gt;&gt;&gt; </a:t>
            </a:r>
            <a:r>
              <a:rPr lang="en-US" altLang="ko-K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import string</a:t>
            </a:r>
          </a:p>
          <a:p>
            <a:r>
              <a:rPr lang="en-US" sz="1500" dirty="0">
                <a:latin typeface="Courier New"/>
              </a:rPr>
              <a:t>&gt;&gt;&gt; </a:t>
            </a:r>
            <a:r>
              <a:rPr lang="en-US" altLang="ko-K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comp = </a:t>
            </a:r>
            <a:r>
              <a:rPr lang="en-US" altLang="ko-K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string.maketrans</a:t>
            </a:r>
            <a:r>
              <a:rPr lang="en-US" altLang="ko-K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('ACGT','TGCA')</a:t>
            </a:r>
          </a:p>
          <a:p>
            <a:r>
              <a:rPr lang="en-US" altLang="ko-K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altLang="ko-K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rev_comp</a:t>
            </a:r>
            <a:r>
              <a:rPr lang="en-US" altLang="ko-K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altLang="ko-K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rev.translate</a:t>
            </a:r>
            <a:r>
              <a:rPr lang="en-US" altLang="ko-K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(comp)</a:t>
            </a:r>
          </a:p>
          <a:p>
            <a:r>
              <a:rPr lang="en-US" altLang="ko-KR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&gt;&gt;&gt; print </a:t>
            </a:r>
            <a:r>
              <a:rPr lang="en-US" altLang="ko-KR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rev_comp</a:t>
            </a:r>
            <a:endParaRPr lang="en-US" altLang="ko-KR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15000"/>
              </a:lnSpc>
            </a:pPr>
            <a:endParaRPr lang="en-US" sz="1500" dirty="0">
              <a:latin typeface="Courier New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DED5A6-8592-45C4-B9AB-726C0AE746A3}"/>
              </a:ext>
            </a:extLst>
          </p:cNvPr>
          <p:cNvSpPr txBox="1"/>
          <p:nvPr/>
        </p:nvSpPr>
        <p:spPr>
          <a:xfrm>
            <a:off x="457200" y="1429188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i="1" dirty="0"/>
              <a:t>Code continues from the previous one</a:t>
            </a:r>
            <a:endParaRPr lang="ko-KR" altLang="en-US" sz="12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64974E-F469-0B19-A1DF-367F2B5C2216}"/>
              </a:ext>
            </a:extLst>
          </p:cNvPr>
          <p:cNvSpPr txBox="1"/>
          <p:nvPr/>
        </p:nvSpPr>
        <p:spPr>
          <a:xfrm>
            <a:off x="762000" y="295275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“CCATTGC”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10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DNA replication I (ssDNA)</a:t>
            </a:r>
            <a:endParaRPr lang="ko-KR" altLang="en-US" sz="3000" dirty="0"/>
          </a:p>
        </p:txBody>
      </p:sp>
      <p:sp>
        <p:nvSpPr>
          <p:cNvPr id="4" name="TextShape 6"/>
          <p:cNvSpPr txBox="1"/>
          <p:nvPr/>
        </p:nvSpPr>
        <p:spPr>
          <a:xfrm>
            <a:off x="838200" y="1627860"/>
            <a:ext cx="2374669" cy="363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 err="1">
                <a:latin typeface="Courier New"/>
              </a:rPr>
              <a:t>replication.ipynb</a:t>
            </a:r>
            <a:endParaRPr lang="en-US" sz="1500" dirty="0">
              <a:latin typeface="Courier New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DEE61904-BCBC-4085-9D8A-922BB961C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1"/>
          <a:stretch/>
        </p:blipFill>
        <p:spPr>
          <a:xfrm>
            <a:off x="0" y="1990964"/>
            <a:ext cx="3950129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85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6"/>
          <p:cNvSpPr txBox="1"/>
          <p:nvPr/>
        </p:nvSpPr>
        <p:spPr>
          <a:xfrm>
            <a:off x="381000" y="1448485"/>
            <a:ext cx="6017641" cy="3631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pPr>
              <a:lnSpc>
                <a:spcPct val="115000"/>
              </a:lnSpc>
            </a:pPr>
            <a:r>
              <a:rPr lang="en-US" sz="1500" dirty="0" err="1">
                <a:latin typeface="Courier New"/>
              </a:rPr>
              <a:t>transcription.ipynb</a:t>
            </a:r>
            <a:endParaRPr lang="en-US" sz="1500" dirty="0">
              <a:latin typeface="Courier New"/>
            </a:endParaRP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/>
              <a:t>Inferring RNA products of transcription</a:t>
            </a:r>
            <a:endParaRPr lang="ko-KR" altLang="en-US" sz="3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FD45D13-0C90-4E99-8EE2-A79D7804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65087"/>
            <a:ext cx="36480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5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Contents</a:t>
            </a:r>
          </a:p>
        </p:txBody>
      </p:sp>
      <p:sp>
        <p:nvSpPr>
          <p:cNvPr id="4" name="TextShape 2">
            <a:extLst>
              <a:ext uri="{FF2B5EF4-FFF2-40B4-BE49-F238E27FC236}">
                <a16:creationId xmlns:a16="http://schemas.microsoft.com/office/drawing/2014/main" id="{91BD1902-075D-1947-BDD5-A6274666DFBF}"/>
              </a:ext>
            </a:extLst>
          </p:cNvPr>
          <p:cNvSpPr txBox="1"/>
          <p:nvPr/>
        </p:nvSpPr>
        <p:spPr>
          <a:xfrm>
            <a:off x="533400" y="1352550"/>
            <a:ext cx="5715000" cy="312420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2900" indent="-342900">
              <a:buAutoNum type="arabicPeriod"/>
            </a:pPr>
            <a:r>
              <a:rPr lang="en-US" sz="1500" b="1" dirty="0">
                <a:latin typeface="Courier New"/>
              </a:rPr>
              <a:t>How to log-in Biglab server using Xshell </a:t>
            </a:r>
          </a:p>
          <a:p>
            <a:pPr marL="342900" indent="-342900">
              <a:buAutoNum type="arabicPeriod"/>
            </a:pPr>
            <a:endParaRPr lang="en-US" sz="1500" dirty="0">
              <a:latin typeface="Courier New"/>
            </a:endParaRPr>
          </a:p>
          <a:p>
            <a:pPr marL="342900" indent="-342900">
              <a:buAutoNum type="arabicPeriod"/>
            </a:pPr>
            <a:r>
              <a:rPr lang="en-US" sz="1500" b="1" dirty="0">
                <a:latin typeface="Courier New"/>
              </a:rPr>
              <a:t>Basic Linux commands</a:t>
            </a:r>
          </a:p>
          <a:p>
            <a:pPr marL="342900" indent="-342900">
              <a:buAutoNum type="arabicPeriod"/>
            </a:pPr>
            <a:endParaRPr lang="en-US" sz="1500" dirty="0">
              <a:latin typeface="Courier New"/>
            </a:endParaRPr>
          </a:p>
          <a:p>
            <a:pPr marL="342900" indent="-342900">
              <a:buAutoNum type="arabicPeriod"/>
            </a:pPr>
            <a:r>
              <a:rPr lang="en-US" sz="1500" b="1" dirty="0">
                <a:latin typeface="Courier New"/>
              </a:rPr>
              <a:t>Basic Python commands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Courier New"/>
              </a:rPr>
              <a:t>variable, dictionary or for loop</a:t>
            </a:r>
          </a:p>
          <a:p>
            <a:pPr marL="342900" indent="-342900">
              <a:buAutoNum type="arabicPeriod"/>
            </a:pPr>
            <a:endParaRPr lang="en-US" sz="1500" dirty="0">
              <a:latin typeface="Courier New"/>
            </a:endParaRPr>
          </a:p>
          <a:p>
            <a:pPr marL="342900" indent="-342900">
              <a:buAutoNum type="arabicPeriod"/>
            </a:pPr>
            <a:r>
              <a:rPr lang="en-US" sz="1500" b="1" dirty="0">
                <a:latin typeface="Courier New"/>
              </a:rPr>
              <a:t>Exercise and assignment</a:t>
            </a:r>
            <a:endParaRPr lang="en-US" sz="15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884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- dictionary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653" y="1362419"/>
            <a:ext cx="3429000" cy="14731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55953" y="4787304"/>
            <a:ext cx="3581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3"/>
              </a:rPr>
              <a:t>https://cs.stanford.edu/people/nick/python-in-one-easy-lesson/</a:t>
            </a:r>
            <a:endParaRPr lang="en-US" sz="10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1CFDD28-F761-4D54-BB20-D7360BAE7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3342096"/>
            <a:ext cx="375285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83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Python </a:t>
            </a:r>
            <a:r>
              <a:rPr lang="en-US" sz="2000" dirty="0">
                <a:solidFill>
                  <a:srgbClr val="464646"/>
                </a:solidFill>
              </a:rPr>
              <a:t>- for loop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581400" y="4629150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2"/>
              </a:rPr>
              <a:t>https://www.safaribooksonline.com/library/view/head-first-python/9781449397524/ch01.html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4" y="2038350"/>
            <a:ext cx="3200400" cy="1313329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1328CCD0-A0EA-4B28-ADFE-985CB1D483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22"/>
          <a:stretch/>
        </p:blipFill>
        <p:spPr>
          <a:xfrm>
            <a:off x="3886200" y="1607803"/>
            <a:ext cx="2532352" cy="253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38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b="1" dirty="0"/>
              <a:t>Code1.1</a:t>
            </a:r>
            <a:r>
              <a:rPr lang="en-US" altLang="ko-KR" sz="3000" dirty="0"/>
              <a:t> translation.py</a:t>
            </a:r>
            <a:endParaRPr lang="ko-KR" altLang="en-US" sz="3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AE47A-E24F-4F31-B747-D496F1DA95B3}"/>
              </a:ext>
            </a:extLst>
          </p:cNvPr>
          <p:cNvSpPr txBox="1"/>
          <p:nvPr/>
        </p:nvSpPr>
        <p:spPr>
          <a:xfrm>
            <a:off x="488950" y="1444882"/>
            <a:ext cx="26669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/>
              <a:t>translation.ipynb</a:t>
            </a:r>
            <a:endParaRPr lang="ko-KR" altLang="en-US" sz="1200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DAB2A4BB-0DD3-444F-B65B-0127EFE21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24" y="1885950"/>
            <a:ext cx="5632046" cy="290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3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Exercise </a:t>
            </a:r>
            <a:endParaRPr lang="ko-KR" alt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6115050" cy="3268624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Modify code 1.1(</a:t>
            </a:r>
            <a:r>
              <a:rPr lang="en-US" sz="1800" dirty="0" err="1">
                <a:solidFill>
                  <a:srgbClr val="FF0000"/>
                </a:solidFill>
              </a:rPr>
              <a:t>translation.ipynb</a:t>
            </a:r>
            <a:r>
              <a:rPr lang="en-US" sz="1800" dirty="0">
                <a:solidFill>
                  <a:srgbClr val="FF0000"/>
                </a:solidFill>
              </a:rPr>
              <a:t>) so the reverse complementary strand of the original strand sequence (</a:t>
            </a:r>
            <a:r>
              <a:rPr lang="en-US" sz="1800" dirty="0">
                <a:solidFill>
                  <a:srgbClr val="FF0000"/>
                </a:solidFill>
                <a:latin typeface="Courier New" charset="0"/>
                <a:ea typeface="Courier New" charset="0"/>
                <a:cs typeface="Courier New" charset="0"/>
              </a:rPr>
              <a:t>GAACTGGT)</a:t>
            </a:r>
            <a:r>
              <a:rPr lang="en-US" sz="1800" dirty="0">
                <a:solidFill>
                  <a:srgbClr val="FF0000"/>
                </a:solidFill>
              </a:rPr>
              <a:t> is translated. </a:t>
            </a:r>
            <a:r>
              <a:rPr lang="en-US" sz="1800" dirty="0"/>
              <a:t>As with the original strand, we only consider the first reading frame of the nucleotide sequence, i.e. the first codon of the complementary strand is </a:t>
            </a:r>
            <a:r>
              <a:rPr lang="en-US" sz="1800" dirty="0">
                <a:latin typeface="Courier New" charset="0"/>
                <a:ea typeface="Courier New" charset="0"/>
                <a:cs typeface="Courier New" charset="0"/>
              </a:rPr>
              <a:t>ACC</a:t>
            </a:r>
          </a:p>
        </p:txBody>
      </p:sp>
    </p:spTree>
    <p:extLst>
      <p:ext uri="{BB962C8B-B14F-4D97-AF65-F5344CB8AC3E}">
        <p14:creationId xmlns:p14="http://schemas.microsoft.com/office/powerpoint/2010/main" val="945214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Exercise script and result</a:t>
            </a:r>
            <a:endParaRPr lang="en-US" sz="200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4A777D-0905-4D7D-8273-C719B9605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14339"/>
            <a:ext cx="4520089" cy="36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36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000" dirty="0"/>
              <a:t>Assignment</a:t>
            </a:r>
            <a:endParaRPr lang="ko-KR" alt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352551"/>
            <a:ext cx="6115050" cy="3268624"/>
          </a:xfrm>
        </p:spPr>
        <p:txBody>
          <a:bodyPr>
            <a:noAutofit/>
          </a:bodyPr>
          <a:lstStyle/>
          <a:p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Using code </a:t>
            </a:r>
            <a:r>
              <a:rPr lang="en-US" sz="17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translation.ipynb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en-US" sz="17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dna_seq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below, generate and print </a:t>
            </a:r>
            <a:r>
              <a:rPr lang="en-US" sz="17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1) RNA (</a:t>
            </a:r>
            <a:r>
              <a:rPr lang="en-US" sz="1700" i="1" u="sng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rna_seq</a:t>
            </a:r>
            <a:r>
              <a:rPr lang="en-US" sz="17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sequence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which is reverse complementary to the underlined DNA sequence, and </a:t>
            </a:r>
            <a:r>
              <a:rPr lang="en-US" sz="17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2) its translated amino acid sequence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17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aminoacid_seq</a:t>
            </a:r>
            <a:r>
              <a:rPr lang="en-US" sz="1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 The variable “dna_seq” must be present in your python script.</a:t>
            </a:r>
          </a:p>
          <a:p>
            <a:endParaRPr lang="en-US" sz="17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700" dirty="0">
              <a:latin typeface="Courier New" charset="0"/>
              <a:ea typeface="Courier New" charset="0"/>
              <a:cs typeface="Courier New" charset="0"/>
            </a:endParaRPr>
          </a:p>
          <a:p>
            <a:endParaRPr lang="en-US" sz="1700" dirty="0">
              <a:latin typeface="Courier New" charset="0"/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200" dirty="0">
              <a:ea typeface="Courier New" charset="0"/>
              <a:cs typeface="Courier New" charset="0"/>
            </a:endParaRPr>
          </a:p>
          <a:p>
            <a:r>
              <a:rPr lang="ko-KR" altLang="en-US" sz="1200" dirty="0">
                <a:ea typeface="Courier New" charset="0"/>
                <a:cs typeface="Courier New" charset="0"/>
              </a:rPr>
              <a:t>과제 제출 </a:t>
            </a:r>
            <a:r>
              <a:rPr lang="en-US" altLang="ko-KR" sz="1200" dirty="0">
                <a:ea typeface="Courier New" charset="0"/>
                <a:cs typeface="Courier New" charset="0"/>
              </a:rPr>
              <a:t>: 09/19 </a:t>
            </a:r>
            <a:r>
              <a:rPr lang="ko-KR" altLang="en-US" sz="1200" dirty="0">
                <a:ea typeface="Courier New" charset="0"/>
                <a:cs typeface="Courier New" charset="0"/>
              </a:rPr>
              <a:t>월요일 </a:t>
            </a:r>
            <a:r>
              <a:rPr lang="en-US" altLang="ko-KR" sz="1200" dirty="0">
                <a:ea typeface="Courier New" charset="0"/>
                <a:cs typeface="Courier New" charset="0"/>
              </a:rPr>
              <a:t>6:00 PM</a:t>
            </a:r>
            <a:endParaRPr lang="en-US" sz="1200" dirty="0">
              <a:ea typeface="Courier New" charset="0"/>
              <a:cs typeface="Courier New" charset="0"/>
            </a:endParaRPr>
          </a:p>
          <a:p>
            <a:r>
              <a:rPr lang="ko-KR" altLang="en-US" sz="1200" dirty="0">
                <a:ea typeface="Courier New" charset="0"/>
                <a:cs typeface="Courier New" charset="0"/>
              </a:rPr>
              <a:t>해당 코드 캡처를 한 뒤 워드에 첨부</a:t>
            </a:r>
            <a:r>
              <a:rPr lang="en-US" altLang="ko-KR" sz="1200" dirty="0">
                <a:ea typeface="Courier New" charset="0"/>
                <a:cs typeface="Courier New" charset="0"/>
              </a:rPr>
              <a:t>. </a:t>
            </a:r>
            <a:r>
              <a:rPr lang="ko-KR" altLang="en-US" sz="1200" dirty="0">
                <a:ea typeface="Courier New" charset="0"/>
                <a:cs typeface="Courier New" charset="0"/>
              </a:rPr>
              <a:t>워드에 학번 이름 기입 하고 코드에 대한 설명 간략히 작성</a:t>
            </a:r>
            <a:endParaRPr lang="en-US" altLang="ko-KR" sz="1200" dirty="0">
              <a:ea typeface="Courier New" charset="0"/>
              <a:cs typeface="Courier New" charset="0"/>
            </a:endParaRPr>
          </a:p>
          <a:p>
            <a:pPr marL="0" indent="0">
              <a:buNone/>
            </a:pPr>
            <a:endParaRPr lang="en-US" sz="1700" dirty="0">
              <a:ea typeface="Courier New" charset="0"/>
              <a:cs typeface="Courier New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64795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12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dna_seq = “ATG</a:t>
            </a:r>
            <a:r>
              <a:rPr lang="en-US" altLang="ko-KR" sz="1200" b="1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CTTGCAAAT</a:t>
            </a:r>
            <a:r>
              <a:rPr lang="en-US" altLang="ko-K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ACGTC</a:t>
            </a:r>
            <a:r>
              <a:rPr lang="en-US" altLang="ko-KR" sz="1200" b="1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ACGACA</a:t>
            </a:r>
            <a:r>
              <a:rPr lang="en-US" altLang="ko-K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GTGAAAAA”</a:t>
            </a:r>
            <a:endParaRPr lang="en-US" altLang="ko-KR" sz="1200" u="sng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ko-K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altLang="ko-KR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ko-KR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rna_seq</a:t>
            </a:r>
            <a:r>
              <a:rPr lang="en-US" altLang="ko-K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“</a:t>
            </a:r>
            <a:r>
              <a:rPr lang="en-US" altLang="ko-KR" sz="1200" b="1" u="sng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UGUCGUAUUUGCAAG</a:t>
            </a:r>
            <a:r>
              <a:rPr lang="en-US" altLang="ko-K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r>
              <a:rPr lang="en-US" altLang="ko-KR" sz="12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aminoacid_seq</a:t>
            </a:r>
            <a:r>
              <a:rPr lang="en-US" altLang="ko-KR" sz="1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??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C2D1C3-D5F7-E647-92E0-34C1ACB30EDB}"/>
              </a:ext>
            </a:extLst>
          </p:cNvPr>
          <p:cNvCxnSpPr>
            <a:cxnSpLocks/>
          </p:cNvCxnSpPr>
          <p:nvPr/>
        </p:nvCxnSpPr>
        <p:spPr>
          <a:xfrm flipH="1">
            <a:off x="2590800" y="3028950"/>
            <a:ext cx="1066800" cy="3810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861BCED-9D92-8C47-B5FF-2CCDA19089E1}"/>
              </a:ext>
            </a:extLst>
          </p:cNvPr>
          <p:cNvCxnSpPr>
            <a:cxnSpLocks/>
          </p:cNvCxnSpPr>
          <p:nvPr/>
        </p:nvCxnSpPr>
        <p:spPr>
          <a:xfrm>
            <a:off x="2438400" y="3028950"/>
            <a:ext cx="76200" cy="38100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C68D70B-9BC3-214D-9EDD-182BFCE20240}"/>
              </a:ext>
            </a:extLst>
          </p:cNvPr>
          <p:cNvSpPr/>
          <p:nvPr/>
        </p:nvSpPr>
        <p:spPr>
          <a:xfrm>
            <a:off x="3336507" y="3083673"/>
            <a:ext cx="2892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해당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sequence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부분을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indexing (ex – </a:t>
            </a:r>
            <a:r>
              <a:rPr lang="en-US" altLang="ko-K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dna_seq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altLang="ko-K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x:x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]) </a:t>
            </a:r>
            <a:r>
              <a:rPr lang="ko-KR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을 사용해 추출 </a:t>
            </a: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-&gt;Reverse complementary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A2B3C-09EE-9C4F-82DA-C551CB25EE4A}"/>
              </a:ext>
            </a:extLst>
          </p:cNvPr>
          <p:cNvSpPr/>
          <p:nvPr/>
        </p:nvSpPr>
        <p:spPr>
          <a:xfrm>
            <a:off x="2616200" y="3598083"/>
            <a:ext cx="9653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Translation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14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15A0E5-3DBB-46E5-8954-62552A8F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Connect to the server using </a:t>
            </a:r>
            <a:r>
              <a:rPr lang="en-US" altLang="ko-KR" dirty="0" err="1"/>
              <a:t>openVPN</a:t>
            </a:r>
            <a:endParaRPr lang="ko-KR" altLang="en-US" dirty="0"/>
          </a:p>
        </p:txBody>
      </p:sp>
      <p:pic>
        <p:nvPicPr>
          <p:cNvPr id="6" name="그림 5" descr="그리기이(가) 표시된 사진&#10;&#10;자동 생성된 설명">
            <a:extLst>
              <a:ext uri="{FF2B5EF4-FFF2-40B4-BE49-F238E27FC236}">
                <a16:creationId xmlns:a16="http://schemas.microsoft.com/office/drawing/2014/main" id="{4533F8C7-7713-4CF0-9417-21F19951D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2217"/>
            <a:ext cx="526330" cy="762000"/>
          </a:xfrm>
          <a:prstGeom prst="rect">
            <a:avLst/>
          </a:prstGeom>
        </p:spPr>
      </p:pic>
      <p:pic>
        <p:nvPicPr>
          <p:cNvPr id="8" name="그림 7" descr="스크린샷이(가) 표시된 사진&#10;&#10;자동 생성된 설명">
            <a:extLst>
              <a:ext uri="{FF2B5EF4-FFF2-40B4-BE49-F238E27FC236}">
                <a16:creationId xmlns:a16="http://schemas.microsoft.com/office/drawing/2014/main" id="{E111115B-A113-46EA-A572-B68200AFEE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1" b="40109"/>
          <a:stretch/>
        </p:blipFill>
        <p:spPr>
          <a:xfrm>
            <a:off x="2667000" y="1809750"/>
            <a:ext cx="2667000" cy="2306934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61A9A8F4-C4E5-4FC0-9B33-DA01D970BA6D}"/>
              </a:ext>
            </a:extLst>
          </p:cNvPr>
          <p:cNvCxnSpPr/>
          <p:nvPr/>
        </p:nvCxnSpPr>
        <p:spPr>
          <a:xfrm>
            <a:off x="1524000" y="2963217"/>
            <a:ext cx="7620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BA583E-4709-4D93-9A84-E56F42CC7E6C}"/>
              </a:ext>
            </a:extLst>
          </p:cNvPr>
          <p:cNvSpPr txBox="1"/>
          <p:nvPr/>
        </p:nvSpPr>
        <p:spPr>
          <a:xfrm>
            <a:off x="1223962" y="3067219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Double-click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E7D6FD-4B51-415E-ABB0-A1545F796321}"/>
              </a:ext>
            </a:extLst>
          </p:cNvPr>
          <p:cNvSpPr txBox="1"/>
          <p:nvPr/>
        </p:nvSpPr>
        <p:spPr>
          <a:xfrm>
            <a:off x="2776538" y="4525485"/>
            <a:ext cx="1362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endParaRPr lang="ko-KR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CC93D2F7-E79C-41AF-A031-4CA592845AA0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3457575" y="3714750"/>
            <a:ext cx="1" cy="81073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8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15A0E5-3DBB-46E5-8954-62552A8F8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Connect to the server using </a:t>
            </a:r>
            <a:r>
              <a:rPr lang="en-US" altLang="ko-KR" dirty="0" err="1"/>
              <a:t>openVPN</a:t>
            </a:r>
            <a:endParaRPr lang="ko-KR" altLang="en-US" dirty="0"/>
          </a:p>
        </p:txBody>
      </p:sp>
      <p:pic>
        <p:nvPicPr>
          <p:cNvPr id="4" name="그림 3" descr="스크린샷이(가) 표시된 사진&#10;&#10;자동 생성된 설명">
            <a:extLst>
              <a:ext uri="{FF2B5EF4-FFF2-40B4-BE49-F238E27FC236}">
                <a16:creationId xmlns:a16="http://schemas.microsoft.com/office/drawing/2014/main" id="{27633CDE-4D79-457B-9D3A-235049B4B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22015"/>
            <a:ext cx="2726531" cy="1813869"/>
          </a:xfrm>
          <a:prstGeom prst="rect">
            <a:avLst/>
          </a:prstGeom>
        </p:spPr>
      </p:pic>
      <p:pic>
        <p:nvPicPr>
          <p:cNvPr id="7" name="그림 6" descr="모니터, 화면, 컴퓨터이(가) 표시된 사진&#10;&#10;자동 생성된 설명">
            <a:extLst>
              <a:ext uri="{FF2B5EF4-FFF2-40B4-BE49-F238E27FC236}">
                <a16:creationId xmlns:a16="http://schemas.microsoft.com/office/drawing/2014/main" id="{51DA1C46-FB9F-4645-8C6E-86A649FA4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61963"/>
            <a:ext cx="1965163" cy="1329809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D0656D80-E493-4BB2-B69F-F67286304BFD}"/>
              </a:ext>
            </a:extLst>
          </p:cNvPr>
          <p:cNvCxnSpPr/>
          <p:nvPr/>
        </p:nvCxnSpPr>
        <p:spPr>
          <a:xfrm>
            <a:off x="3325416" y="3026867"/>
            <a:ext cx="83820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4741B3-AAAB-4D12-A1EC-F17C70565248}"/>
              </a:ext>
            </a:extLst>
          </p:cNvPr>
          <p:cNvSpPr txBox="1"/>
          <p:nvPr/>
        </p:nvSpPr>
        <p:spPr>
          <a:xfrm>
            <a:off x="2965847" y="3181350"/>
            <a:ext cx="1557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If connected </a:t>
            </a:r>
          </a:p>
          <a:p>
            <a:pPr algn="ctr"/>
            <a:r>
              <a:rPr lang="en-US" altLang="ko-KR" sz="1000" dirty="0">
                <a:latin typeface="Arial" panose="020B0604020202020204" pitchFamily="34" charset="0"/>
                <a:cs typeface="Arial" panose="020B0604020202020204" pitchFamily="34" charset="0"/>
              </a:rPr>
              <a:t>(You just have to wait)</a:t>
            </a:r>
            <a:endParaRPr lang="ko-KR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1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 First Step to Linux Shell</a:t>
            </a:r>
          </a:p>
        </p:txBody>
      </p:sp>
      <p:pic>
        <p:nvPicPr>
          <p:cNvPr id="8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66950"/>
            <a:ext cx="6153018" cy="2650531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536A96D-FDD4-43AB-A713-842DE1A65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762" y="1428750"/>
            <a:ext cx="714475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5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 First Step to Linux Shell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419" t="2833" r="2058" b="3782"/>
          <a:stretch/>
        </p:blipFill>
        <p:spPr>
          <a:xfrm>
            <a:off x="228600" y="1581150"/>
            <a:ext cx="3627120" cy="3200400"/>
          </a:xfrm>
          <a:prstGeom prst="rect">
            <a:avLst/>
          </a:prstGeom>
        </p:spPr>
      </p:pic>
      <p:sp>
        <p:nvSpPr>
          <p:cNvPr id="5" name="TextShape 2"/>
          <p:cNvSpPr txBox="1"/>
          <p:nvPr/>
        </p:nvSpPr>
        <p:spPr>
          <a:xfrm>
            <a:off x="3962400" y="1733550"/>
            <a:ext cx="2743200" cy="19812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/>
            <a:r>
              <a:rPr lang="en-US" altLang="ko-KR" sz="16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Host:</a:t>
            </a:r>
            <a:r>
              <a:rPr lang="ko-KR" altLang="en-US" sz="16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166.104.138.232</a:t>
            </a:r>
            <a:endParaRPr lang="en-US" sz="1600" dirty="0"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  <a:p>
            <a:pPr algn="just"/>
            <a:r>
              <a:rPr lang="en-US" altLang="ko-KR" sz="16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Port number:</a:t>
            </a:r>
            <a:r>
              <a:rPr lang="ko-KR" altLang="en-US" sz="16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22 </a:t>
            </a:r>
          </a:p>
          <a:p>
            <a:pPr algn="just"/>
            <a:r>
              <a:rPr lang="en-US" altLang="ko-KR" sz="10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(If OpenVPN connection was successfully established)</a:t>
            </a:r>
          </a:p>
          <a:p>
            <a:pPr algn="just"/>
            <a:endParaRPr lang="en-US" altLang="ko-KR" sz="1000" dirty="0"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  <a:p>
            <a:pPr algn="just"/>
            <a:r>
              <a:rPr lang="en-US" sz="10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Or </a:t>
            </a:r>
          </a:p>
          <a:p>
            <a:pPr algn="just"/>
            <a:endParaRPr lang="en-US" sz="1600" dirty="0"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  <a:p>
            <a:pPr algn="just"/>
            <a:r>
              <a:rPr lang="en-US" sz="16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Port number :3030 </a:t>
            </a:r>
          </a:p>
          <a:p>
            <a:pPr algn="just"/>
            <a:r>
              <a:rPr lang="en-US" sz="1000" dirty="0">
                <a:latin typeface="Arial" panose="020B0604020202020204" pitchFamily="34" charset="0"/>
                <a:ea typeface="Arial Hebrew" charset="-79"/>
                <a:cs typeface="Arial" panose="020B0604020202020204" pitchFamily="34" charset="0"/>
              </a:rPr>
              <a:t>(If OpenVPN connection was not established)</a:t>
            </a:r>
          </a:p>
          <a:p>
            <a:pPr algn="just"/>
            <a:endParaRPr lang="en-US" altLang="ko-KR" sz="1000" dirty="0"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  <a:p>
            <a:pPr algn="just"/>
            <a:endParaRPr sz="1600" dirty="0">
              <a:latin typeface="Arial" panose="020B0604020202020204" pitchFamily="34" charset="0"/>
              <a:ea typeface="Arial Hebrew" charset="-79"/>
              <a:cs typeface="Arial" panose="020B0604020202020204" pitchFamily="34" charset="0"/>
            </a:endParaRPr>
          </a:p>
        </p:txBody>
      </p: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id="{3FFEE4C5-CEE1-4314-91B2-3CBE2931B950}"/>
              </a:ext>
            </a:extLst>
          </p:cNvPr>
          <p:cNvCxnSpPr>
            <a:cxnSpLocks/>
          </p:cNvCxnSpPr>
          <p:nvPr/>
        </p:nvCxnSpPr>
        <p:spPr>
          <a:xfrm flipV="1">
            <a:off x="1828800" y="1916434"/>
            <a:ext cx="0" cy="63294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544341D-122D-431C-9300-12B006BF3235}"/>
              </a:ext>
            </a:extLst>
          </p:cNvPr>
          <p:cNvCxnSpPr/>
          <p:nvPr/>
        </p:nvCxnSpPr>
        <p:spPr>
          <a:xfrm>
            <a:off x="1828800" y="1916433"/>
            <a:ext cx="2209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6F2A8A02-E8DD-4549-968A-D4C2E3EB6192}"/>
              </a:ext>
            </a:extLst>
          </p:cNvPr>
          <p:cNvCxnSpPr>
            <a:cxnSpLocks/>
          </p:cNvCxnSpPr>
          <p:nvPr/>
        </p:nvCxnSpPr>
        <p:spPr>
          <a:xfrm flipV="1">
            <a:off x="1828800" y="2853692"/>
            <a:ext cx="0" cy="40385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0FC31395-225E-4B2A-851C-EFD4BCE45E9D}"/>
              </a:ext>
            </a:extLst>
          </p:cNvPr>
          <p:cNvCxnSpPr/>
          <p:nvPr/>
        </p:nvCxnSpPr>
        <p:spPr>
          <a:xfrm>
            <a:off x="1828800" y="3257550"/>
            <a:ext cx="2209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98AC593D-E511-4D08-88CC-30A2609FF0DD}"/>
              </a:ext>
            </a:extLst>
          </p:cNvPr>
          <p:cNvCxnSpPr>
            <a:cxnSpLocks/>
          </p:cNvCxnSpPr>
          <p:nvPr/>
        </p:nvCxnSpPr>
        <p:spPr>
          <a:xfrm flipV="1">
            <a:off x="3657600" y="2190750"/>
            <a:ext cx="0" cy="1066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37EACF70-7038-41AE-B606-4A2AD1D1D11F}"/>
              </a:ext>
            </a:extLst>
          </p:cNvPr>
          <p:cNvCxnSpPr>
            <a:cxnSpLocks/>
          </p:cNvCxnSpPr>
          <p:nvPr/>
        </p:nvCxnSpPr>
        <p:spPr>
          <a:xfrm>
            <a:off x="3657600" y="2190750"/>
            <a:ext cx="3810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8BB11F5F-3A25-4455-8B7C-4FEF5B089714}"/>
              </a:ext>
            </a:extLst>
          </p:cNvPr>
          <p:cNvSpPr/>
          <p:nvPr/>
        </p:nvSpPr>
        <p:spPr>
          <a:xfrm>
            <a:off x="1447800" y="2549375"/>
            <a:ext cx="457200" cy="137145"/>
          </a:xfrm>
          <a:prstGeom prst="rect">
            <a:avLst/>
          </a:prstGeom>
          <a:noFill/>
          <a:ln w="19050">
            <a:solidFill>
              <a:srgbClr val="2DA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9D6D2A7D-42B1-4E05-A6B7-3CACADA42B7E}"/>
              </a:ext>
            </a:extLst>
          </p:cNvPr>
          <p:cNvSpPr/>
          <p:nvPr/>
        </p:nvSpPr>
        <p:spPr>
          <a:xfrm>
            <a:off x="1447799" y="2717016"/>
            <a:ext cx="533377" cy="137145"/>
          </a:xfrm>
          <a:prstGeom prst="rect">
            <a:avLst/>
          </a:prstGeom>
          <a:noFill/>
          <a:ln w="19050">
            <a:solidFill>
              <a:srgbClr val="2DA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557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A First Step to Linux Shell</a:t>
            </a:r>
          </a:p>
        </p:txBody>
      </p:sp>
      <p:sp>
        <p:nvSpPr>
          <p:cNvPr id="5" name="TextShape 2"/>
          <p:cNvSpPr txBox="1"/>
          <p:nvPr/>
        </p:nvSpPr>
        <p:spPr>
          <a:xfrm>
            <a:off x="3459018" y="1549110"/>
            <a:ext cx="2514600" cy="7178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altLang="ko-KR" dirty="0">
                <a:latin typeface="Arial Hebrew" charset="-79"/>
                <a:ea typeface="Arial Hebrew" charset="-79"/>
                <a:cs typeface="Arial Hebrew" charset="-79"/>
              </a:rPr>
              <a:t>User:</a:t>
            </a:r>
            <a:r>
              <a:rPr lang="ko-KR" altLang="en-US" dirty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ko-KR" dirty="0" err="1">
                <a:latin typeface="Arial Hebrew" charset="-79"/>
                <a:ea typeface="Arial Hebrew" charset="-79"/>
                <a:cs typeface="Arial Hebrew" charset="-79"/>
              </a:rPr>
              <a:t>biguser</a:t>
            </a:r>
            <a:endParaRPr lang="en-US" altLang="ko-KR" dirty="0">
              <a:latin typeface="Arial Hebrew" charset="-79"/>
              <a:ea typeface="Arial Hebrew" charset="-79"/>
              <a:cs typeface="Arial Hebrew" charset="-79"/>
            </a:endParaRPr>
          </a:p>
          <a:p>
            <a:r>
              <a:rPr lang="en-US" altLang="ko-KR" dirty="0">
                <a:latin typeface="Arial Hebrew" charset="-79"/>
                <a:ea typeface="Arial Hebrew" charset="-79"/>
                <a:cs typeface="Arial Hebrew" charset="-79"/>
              </a:rPr>
              <a:t>Password:</a:t>
            </a:r>
            <a:r>
              <a:rPr lang="ko-KR" altLang="en-US" dirty="0">
                <a:latin typeface="Arial Hebrew" charset="-79"/>
                <a:ea typeface="Arial Hebrew" charset="-79"/>
                <a:cs typeface="Arial Hebrew" charset="-79"/>
              </a:rPr>
              <a:t> </a:t>
            </a:r>
            <a:r>
              <a:rPr lang="en-US" altLang="ko-KR" dirty="0">
                <a:latin typeface="Arial Hebrew" charset="-79"/>
                <a:ea typeface="Arial Hebrew" charset="-79"/>
                <a:cs typeface="Arial Hebrew" charset="-79"/>
              </a:rPr>
              <a:t>biglab2428</a:t>
            </a:r>
            <a:endParaRPr dirty="0">
              <a:latin typeface="Arial Hebrew" charset="-79"/>
              <a:ea typeface="Arial Hebrew" charset="-79"/>
              <a:cs typeface="Arial Hebrew" charset="-79"/>
            </a:endParaRPr>
          </a:p>
        </p:txBody>
      </p:sp>
      <p:pic>
        <p:nvPicPr>
          <p:cNvPr id="6" name="그림 4"/>
          <p:cNvPicPr>
            <a:picLocks noChangeAspect="1"/>
          </p:cNvPicPr>
          <p:nvPr/>
        </p:nvPicPr>
        <p:blipFill rotWithShape="1">
          <a:blip r:embed="rId2"/>
          <a:srcRect l="1204" t="4261" r="2151" b="3786"/>
          <a:stretch/>
        </p:blipFill>
        <p:spPr>
          <a:xfrm>
            <a:off x="381000" y="1587068"/>
            <a:ext cx="2732548" cy="1518082"/>
          </a:xfrm>
          <a:prstGeom prst="rect">
            <a:avLst/>
          </a:prstGeom>
        </p:spPr>
      </p:pic>
      <p:pic>
        <p:nvPicPr>
          <p:cNvPr id="7" name="그림 5"/>
          <p:cNvPicPr>
            <a:picLocks noChangeAspect="1"/>
          </p:cNvPicPr>
          <p:nvPr/>
        </p:nvPicPr>
        <p:blipFill rotWithShape="1">
          <a:blip r:embed="rId3"/>
          <a:srcRect l="2162" t="5577" r="2703" b="2757"/>
          <a:stretch/>
        </p:blipFill>
        <p:spPr>
          <a:xfrm>
            <a:off x="370348" y="3409950"/>
            <a:ext cx="2743200" cy="1371600"/>
          </a:xfrm>
          <a:prstGeom prst="rect">
            <a:avLst/>
          </a:prstGeom>
        </p:spPr>
      </p:pic>
      <p:pic>
        <p:nvPicPr>
          <p:cNvPr id="8" name="그림 6"/>
          <p:cNvPicPr>
            <a:picLocks noChangeAspect="1"/>
          </p:cNvPicPr>
          <p:nvPr/>
        </p:nvPicPr>
        <p:blipFill rotWithShape="1">
          <a:blip r:embed="rId4"/>
          <a:srcRect l="1464" t="2005" r="1464" b="1754"/>
          <a:stretch/>
        </p:blipFill>
        <p:spPr>
          <a:xfrm>
            <a:off x="3429000" y="2398329"/>
            <a:ext cx="2971800" cy="245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6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Shell Commands</a:t>
            </a:r>
            <a:endParaRPr lang="en-US" sz="3000" dirty="0"/>
          </a:p>
        </p:txBody>
      </p:sp>
      <p:sp>
        <p:nvSpPr>
          <p:cNvPr id="7" name="TextShape 7"/>
          <p:cNvSpPr txBox="1"/>
          <p:nvPr/>
        </p:nvSpPr>
        <p:spPr>
          <a:xfrm>
            <a:off x="426396" y="1352550"/>
            <a:ext cx="6050604" cy="12192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r>
              <a:rPr lang="en-US" sz="1400" dirty="0">
                <a:latin typeface="Courier New"/>
              </a:rPr>
              <a:t>$ ls</a:t>
            </a:r>
            <a:endParaRPr sz="1400" dirty="0"/>
          </a:p>
          <a:p>
            <a:r>
              <a:rPr lang="en-US" sz="1400" dirty="0">
                <a:latin typeface="Courier New"/>
              </a:rPr>
              <a:t>$ cd /home/</a:t>
            </a:r>
            <a:r>
              <a:rPr lang="en-US" sz="1400" dirty="0" err="1">
                <a:latin typeface="Courier New"/>
              </a:rPr>
              <a:t>biguser</a:t>
            </a:r>
            <a:r>
              <a:rPr lang="en-US" sz="1400" dirty="0">
                <a:latin typeface="Courier New"/>
              </a:rPr>
              <a:t>/class/bioinformatics_202002/students</a:t>
            </a:r>
            <a:endParaRPr sz="1400" dirty="0"/>
          </a:p>
          <a:p>
            <a:r>
              <a:rPr lang="en-US" sz="1400" dirty="0">
                <a:latin typeface="Courier New"/>
              </a:rPr>
              <a:t>$ </a:t>
            </a:r>
            <a:r>
              <a:rPr lang="en-US" sz="1400" dirty="0" err="1">
                <a:latin typeface="Courier New"/>
              </a:rPr>
              <a:t>mkdir</a:t>
            </a:r>
            <a:r>
              <a:rPr lang="en-US" sz="1400" dirty="0">
                <a:latin typeface="Courier New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studentID</a:t>
            </a:r>
            <a:r>
              <a:rPr lang="en-US" altLang="ko-KR" sz="14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_Name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Courier New"/>
              </a:rPr>
              <a:t>(</a:t>
            </a:r>
            <a:r>
              <a:rPr lang="en-US" sz="1400" i="1" dirty="0">
                <a:latin typeface="Courier New"/>
              </a:rPr>
              <a:t>e.g.</a:t>
            </a:r>
            <a:r>
              <a:rPr lang="en-US" sz="1400" dirty="0">
                <a:latin typeface="Courier New"/>
              </a:rPr>
              <a:t> </a:t>
            </a:r>
            <a:r>
              <a:rPr lang="en-US" sz="1400" dirty="0">
                <a:solidFill>
                  <a:srgbClr val="00B0F0"/>
                </a:solidFill>
                <a:latin typeface="Courier New"/>
              </a:rPr>
              <a:t>mkdir </a:t>
            </a:r>
            <a:r>
              <a:rPr lang="en-US" altLang="ko-KR" sz="1400" dirty="0">
                <a:solidFill>
                  <a:srgbClr val="00B0F0"/>
                </a:solidFill>
                <a:latin typeface="Courier New"/>
              </a:rPr>
              <a:t>2016251005_sangho</a:t>
            </a:r>
            <a:r>
              <a:rPr lang="en-US" sz="1400" dirty="0">
                <a:latin typeface="Courier New"/>
              </a:rPr>
              <a:t>)</a:t>
            </a:r>
            <a:endParaRPr sz="1400" dirty="0"/>
          </a:p>
          <a:p>
            <a:r>
              <a:rPr lang="en-US" sz="1400" dirty="0">
                <a:latin typeface="Courier New"/>
              </a:rPr>
              <a:t>$ cd </a:t>
            </a:r>
            <a:r>
              <a:rPr lang="en-US" altLang="ko-KR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studentID_Name</a:t>
            </a:r>
            <a:r>
              <a:rPr lang="en-US" sz="1400" dirty="0">
                <a:latin typeface="+mj-ea"/>
                <a:ea typeface="+mj-ea"/>
              </a:rPr>
              <a:t> </a:t>
            </a:r>
          </a:p>
          <a:p>
            <a:r>
              <a:rPr lang="en-US" sz="1400" dirty="0">
                <a:latin typeface="Courier New"/>
              </a:rPr>
              <a:t>$ ll</a:t>
            </a:r>
          </a:p>
        </p:txBody>
      </p:sp>
      <p:sp>
        <p:nvSpPr>
          <p:cNvPr id="8" name="TextShape 2"/>
          <p:cNvSpPr txBox="1"/>
          <p:nvPr/>
        </p:nvSpPr>
        <p:spPr>
          <a:xfrm>
            <a:off x="397301" y="2599805"/>
            <a:ext cx="4495800" cy="7178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 sz="1500" dirty="0">
                <a:latin typeface="Courier New"/>
              </a:rPr>
              <a:t>ls</a:t>
            </a:r>
            <a:r>
              <a:rPr lang="en-US" sz="1500" dirty="0">
                <a:latin typeface="Arial"/>
              </a:rPr>
              <a:t> –  </a:t>
            </a:r>
            <a:r>
              <a:rPr lang="en-US" sz="1500" b="1" i="1" dirty="0">
                <a:solidFill>
                  <a:srgbClr val="FF0000"/>
                </a:solidFill>
                <a:latin typeface="Arial"/>
              </a:rPr>
              <a:t>list </a:t>
            </a:r>
            <a:r>
              <a:rPr lang="en-US" sz="1500" dirty="0">
                <a:latin typeface="Arial"/>
              </a:rPr>
              <a:t>directory contents</a:t>
            </a:r>
            <a:r>
              <a:rPr lang="en-US" sz="1500" b="1" dirty="0">
                <a:latin typeface="Arial"/>
              </a:rPr>
              <a:t> </a:t>
            </a:r>
            <a:endParaRPr dirty="0"/>
          </a:p>
          <a:p>
            <a:r>
              <a:rPr lang="en-US" sz="1500" dirty="0">
                <a:latin typeface="Courier New"/>
              </a:rPr>
              <a:t>pwd</a:t>
            </a:r>
            <a:r>
              <a:rPr lang="en-US" sz="1500" dirty="0">
                <a:latin typeface="Arial"/>
              </a:rPr>
              <a:t> – </a:t>
            </a:r>
            <a:r>
              <a:rPr lang="en-US" sz="1500" b="1" i="1" dirty="0">
                <a:solidFill>
                  <a:srgbClr val="FF0000"/>
                </a:solidFill>
                <a:latin typeface="Arial"/>
              </a:rPr>
              <a:t>p</a:t>
            </a:r>
            <a:r>
              <a:rPr lang="en-US" sz="1500" dirty="0">
                <a:latin typeface="Arial"/>
              </a:rPr>
              <a:t>rint name of </a:t>
            </a:r>
            <a:r>
              <a:rPr lang="en-US" sz="1500" b="1" i="1" dirty="0">
                <a:solidFill>
                  <a:srgbClr val="FF0000"/>
                </a:solidFill>
                <a:latin typeface="Arial"/>
              </a:rPr>
              <a:t>w</a:t>
            </a:r>
            <a:r>
              <a:rPr lang="en-US" sz="1500" dirty="0">
                <a:latin typeface="Arial"/>
              </a:rPr>
              <a:t>orking (current) </a:t>
            </a:r>
            <a:r>
              <a:rPr lang="en-US" sz="1500" b="1" i="1" dirty="0">
                <a:solidFill>
                  <a:srgbClr val="FF0000"/>
                </a:solidFill>
                <a:latin typeface="Arial"/>
              </a:rPr>
              <a:t>d</a:t>
            </a:r>
            <a:r>
              <a:rPr lang="en-US" sz="1500" dirty="0">
                <a:latin typeface="Arial"/>
              </a:rPr>
              <a:t>irectory </a:t>
            </a:r>
          </a:p>
          <a:p>
            <a:r>
              <a:rPr lang="en-US" sz="1500" dirty="0">
                <a:latin typeface="Courier New"/>
              </a:rPr>
              <a:t>cd</a:t>
            </a:r>
            <a:r>
              <a:rPr lang="en-US" sz="1500" dirty="0">
                <a:latin typeface="Arial"/>
              </a:rPr>
              <a:t> – </a:t>
            </a:r>
            <a:r>
              <a:rPr lang="en-US" sz="1500" b="1" i="1" dirty="0">
                <a:solidFill>
                  <a:srgbClr val="FF0000"/>
                </a:solidFill>
                <a:latin typeface="Arial"/>
              </a:rPr>
              <a:t>c</a:t>
            </a:r>
            <a:r>
              <a:rPr lang="en-US" sz="1500" dirty="0">
                <a:latin typeface="Arial"/>
              </a:rPr>
              <a:t>hange </a:t>
            </a:r>
            <a:r>
              <a:rPr lang="en-US" sz="1500" b="1" i="1" dirty="0">
                <a:solidFill>
                  <a:srgbClr val="FF0000"/>
                </a:solidFill>
                <a:latin typeface="Arial"/>
              </a:rPr>
              <a:t>d</a:t>
            </a:r>
            <a:r>
              <a:rPr lang="en-US" sz="1500" dirty="0">
                <a:latin typeface="Arial"/>
              </a:rPr>
              <a:t>irectory</a:t>
            </a:r>
            <a:endParaRPr lang="en-US" sz="1500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4771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rgbClr val="464646"/>
                </a:solidFill>
              </a:rPr>
              <a:t>Basic Shell Commands</a:t>
            </a:r>
            <a:endParaRPr lang="en-US" sz="3000" dirty="0"/>
          </a:p>
        </p:txBody>
      </p:sp>
      <p:sp>
        <p:nvSpPr>
          <p:cNvPr id="9" name="TextShape 3"/>
          <p:cNvSpPr txBox="1"/>
          <p:nvPr/>
        </p:nvSpPr>
        <p:spPr>
          <a:xfrm>
            <a:off x="422240" y="1352550"/>
            <a:ext cx="6050604" cy="103624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lIns="90000" tIns="45000" rIns="90000" bIns="45000"/>
          <a:lstStyle/>
          <a:p>
            <a:r>
              <a:rPr lang="en-US" sz="1500" dirty="0">
                <a:latin typeface="Courier New"/>
              </a:rPr>
              <a:t>$ pwd</a:t>
            </a:r>
          </a:p>
          <a:p>
            <a:r>
              <a:rPr lang="en-US" sz="1500" dirty="0">
                <a:latin typeface="Courier New"/>
              </a:rPr>
              <a:t>$ </a:t>
            </a:r>
            <a:r>
              <a:rPr lang="en-US" sz="1500" dirty="0" err="1">
                <a:latin typeface="Courier New"/>
              </a:rPr>
              <a:t>mkdir</a:t>
            </a:r>
            <a:r>
              <a:rPr lang="en-US" sz="1500" dirty="0">
                <a:latin typeface="Courier New"/>
              </a:rPr>
              <a:t> session_1</a:t>
            </a:r>
          </a:p>
          <a:p>
            <a:r>
              <a:rPr lang="en-US" sz="1500" dirty="0">
                <a:latin typeface="Courier New"/>
              </a:rPr>
              <a:t>$ cd session_1</a:t>
            </a:r>
          </a:p>
          <a:p>
            <a:r>
              <a:rPr lang="en-US" sz="1500" dirty="0">
                <a:latin typeface="Courier New"/>
              </a:rPr>
              <a:t>$ pwd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9500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 Presentatio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733</Words>
  <Application>Microsoft Office PowerPoint</Application>
  <PresentationFormat>사용자 지정</PresentationFormat>
  <Paragraphs>134</Paragraphs>
  <Slides>25</Slides>
  <Notes>2</Notes>
  <HiddenSlides>11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3" baseType="lpstr">
      <vt:lpstr>Arial Hebrew</vt:lpstr>
      <vt:lpstr>Arial</vt:lpstr>
      <vt:lpstr>Calibri</vt:lpstr>
      <vt:lpstr>Courier New</vt:lpstr>
      <vt:lpstr>Tw Cen MT</vt:lpstr>
      <vt:lpstr>Wingdings</vt:lpstr>
      <vt:lpstr>Wingdings 2</vt:lpstr>
      <vt:lpstr>Widescreen Presentation</vt:lpstr>
      <vt:lpstr>Session 2 Practice</vt:lpstr>
      <vt:lpstr>Contents</vt:lpstr>
      <vt:lpstr>Connect to the server using openVPN</vt:lpstr>
      <vt:lpstr>Connect to the server using openVPN</vt:lpstr>
      <vt:lpstr>A First Step to Linux Shell</vt:lpstr>
      <vt:lpstr>A First Step to Linux Shell</vt:lpstr>
      <vt:lpstr>A First Step to Linux Shell</vt:lpstr>
      <vt:lpstr>Basic Shell Commands</vt:lpstr>
      <vt:lpstr>Basic Shell Commands</vt:lpstr>
      <vt:lpstr>Basic Shell Commands</vt:lpstr>
      <vt:lpstr>Basic Shell Commands</vt:lpstr>
      <vt:lpstr>Basic Shell Commands</vt:lpstr>
      <vt:lpstr>Jupyter notebook 접속</vt:lpstr>
      <vt:lpstr>Jupyter notebook 접속</vt:lpstr>
      <vt:lpstr>Basic Python - string</vt:lpstr>
      <vt:lpstr>Basic Python - string</vt:lpstr>
      <vt:lpstr>Basic Python - string</vt:lpstr>
      <vt:lpstr>DNA replication I (ssDNA)</vt:lpstr>
      <vt:lpstr>Inferring RNA products of transcription</vt:lpstr>
      <vt:lpstr>Basic Python - dictionary</vt:lpstr>
      <vt:lpstr>Basic Python - for loop</vt:lpstr>
      <vt:lpstr>Code1.1 translation.py</vt:lpstr>
      <vt:lpstr>Exercise </vt:lpstr>
      <vt:lpstr>Exercise script and result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2010-04-19T20:53:40Z</dcterms:created>
  <dcterms:modified xsi:type="dcterms:W3CDTF">2022-09-12T13:17:58Z</dcterms:modified>
</cp:coreProperties>
</file>