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82" r:id="rId3"/>
    <p:sldId id="284" r:id="rId4"/>
    <p:sldId id="283" r:id="rId5"/>
    <p:sldId id="257" r:id="rId6"/>
    <p:sldId id="268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6858000" cy="5143500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5590" autoAdjust="0"/>
  </p:normalViewPr>
  <p:slideViewPr>
    <p:cSldViewPr>
      <p:cViewPr varScale="1">
        <p:scale>
          <a:sx n="161" d="100"/>
          <a:sy n="161" d="100"/>
        </p:scale>
        <p:origin x="678" y="14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1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6858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-6858" y="4539996"/>
            <a:ext cx="1687068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1769364" y="4533138"/>
            <a:ext cx="5088636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4537528"/>
            <a:ext cx="4886325" cy="514350"/>
          </a:xfrm>
        </p:spPr>
        <p:txBody>
          <a:bodyPr anchor="ctr"/>
          <a:lstStyle>
            <a:lvl1pPr marL="0" indent="0" algn="l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4551524"/>
            <a:ext cx="1543050" cy="51435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3/8/2016</a:t>
            </a:fld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177404"/>
            <a:ext cx="440055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171450"/>
            <a:ext cx="62865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771650" y="2343150"/>
            <a:ext cx="485775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457200" y="1352550"/>
            <a:ext cx="611505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57401"/>
            <a:ext cx="5342335" cy="1254919"/>
          </a:xfrm>
        </p:spPr>
        <p:txBody>
          <a:bodyPr anchor="t"/>
          <a:lstStyle>
            <a:lvl1pPr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6858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97155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028700" y="1200150"/>
            <a:ext cx="58293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1200150"/>
            <a:ext cx="5715000" cy="74295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971550" cy="526257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352551"/>
            <a:ext cx="291465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633676" y="1352550"/>
            <a:ext cx="291465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118110"/>
            <a:ext cx="611505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919818"/>
            <a:ext cx="291465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600450" y="1919818"/>
            <a:ext cx="291465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362287"/>
            <a:ext cx="291465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3600450" y="1362287"/>
            <a:ext cx="291465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15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40005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</p:spPr>
        <p:txBody>
          <a:bodyPr anchor="b"/>
          <a:lstStyle>
            <a:lvl1pPr algn="l">
              <a:buNone/>
              <a:defRPr sz="315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120015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71650" y="1428750"/>
            <a:ext cx="48006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8251" y="0"/>
            <a:ext cx="5689749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2400"/>
            </a:lvl1pPr>
            <a:extLst/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4114800"/>
            <a:ext cx="5486400" cy="51435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6858" y="3429000"/>
            <a:ext cx="6858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-6858" y="3497580"/>
            <a:ext cx="109728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159002" y="3490722"/>
            <a:ext cx="569214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3543300"/>
            <a:ext cx="5486400" cy="4572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85850" y="0"/>
            <a:ext cx="75438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4686300"/>
            <a:ext cx="200025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085850" cy="497684"/>
          </a:xfrm>
        </p:spPr>
        <p:txBody>
          <a:bodyPr rtlCol="0"/>
          <a:lstStyle>
            <a:lvl1pPr>
              <a:defRPr sz="2100"/>
            </a:lvl1pPr>
            <a:extLst/>
          </a:lstStyle>
          <a:p>
            <a:pPr algn="ctr"/>
            <a:fld id="{8F82E0A0-C266-4798-8C8F-B9F91E9DA37E}" type="slidenum">
              <a:rPr lang="en-US" sz="21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1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4686155"/>
            <a:ext cx="3429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1352550"/>
            <a:ext cx="611505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4686300"/>
            <a:ext cx="200025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05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3/8/2016</a:t>
            </a:fld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4686155"/>
            <a:ext cx="4065812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05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05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6858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40005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442912" y="1129460"/>
            <a:ext cx="6415088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3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8"/>
            <a:ext cx="40005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05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05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05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8110"/>
            <a:ext cx="611505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315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.org/samuelss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Session 1. 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>
            <a:extLst/>
          </a:lstStyle>
          <a:p>
            <a:r>
              <a:rPr lang="en-US" dirty="0" smtClean="0"/>
              <a:t>Working with the molecules of life in the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Replication (DNA</a:t>
            </a:r>
            <a:r>
              <a:rPr lang="en-US" altLang="ko-KR" dirty="0" smtClean="0">
                <a:sym typeface="Wingdings" panose="05000000000000000000" pitchFamily="2" charset="2"/>
              </a:rPr>
              <a:t>DNA)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ko-KR" sz="1800" dirty="0"/>
              <a:t>22 autosomes and Two sex chromosomes (X,Y)</a:t>
            </a:r>
          </a:p>
          <a:p>
            <a:r>
              <a:rPr lang="en-US" altLang="ko-KR" sz="1800" dirty="0"/>
              <a:t>The human genome – genetic information in all chromosomes (3 billion bases).</a:t>
            </a:r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n-US" altLang="ko-KR" sz="1800" dirty="0"/>
              <a:t>A strand is a backbone (template) of the other strand.</a:t>
            </a:r>
          </a:p>
          <a:p>
            <a:r>
              <a:rPr lang="en-US" altLang="ko-KR" sz="1800" dirty="0"/>
              <a:t>ssDNA to dsDNA</a:t>
            </a:r>
          </a:p>
          <a:p>
            <a:r>
              <a:rPr lang="en-US" altLang="ko-KR" sz="1800" dirty="0"/>
              <a:t>Some genes are specified by a strand of DNA, and others are specified by the other (complementary strand).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977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Transcription (DNA </a:t>
            </a:r>
            <a:r>
              <a:rPr lang="en-US" altLang="ko-KR" dirty="0" smtClean="0">
                <a:sym typeface="Wingdings" panose="05000000000000000000" pitchFamily="2" charset="2"/>
              </a:rPr>
              <a:t> RNA)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500" dirty="0"/>
              <a:t>RNA polymerase uses antisense strand as a template DNA and RNA itself is same as the sense</a:t>
            </a:r>
            <a:r>
              <a:rPr lang="en-US" altLang="ko-KR" sz="1500" dirty="0" smtClean="0"/>
              <a:t>.</a:t>
            </a:r>
          </a:p>
          <a:p>
            <a:r>
              <a:rPr lang="en-US" altLang="ko-KR" sz="1500" dirty="0"/>
              <a:t>DNA</a:t>
            </a:r>
            <a:r>
              <a:rPr lang="en-US" altLang="ko-KR" sz="1500" dirty="0">
                <a:sym typeface="Wingdings" panose="05000000000000000000" pitchFamily="2" charset="2"/>
              </a:rPr>
              <a:t>RNA : T to U</a:t>
            </a:r>
            <a:endParaRPr lang="en-US" altLang="ko-KR" sz="1500" dirty="0"/>
          </a:p>
          <a:p>
            <a:endParaRPr lang="ko-KR" altLang="en-US" sz="150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n-US" altLang="ko-KR" sz="1800" dirty="0"/>
              <a:t>RNA is a single strand.</a:t>
            </a:r>
          </a:p>
          <a:p>
            <a:r>
              <a:rPr lang="en-US" altLang="ko-KR" sz="1800" dirty="0"/>
              <a:t>These RNAs contain information for the production of proteins.</a:t>
            </a:r>
            <a:endParaRPr lang="ko-KR" altLang="en-US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15" y="2571750"/>
            <a:ext cx="2789635" cy="177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500" dirty="0"/>
              <a:t>RNA to Protein</a:t>
            </a:r>
          </a:p>
          <a:p>
            <a:r>
              <a:rPr lang="en-US" altLang="ko-KR" sz="1500" dirty="0"/>
              <a:t>Proteins are large polymers like DNA and RNA, the building blocks are 20 amino acids (string-like, discrete).</a:t>
            </a:r>
          </a:p>
          <a:p>
            <a:r>
              <a:rPr lang="en-US" altLang="ko-KR" sz="1500" dirty="0"/>
              <a:t>A distinct aa is defined by a codon (three bases).</a:t>
            </a:r>
          </a:p>
          <a:p>
            <a:r>
              <a:rPr lang="en-US" altLang="ko-KR" sz="1500" dirty="0"/>
              <a:t>There </a:t>
            </a:r>
            <a:r>
              <a:rPr lang="en-US" altLang="ko-KR" sz="1500" dirty="0" smtClean="0"/>
              <a:t>are 64 </a:t>
            </a:r>
            <a:r>
              <a:rPr lang="en-US" altLang="ko-KR" sz="1500" dirty="0"/>
              <a:t>codons (61 specify aa and 3 define stop codons).</a:t>
            </a:r>
          </a:p>
          <a:p>
            <a:r>
              <a:rPr lang="en-US" altLang="ko-KR" sz="1500" dirty="0"/>
              <a:t>Multiple codons code a aa (degeneracy) </a:t>
            </a:r>
            <a:endParaRPr lang="ko-KR" altLang="en-US" sz="150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3633676" y="1657350"/>
            <a:ext cx="3052874" cy="2451469"/>
          </a:xfrm>
        </p:spPr>
        <p:txBody>
          <a:bodyPr>
            <a:noAutofit/>
          </a:bodyPr>
          <a:lstStyle/>
          <a:p>
            <a:r>
              <a:rPr lang="en-US" altLang="ko-KR" sz="1350" dirty="0"/>
              <a:t>AUG: start codon and codes methionine.</a:t>
            </a:r>
          </a:p>
          <a:p>
            <a:r>
              <a:rPr lang="en-US" altLang="ko-KR" sz="1350" dirty="0" err="1" smtClean="0"/>
              <a:t>tRNAs</a:t>
            </a:r>
            <a:r>
              <a:rPr lang="en-US" altLang="ko-KR" sz="1350" dirty="0" smtClean="0"/>
              <a:t> </a:t>
            </a:r>
            <a:r>
              <a:rPr lang="en-US" altLang="ko-KR" sz="1350" dirty="0"/>
              <a:t>link the RNA and protein codes. 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514601"/>
            <a:ext cx="2425304" cy="165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Computational aspects of the genetic information flow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Python</a:t>
            </a:r>
          </a:p>
          <a:p>
            <a:pPr lvl="1"/>
            <a:r>
              <a:rPr lang="en-US" altLang="ko-KR" sz="1500" dirty="0"/>
              <a:t>Basic syntax (grammar)</a:t>
            </a:r>
          </a:p>
          <a:p>
            <a:pPr lvl="1"/>
            <a:r>
              <a:rPr lang="en-US" altLang="ko-KR" sz="1500" dirty="0"/>
              <a:t>Defining variables</a:t>
            </a:r>
          </a:p>
          <a:p>
            <a:pPr lvl="1"/>
            <a:r>
              <a:rPr lang="en-US" altLang="ko-KR" sz="1500" dirty="0"/>
              <a:t>Print, reverse, string functions</a:t>
            </a:r>
          </a:p>
          <a:p>
            <a:pPr lvl="1"/>
            <a:r>
              <a:rPr lang="en-US" altLang="ko-KR" sz="1500" dirty="0"/>
              <a:t>For loops</a:t>
            </a:r>
          </a:p>
          <a:p>
            <a:pPr lvl="1"/>
            <a:r>
              <a:rPr lang="en-US" altLang="ko-KR" sz="1500" dirty="0"/>
              <a:t>Dictionary (hash table)</a:t>
            </a:r>
            <a:endParaRPr lang="ko-KR" altLang="en-US" sz="150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ko-KR" sz="1500" dirty="0"/>
              <a:t>Genetic information flow</a:t>
            </a:r>
          </a:p>
          <a:p>
            <a:pPr marL="0" indent="0">
              <a:buNone/>
            </a:pPr>
            <a:endParaRPr lang="ko-KR" altLang="en-US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57350"/>
            <a:ext cx="2057400" cy="324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DNA replication I (ssDNA)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6229350" cy="24514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import string</a:t>
            </a:r>
          </a:p>
          <a:p>
            <a:pPr marL="0" indent="0">
              <a:buNone/>
            </a:pP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'GCAATGG'</a:t>
            </a:r>
          </a:p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rev =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[::-1]</a:t>
            </a:r>
          </a:p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comp =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string.maketrans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('ACGT','TGCA')</a:t>
            </a:r>
          </a:p>
          <a:p>
            <a:pPr marL="0" indent="0">
              <a:buNone/>
            </a:pP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rev_comp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rev.translate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(comp)</a:t>
            </a:r>
          </a:p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rev_comp</a:t>
            </a:r>
            <a:endParaRPr lang="en-US" altLang="ko-KR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ko-KR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CCATTGC</a:t>
            </a:r>
            <a:endParaRPr lang="en-US" altLang="ko-KR" sz="135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ko-KR" sz="135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above code into a file “</a:t>
            </a: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replication.py</a:t>
            </a: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run like “python </a:t>
            </a: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replication.py</a:t>
            </a: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endParaRPr lang="en-US" altLang="ko-KR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0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DNA replication II (dsDNA)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6229350" cy="24514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import string</a:t>
            </a:r>
          </a:p>
          <a:p>
            <a:pPr marL="0" indent="0">
              <a:buNone/>
            </a:pP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'GCAATGG'</a:t>
            </a:r>
          </a:p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comp =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string.maketrans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('ACGT','TGCA')</a:t>
            </a:r>
          </a:p>
          <a:p>
            <a:pPr marL="0" indent="0">
              <a:buNone/>
            </a:pP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rev_comp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dna.translate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(comp)</a:t>
            </a:r>
          </a:p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print '5\'-' +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+ '-3\''</a:t>
            </a:r>
          </a:p>
          <a:p>
            <a:pPr marL="0" indent="0">
              <a:buNone/>
            </a:pP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print '3\'-' + </a:t>
            </a:r>
            <a:r>
              <a:rPr lang="en-US" altLang="ko-KR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rev_comp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+ '-5</a:t>
            </a:r>
            <a:r>
              <a:rPr lang="en-US" altLang="ko-KR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\'‘</a:t>
            </a:r>
          </a:p>
          <a:p>
            <a:pPr marL="0" indent="0">
              <a:buNone/>
            </a:pPr>
            <a:endParaRPr lang="en-US" altLang="ko-KR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5'-GCAATGG-3'</a:t>
            </a:r>
          </a:p>
          <a:p>
            <a:pPr marL="0" indent="0">
              <a:buNone/>
            </a:pPr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3'-CGTTACC-5'</a:t>
            </a:r>
          </a:p>
          <a:p>
            <a:pPr marL="0" indent="0">
              <a:buNone/>
            </a:pPr>
            <a:endParaRPr lang="en-US" altLang="ko-KR" sz="13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the above code into a file “replication2.py”</a:t>
            </a:r>
          </a:p>
          <a:p>
            <a:pPr marL="0" indent="0">
              <a:buNone/>
            </a:pPr>
            <a:r>
              <a:rPr lang="en-US" altLang="ko-KR" sz="13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run like “python replication2.py”</a:t>
            </a:r>
            <a:endParaRPr lang="en-US" altLang="ko-KR" sz="135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Inferring RNA products of transcription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5829300" cy="2451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= 'GCAATGG'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print "The DNA sequence is " +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</a:t>
            </a: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dna.replace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(‘T’,’U’)</a:t>
            </a: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print "and the RNA sequence is " +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</a:t>
            </a: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DNA sequence is GCAATGG</a:t>
            </a:r>
          </a:p>
          <a:p>
            <a:pPr marL="0" indent="0">
              <a:buNone/>
            </a:pP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the RNA sequence is 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GCAAUGG</a:t>
            </a:r>
          </a:p>
          <a:p>
            <a:pPr marL="0" indent="0">
              <a:buNone/>
            </a:pPr>
            <a:endParaRPr lang="en-US" altLang="ko-KR" sz="1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the above code into a file </a:t>
            </a:r>
            <a:r>
              <a:rPr lang="en-US" altLang="ko-K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“transcription.py</a:t>
            </a:r>
            <a:r>
              <a:rPr lang="en-US" altLang="ko-KR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US" altLang="ko-KR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run like “python </a:t>
            </a:r>
            <a:r>
              <a:rPr lang="en-US" altLang="ko-K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transcription.py</a:t>
            </a:r>
            <a:r>
              <a:rPr lang="en-US" altLang="ko-KR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endParaRPr lang="ko-KR" altLang="en-US" sz="1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Inferring protein products of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6057900" cy="2451468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/>
              <a:t>c</a:t>
            </a:r>
            <a:r>
              <a:rPr lang="en-US" altLang="ko-KR" sz="1800" dirty="0"/>
              <a:t>odons </a:t>
            </a:r>
            <a:r>
              <a:rPr lang="en-US" altLang="ko-KR" sz="1800" dirty="0">
                <a:sym typeface="Wingdings" panose="05000000000000000000" pitchFamily="2" charset="2"/>
              </a:rPr>
              <a:t> amino acids and stop codons using a dictionary (hash table)</a:t>
            </a:r>
          </a:p>
          <a:p>
            <a:pPr marL="0" indent="0">
              <a:buNone/>
            </a:pP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code[‘UUU’]=‘F’</a:t>
            </a:r>
          </a:p>
          <a:p>
            <a:pPr marL="0" indent="0">
              <a:buNone/>
            </a:pP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ode[‘UUC’]=‘F’</a:t>
            </a:r>
          </a:p>
          <a:p>
            <a:pPr marL="0" indent="0">
              <a:buNone/>
            </a:pP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ode[‘GGG’]=‘G’</a:t>
            </a:r>
            <a:endParaRPr lang="en-US" altLang="ko-KR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</a:t>
            </a:r>
            <a:r>
              <a:rPr lang="en-US" altLang="ko-KR" sz="15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ode = {‘UUU’:’F’, ‘UUC’:’F’, ‘UUA’:’L’, … </a:t>
            </a:r>
            <a:r>
              <a:rPr lang="en-US" altLang="ko-KR" sz="15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br>
              <a:rPr lang="en-US" altLang="ko-KR" sz="15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altLang="ko-KR" sz="15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code[‘UUU’], code[‘UUC’]</a:t>
            </a:r>
          </a:p>
          <a:p>
            <a:pPr marL="0" indent="0">
              <a:buNone/>
            </a:pPr>
            <a:endParaRPr lang="en-US" altLang="ko-KR" sz="15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altLang="ko-KR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endParaRPr lang="en-US" altLang="ko-KR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ko-KR" alt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Inferring protein products of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6057900" cy="2451468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Reading the codon from the RNA sequence using a for loop statement.</a:t>
            </a:r>
          </a:p>
          <a:p>
            <a:pPr marL="0" indent="0"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sz="1725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for </a:t>
            </a:r>
            <a:r>
              <a:rPr lang="en-US" altLang="ko-KR" sz="1725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ko-KR" sz="1725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in range(0, 5, 1):</a:t>
            </a:r>
          </a:p>
          <a:p>
            <a:pPr marL="0" indent="0">
              <a:buNone/>
            </a:pPr>
            <a:r>
              <a:rPr lang="en-US" altLang="ko-KR" sz="1725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	</a:t>
            </a:r>
            <a:r>
              <a:rPr lang="en-US" altLang="ko-KR" sz="1725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725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ko-KR" sz="1725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</a:p>
          <a:p>
            <a:pPr marL="0" indent="0">
              <a:buNone/>
            </a:pPr>
            <a:endParaRPr lang="en-US" altLang="ko-KR" sz="1725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ko-KR" sz="1725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0 1 2 3 4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94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Inferring protein products of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6057900" cy="2451468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Subtract codons (substring) from a RNA sequence (string)</a:t>
            </a:r>
          </a:p>
          <a:p>
            <a:pPr marL="0" indent="0">
              <a:buNone/>
            </a:pP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='AGCTT'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[2:4]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[0:1]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[3:]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[:3]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[:-2]</a:t>
            </a:r>
          </a:p>
          <a:p>
            <a:pPr marL="0" indent="0"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print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rna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[::-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1]</a:t>
            </a:r>
          </a:p>
          <a:p>
            <a:pPr marL="0" indent="0"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266950"/>
            <a:ext cx="26289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CT</a:t>
            </a:r>
          </a:p>
          <a:p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TT</a:t>
            </a:r>
          </a:p>
          <a:p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AGC</a:t>
            </a:r>
          </a:p>
          <a:p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AGC</a:t>
            </a:r>
          </a:p>
          <a:p>
            <a:r>
              <a:rPr lang="en-US" altLang="ko-KR" sz="13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TTCGA</a:t>
            </a:r>
            <a:endParaRPr lang="en-US" altLang="ko-KR" sz="135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33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Makeup for a missing lecture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ko-KR" dirty="0" smtClean="0"/>
              <a:t>No lecture on March 22 and, thus, we need to makeup for the lecture in that week.</a:t>
            </a:r>
          </a:p>
          <a:p>
            <a:r>
              <a:rPr lang="en-US" altLang="ko-KR" dirty="0" smtClean="0"/>
              <a:t>Please let me know your preference of following times.</a:t>
            </a:r>
          </a:p>
          <a:p>
            <a:pPr lvl="1"/>
            <a:r>
              <a:rPr lang="en-US" altLang="ko-KR" dirty="0" smtClean="0"/>
              <a:t>Thursday (24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) 6:30~8:30PM</a:t>
            </a:r>
          </a:p>
          <a:p>
            <a:pPr lvl="1"/>
            <a:r>
              <a:rPr lang="en-US" altLang="ko-KR" dirty="0" smtClean="0"/>
              <a:t>Friday (25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) 4:30~6:30PM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74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</a:t>
            </a:r>
            <a:r>
              <a:rPr lang="en-US" altLang="ko-KR" dirty="0" smtClean="0"/>
              <a:t>ode1.1 translation.py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504950"/>
            <a:ext cx="4914900" cy="245146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#!/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/bin/python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code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'UUU': 'F', 'UUC': 'F', 'UUA': 'L', 'UUG': 'L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'CUU</a:t>
            </a:r>
            <a:r>
              <a:rPr lang="it-IT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'L', 'CUC': 'L', 'CUA': 'L', 'CUG': 'L',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'AUU': 'I', 'AUC': 'I', 'AUA': 'I', 'AUG': 'M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'GUU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'V', 'GUC': 'V', 'GUA': 'V', 'GUG': 'V',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'UCU': 'S', 'UCC': 'S', 'UCA': 'S', 'UCG':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'S‘,</a:t>
            </a: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'CCU': 'P', 'CCC': 'P', 'CCA': 'P', 'CCG': 'P',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'ACU': 'T', 'ACC': 'T', 'ACA': 'T', 'ACG': 'T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'GCU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'A', 'GCC': 'A', 'GCA': 'A', 'GCG': 'A',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'UAU': 'Y', 'UAC': 'Y', 'UAA': '*', 'UAG':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'*‘, 'CAU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'H', 'CAC': 'H', 'CAA': 'Q', 'CAG': 'Q',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'AAU': 'N', 'AAC': 'N', 'AAA': 'K', 'AAG':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'K‘, 'GAU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'D', 'GAC': 'D', 'GAA': 'E', 'GAG': 'E',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'UGU': 'C', 'UGC': 'C', 'UGA': '*', 'UGG': 'W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'CGU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'R', 'CGC': 'R', 'CGA': 'R', 'CGG': 'R',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'AGU': 'S', 'AGC': 'S', 'AGA': 'R', 'AGG': 'R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','GGU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': 'G', 'GGC': 'G', 'GGA': 'G', 'GGG': 'G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ko-KR" altLang="en-US" sz="187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ko-KR" altLang="en-US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875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ko-KR" altLang="en-US" sz="1875" dirty="0"/>
          </a:p>
        </p:txBody>
      </p:sp>
      <p:sp>
        <p:nvSpPr>
          <p:cNvPr id="5" name="TextBox 4"/>
          <p:cNvSpPr txBox="1"/>
          <p:nvPr/>
        </p:nvSpPr>
        <p:spPr>
          <a:xfrm>
            <a:off x="514350" y="3047999"/>
            <a:ext cx="2628900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dnaseq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= 'GAACTGGGT'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dnaseq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rnaseq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dnaseq.replace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('T', 'U')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rnaseq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rnaseq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), 3):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ko-KR" altLang="en-US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codon =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rnaseq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i:i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+ 3]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ko-KR" altLang="en-US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amino_acid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= code[codon]</a:t>
            </a:r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ko-KR" altLang="en-US" sz="75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750" dirty="0">
                <a:latin typeface="Courier New" panose="02070309020205020404" pitchFamily="49" charset="0"/>
                <a:cs typeface="Courier New" panose="02070309020205020404" pitchFamily="49" charset="0"/>
              </a:rPr>
              <a:t>print '', </a:t>
            </a:r>
            <a:r>
              <a:rPr lang="en-US" altLang="ko-KR" sz="7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amino_acid</a:t>
            </a:r>
            <a:r>
              <a:rPr lang="en-US" altLang="ko-KR" sz="7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endParaRPr lang="en-US" altLang="ko-KR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7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75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7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GAACTGGGT</a:t>
            </a:r>
          </a:p>
          <a:p>
            <a:r>
              <a:rPr lang="en-US" altLang="ko-KR" sz="7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GAACUGGGU</a:t>
            </a:r>
          </a:p>
          <a:p>
            <a:r>
              <a:rPr lang="en-US" altLang="ko-KR" sz="75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  L  G</a:t>
            </a:r>
          </a:p>
          <a:p>
            <a:endParaRPr lang="ko-KR" altLang="en-US" sz="7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ko-KR" altLang="en-US" sz="1350" dirty="0"/>
          </a:p>
        </p:txBody>
      </p:sp>
    </p:spTree>
    <p:extLst>
      <p:ext uri="{BB962C8B-B14F-4D97-AF65-F5344CB8AC3E}">
        <p14:creationId xmlns:p14="http://schemas.microsoft.com/office/powerpoint/2010/main" val="1803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lvl="0" indent="-285750">
              <a:buSzPct val="100000"/>
              <a:buFont typeface="Wingdings"/>
              <a:buChar char="▪"/>
              <a:defRPr sz="1800"/>
            </a:pPr>
            <a:r>
              <a:rPr lang="en-US" altLang="ko-KR" sz="2000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Mid-term Exam </a:t>
            </a:r>
            <a:r>
              <a:rPr lang="en-US" altLang="ko-KR" sz="2000" dirty="0">
                <a:solidFill>
                  <a:srgbClr val="FF0000"/>
                </a:solidFill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50</a:t>
            </a:r>
            <a:r>
              <a:rPr lang="en-US" altLang="ko-KR" sz="2000" dirty="0" smtClean="0">
                <a:solidFill>
                  <a:srgbClr val="FF0000"/>
                </a:solidFill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% </a:t>
            </a:r>
            <a:r>
              <a:rPr lang="en-US" altLang="ko-KR" sz="2000" dirty="0" smtClean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(</a:t>
            </a:r>
            <a:r>
              <a:rPr lang="en-US" altLang="ko-KR" sz="1800" i="1" dirty="0" smtClean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A majority of questions will be Python programming tests</a:t>
            </a:r>
            <a:r>
              <a:rPr lang="en-US" altLang="ko-KR" sz="2000" dirty="0" smtClean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)</a:t>
            </a:r>
            <a:endParaRPr lang="en-US" altLang="ko-KR" sz="2000" dirty="0">
              <a:uFill>
                <a:solidFill/>
              </a:uFill>
              <a:latin typeface="Arial" charset="0"/>
              <a:ea typeface="Arial" charset="0"/>
              <a:cs typeface="Arial" charset="0"/>
              <a:sym typeface="맑은 고딕"/>
            </a:endParaRPr>
          </a:p>
          <a:p>
            <a:pPr marL="285750" lvl="0" indent="-285750">
              <a:buSzPct val="100000"/>
              <a:buFont typeface="Wingdings"/>
              <a:buChar char="▪"/>
              <a:defRPr sz="1800"/>
            </a:pPr>
            <a:r>
              <a:rPr lang="en-US" altLang="ko-KR" sz="2000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Homework (</a:t>
            </a:r>
            <a:r>
              <a:rPr lang="en-US" altLang="ko-KR" sz="1800" i="1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Code Academy</a:t>
            </a:r>
            <a:r>
              <a:rPr lang="en-US" altLang="ko-KR" sz="2000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) and Practice (</a:t>
            </a:r>
            <a:r>
              <a:rPr lang="en-US" altLang="ko-KR" sz="1800" i="1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reports</a:t>
            </a:r>
            <a:r>
              <a:rPr lang="en-US" altLang="ko-KR" sz="2000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) </a:t>
            </a:r>
            <a:r>
              <a:rPr lang="en-US" altLang="ko-KR" sz="2000" dirty="0">
                <a:solidFill>
                  <a:srgbClr val="FF0000"/>
                </a:solidFill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40%</a:t>
            </a:r>
          </a:p>
          <a:p>
            <a:pPr marL="285750" lvl="0" indent="-285750">
              <a:buSzPct val="100000"/>
              <a:buFont typeface="Wingdings"/>
              <a:buChar char="▪"/>
              <a:defRPr sz="1800"/>
            </a:pPr>
            <a:r>
              <a:rPr lang="en-US" altLang="ko-KR" sz="2000" dirty="0"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Final project </a:t>
            </a:r>
            <a:r>
              <a:rPr lang="en-US" altLang="ko-KR" sz="2000" dirty="0">
                <a:solidFill>
                  <a:srgbClr val="FF0000"/>
                </a:solidFill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10</a:t>
            </a:r>
            <a:r>
              <a:rPr lang="en-US" altLang="ko-KR" sz="2000" dirty="0" smtClean="0">
                <a:solidFill>
                  <a:srgbClr val="FF0000"/>
                </a:solidFill>
                <a:uFill>
                  <a:solidFill/>
                </a:uFill>
                <a:latin typeface="Arial" charset="0"/>
                <a:ea typeface="Arial" charset="0"/>
                <a:cs typeface="Arial" charset="0"/>
                <a:sym typeface="맑은 고딕"/>
              </a:rPr>
              <a:t>% </a:t>
            </a:r>
            <a:endParaRPr lang="en-US" altLang="ko-KR" sz="2000" dirty="0">
              <a:solidFill>
                <a:srgbClr val="FF0000"/>
              </a:solidFill>
              <a:uFill>
                <a:solidFill/>
              </a:uFill>
              <a:latin typeface="Arial" charset="0"/>
              <a:ea typeface="Arial" charset="0"/>
              <a:cs typeface="Arial" charset="0"/>
              <a:sym typeface="맑은 고딕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39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Textbook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Genomics and Bioinformatics: An Introduction to Programming Tools for Life Scientists. (Tore Samuelsson)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90750"/>
            <a:ext cx="1647825" cy="2152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2190750"/>
            <a:ext cx="36475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hlinkClick r:id="rId3"/>
              </a:rPr>
              <a:t>www.cambridge.org/samuelsson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1400" dirty="0" smtClean="0"/>
              <a:t>Amazon kindle ($34.64) or paperback ($54.81)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855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en-US" sz="2700" dirty="0"/>
              <a:t>HGP and Computer Science</a:t>
            </a:r>
            <a:endParaRPr lang="en-US" sz="27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2914650" cy="1714499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1350" dirty="0"/>
              <a:t>The completion of the first survey of the entire human genome on 26</a:t>
            </a:r>
            <a:r>
              <a:rPr lang="en-US" sz="1350" baseline="30000" dirty="0"/>
              <a:t>th</a:t>
            </a:r>
            <a:r>
              <a:rPr lang="en-US" sz="1350" dirty="0"/>
              <a:t> June 2000 by both NIH-HUGO and Celera.</a:t>
            </a:r>
            <a:endParaRPr lang="en-US" sz="1350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57200" y="2514600"/>
            <a:ext cx="2914650" cy="1714501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sz="1350" dirty="0">
                <a:solidFill>
                  <a:schemeClr val="bg2">
                    <a:lumMod val="25000"/>
                  </a:schemeClr>
                </a:solidFill>
                <a:latin typeface="Arial Rounded MT Bold"/>
                <a:cs typeface="Arial Rounded MT Bold"/>
              </a:rPr>
              <a:t>Data Assembly</a:t>
            </a:r>
          </a:p>
          <a:p>
            <a:pPr marL="0" indent="0">
              <a:buNone/>
            </a:pPr>
            <a:r>
              <a:rPr lang="en-US" sz="1350" dirty="0"/>
              <a:t>NIH-HUGO </a:t>
            </a:r>
            <a:r>
              <a:rPr lang="en-US" sz="1350" u="sng" dirty="0"/>
              <a:t>J</a:t>
            </a:r>
            <a:r>
              <a:rPr lang="en-US" sz="1350" u="sng" dirty="0"/>
              <a:t>im Kent</a:t>
            </a:r>
          </a:p>
          <a:p>
            <a:pPr marL="0" indent="0">
              <a:buNone/>
            </a:pPr>
            <a:r>
              <a:rPr lang="en-US" sz="1350" dirty="0"/>
              <a:t>Celera   </a:t>
            </a:r>
            <a:r>
              <a:rPr lang="en-US" sz="1350" u="sng" dirty="0"/>
              <a:t>Gene Myers</a:t>
            </a:r>
          </a:p>
          <a:p>
            <a:pPr marL="0" indent="0">
              <a:buNone/>
            </a:pPr>
            <a:r>
              <a:rPr lang="en-US" sz="1500" i="1" dirty="0">
                <a:solidFill>
                  <a:srgbClr val="FF6600"/>
                </a:solidFill>
              </a:rPr>
              <a:t>Computing is an essential part of biological research</a:t>
            </a:r>
          </a:p>
        </p:txBody>
      </p:sp>
      <p:pic>
        <p:nvPicPr>
          <p:cNvPr id="10" name="Picture 9" descr="Screen Shot 2016-02-28 at 7.10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1485900"/>
            <a:ext cx="3127888" cy="1657350"/>
          </a:xfrm>
          <a:prstGeom prst="rect">
            <a:avLst/>
          </a:prstGeom>
        </p:spPr>
      </p:pic>
      <p:pic>
        <p:nvPicPr>
          <p:cNvPr id="11" name="Picture 10" descr="Screen Shot 2016-02-28 at 7.10.4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971800"/>
            <a:ext cx="3028950" cy="1379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700" dirty="0"/>
              <a:t>Computing is an essential part of biological and biomedical researches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457200" y="1657351"/>
            <a:ext cx="2914650" cy="2514599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1800" dirty="0"/>
              <a:t>Life forms are very different but their basic genetic information is very similar from bacteria to human.</a:t>
            </a:r>
          </a:p>
          <a:p>
            <a:r>
              <a:rPr lang="en-US" altLang="ko-KR" sz="1800" dirty="0"/>
              <a:t>Why the information is similar? </a:t>
            </a:r>
          </a:p>
          <a:p>
            <a:r>
              <a:rPr lang="en-US" altLang="ko-KR" sz="1800" dirty="0"/>
              <a:t>All species are related and have a common ancestor (</a:t>
            </a:r>
            <a:r>
              <a:rPr lang="en-US" altLang="ko-KR" sz="1800" u="sng" dirty="0">
                <a:solidFill>
                  <a:srgbClr val="00B050"/>
                </a:solidFill>
              </a:rPr>
              <a:t>Mutation</a:t>
            </a:r>
            <a:r>
              <a:rPr lang="en-US" altLang="ko-KR" sz="1800" dirty="0"/>
              <a:t> and </a:t>
            </a:r>
            <a:r>
              <a:rPr lang="en-US" altLang="ko-KR" sz="1800" u="sng" dirty="0">
                <a:solidFill>
                  <a:srgbClr val="0070C0"/>
                </a:solidFill>
              </a:rPr>
              <a:t>selection</a:t>
            </a:r>
            <a:r>
              <a:rPr lang="en-US" altLang="ko-KR" sz="1800" dirty="0"/>
              <a:t> on DNAs made a process of the evolution)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428751" y="2744584"/>
            <a:ext cx="104522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350" dirty="0">
                <a:sym typeface="Wingdings" panose="05000000000000000000" pitchFamily="2" charset="2"/>
              </a:rPr>
              <a:t> </a:t>
            </a:r>
            <a:r>
              <a:rPr lang="en-US" altLang="ko-KR" sz="1350" u="sng" dirty="0">
                <a:solidFill>
                  <a:srgbClr val="C00000"/>
                </a:solidFill>
                <a:sym typeface="Wingdings" panose="05000000000000000000" pitchFamily="2" charset="2"/>
              </a:rPr>
              <a:t>Evolution</a:t>
            </a:r>
            <a:r>
              <a:rPr lang="en-US" altLang="ko-KR" sz="1350" dirty="0">
                <a:sym typeface="Wingdings" panose="05000000000000000000" pitchFamily="2" charset="2"/>
              </a:rPr>
              <a:t> </a:t>
            </a:r>
            <a:endParaRPr lang="ko-KR" altLang="en-US" sz="1350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14"/>
          </p:nvPr>
        </p:nvSpPr>
        <p:spPr>
          <a:xfrm>
            <a:off x="3581400" y="1625436"/>
            <a:ext cx="2914650" cy="3268625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The concept of evolution is fundamental in genomics and bioinformatics.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65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700" dirty="0"/>
              <a:t>Discrete information of DNA (bases) is computable.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/>
              <a:t>Mutations and inheritance are measurable to a discrete value</a:t>
            </a:r>
            <a:r>
              <a:rPr lang="en-US" altLang="ko-KR" sz="1800" dirty="0" smtClean="0"/>
              <a:t>.</a:t>
            </a:r>
          </a:p>
          <a:p>
            <a:r>
              <a:rPr lang="en-US" altLang="ko-KR" sz="1800" dirty="0" smtClean="0"/>
              <a:t>Genetic </a:t>
            </a:r>
            <a:r>
              <a:rPr lang="en-US" altLang="ko-KR" sz="1800" dirty="0"/>
              <a:t>materials are not computable but the genetic information is computable.</a:t>
            </a:r>
          </a:p>
          <a:p>
            <a:r>
              <a:rPr lang="en-US" altLang="ko-KR" sz="1800" u="sng" dirty="0"/>
              <a:t>Homology </a:t>
            </a:r>
            <a:r>
              <a:rPr lang="en-US" altLang="ko-KR" sz="1800" dirty="0"/>
              <a:t>of genes is not computable but the </a:t>
            </a:r>
            <a:r>
              <a:rPr lang="en-US" altLang="ko-KR" sz="1800" u="sng" dirty="0"/>
              <a:t>similarity</a:t>
            </a:r>
            <a:r>
              <a:rPr lang="en-US" altLang="ko-KR" sz="1800" dirty="0"/>
              <a:t> is computable.</a:t>
            </a:r>
          </a:p>
          <a:p>
            <a:endParaRPr lang="ko-KR" altLang="en-US" sz="180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/>
              <a:t>Similarity links the </a:t>
            </a:r>
            <a:r>
              <a:rPr lang="en-US" altLang="ko-KR" sz="1800" dirty="0">
                <a:solidFill>
                  <a:srgbClr val="0070C0"/>
                </a:solidFill>
              </a:rPr>
              <a:t>DNA sequences</a:t>
            </a:r>
            <a:r>
              <a:rPr lang="en-US" altLang="ko-KR" sz="1800" dirty="0"/>
              <a:t> to a </a:t>
            </a:r>
            <a:r>
              <a:rPr lang="en-US" altLang="ko-KR" sz="1800" dirty="0">
                <a:solidFill>
                  <a:srgbClr val="00B050"/>
                </a:solidFill>
              </a:rPr>
              <a:t>biological function</a:t>
            </a:r>
            <a:r>
              <a:rPr lang="en-US" altLang="ko-KR" sz="1800" dirty="0"/>
              <a:t>. </a:t>
            </a:r>
            <a:endParaRPr lang="en-US" altLang="ko-KR" sz="1575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내용 개체 틀 3"/>
          <p:cNvSpPr txBox="1">
            <a:spLocks/>
          </p:cNvSpPr>
          <p:nvPr/>
        </p:nvSpPr>
        <p:spPr>
          <a:xfrm>
            <a:off x="3551476" y="2419350"/>
            <a:ext cx="3079049" cy="190499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240030" indent="-240030" algn="l" rtl="0" eaLnBrk="1" latinLnBrk="0" hangingPunct="1"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 sz="21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-205740" algn="l" rtl="0" eaLnBrk="1" latinLnBrk="0" hangingPunct="1">
              <a:spcBef>
                <a:spcPts val="413"/>
              </a:spcBef>
              <a:buClr>
                <a:schemeClr val="accent1"/>
              </a:buClr>
              <a:buSzPct val="70000"/>
              <a:buFont typeface="Wingdings 2"/>
              <a:buChar char="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1450" algn="l" rtl="0" eaLnBrk="1" latinLnBrk="0" hangingPunct="1">
              <a:spcBef>
                <a:spcPts val="375"/>
              </a:spcBef>
              <a:buClr>
                <a:schemeClr val="accent2"/>
              </a:buClr>
              <a:buSzPct val="75000"/>
              <a:buFont typeface="Wingdings"/>
              <a:buChar char=""/>
              <a:defRPr sz="1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-171450" algn="l" rtl="0" eaLnBrk="1" latinLnBrk="0" hangingPunct="1">
              <a:spcBef>
                <a:spcPts val="300"/>
              </a:spcBef>
              <a:buClr>
                <a:schemeClr val="accent3"/>
              </a:buClr>
              <a:buSzPct val="75000"/>
              <a:buFont typeface="Wingdings"/>
              <a:buChar char="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171450" algn="l" rtl="0" eaLnBrk="1" latinLnBrk="0" hangingPunct="1">
              <a:spcBef>
                <a:spcPts val="300"/>
              </a:spcBef>
              <a:buClr>
                <a:schemeClr val="accent4"/>
              </a:buClr>
              <a:buSzPct val="65000"/>
              <a:buFont typeface="Wingdings"/>
              <a:buChar char="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77340" indent="-17145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17145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88820" indent="-17145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7145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ko-KR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Life (object) is comprised of “</a:t>
            </a:r>
            <a:r>
              <a:rPr lang="en-US" altLang="ko-KR" sz="14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matter</a:t>
            </a:r>
            <a:r>
              <a:rPr lang="en-US" altLang="ko-KR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”, “</a:t>
            </a:r>
            <a:r>
              <a:rPr lang="en-US" altLang="ko-KR" sz="14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energy</a:t>
            </a:r>
            <a:r>
              <a:rPr lang="en-US" altLang="ko-KR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”, and “</a:t>
            </a:r>
            <a:r>
              <a:rPr lang="en-US" altLang="ko-KR" sz="14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information (or data)</a:t>
            </a:r>
            <a:r>
              <a:rPr lang="en-US" altLang="ko-KR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”.</a:t>
            </a:r>
          </a:p>
          <a:p>
            <a:r>
              <a:rPr lang="en-US" altLang="ko-KR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Data vs Information</a:t>
            </a:r>
          </a:p>
          <a:p>
            <a:pPr lvl="1"/>
            <a:r>
              <a:rPr lang="en-US" altLang="ko-KR" sz="1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Expected lifespan of males vs females</a:t>
            </a:r>
          </a:p>
          <a:p>
            <a:pPr lvl="1"/>
            <a:r>
              <a:rPr lang="en-US" altLang="ko-KR" sz="1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Mutation profiles of smokers vs nonsmokers</a:t>
            </a:r>
          </a:p>
          <a:p>
            <a:endParaRPr lang="en-US" altLang="ko-KR" sz="1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ko-KR" altLang="en-US" sz="1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127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02020"/>
            <a:ext cx="1047750" cy="221228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700" dirty="0"/>
              <a:t>The machinery of genetic information: DNA</a:t>
            </a:r>
            <a:endParaRPr lang="en-US" altLang="ko-KR" sz="27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/>
              <a:t>DNA (deoxyribonucleic acid)</a:t>
            </a:r>
          </a:p>
          <a:p>
            <a:r>
              <a:rPr lang="en-US" altLang="ko-KR" sz="1800" dirty="0"/>
              <a:t>Central dogma</a:t>
            </a:r>
          </a:p>
          <a:p>
            <a:pPr lvl="1"/>
            <a:r>
              <a:rPr lang="en-US" altLang="ko-KR" sz="1575" dirty="0"/>
              <a:t>Replication (DNA</a:t>
            </a:r>
            <a:r>
              <a:rPr lang="en-US" altLang="ko-KR" sz="1575" dirty="0">
                <a:sym typeface="Wingdings" panose="05000000000000000000" pitchFamily="2" charset="2"/>
              </a:rPr>
              <a:t>DNA)</a:t>
            </a:r>
            <a:endParaRPr lang="en-US" altLang="ko-KR" sz="1575" dirty="0"/>
          </a:p>
          <a:p>
            <a:pPr lvl="1"/>
            <a:r>
              <a:rPr lang="en-US" altLang="ko-KR" sz="1575" dirty="0"/>
              <a:t>Transcription (DNA </a:t>
            </a:r>
            <a:r>
              <a:rPr lang="en-US" altLang="ko-KR" sz="1575" dirty="0">
                <a:sym typeface="Wingdings" panose="05000000000000000000" pitchFamily="2" charset="2"/>
              </a:rPr>
              <a:t> RNA)</a:t>
            </a:r>
            <a:endParaRPr lang="en-US" altLang="ko-KR" sz="1575" dirty="0"/>
          </a:p>
          <a:p>
            <a:pPr lvl="2"/>
            <a:r>
              <a:rPr lang="en-US" altLang="ko-KR" sz="1350" dirty="0"/>
              <a:t>Post-transcriptional reg. (splicing, capping, and poly(A))</a:t>
            </a:r>
          </a:p>
          <a:p>
            <a:pPr lvl="1"/>
            <a:r>
              <a:rPr lang="en-US" altLang="ko-KR" sz="1575" dirty="0"/>
              <a:t>Reverse-transcription </a:t>
            </a:r>
          </a:p>
          <a:p>
            <a:pPr lvl="1"/>
            <a:r>
              <a:rPr lang="en-US" altLang="ko-KR" sz="1575" dirty="0"/>
              <a:t>Translation</a:t>
            </a:r>
          </a:p>
          <a:p>
            <a:endParaRPr lang="ko-KR" altLang="en-US" sz="180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ko-KR" sz="1500" dirty="0"/>
              <a:t>RNA and protein sequences are also discrete values.</a:t>
            </a:r>
          </a:p>
          <a:p>
            <a:r>
              <a:rPr lang="en-US" altLang="ko-KR" sz="1500" dirty="0"/>
              <a:t>DNA has a chemical polarity (5’</a:t>
            </a:r>
            <a:r>
              <a:rPr lang="en-US" altLang="ko-KR" sz="1500" dirty="0">
                <a:sym typeface="Wingdings" panose="05000000000000000000" pitchFamily="2" charset="2"/>
              </a:rPr>
              <a:t>3’) and antiparallel.</a:t>
            </a:r>
          </a:p>
          <a:p>
            <a:r>
              <a:rPr lang="en-US" altLang="ko-KR" sz="1500" dirty="0">
                <a:sym typeface="Wingdings" panose="05000000000000000000" pitchFamily="2" charset="2"/>
              </a:rPr>
              <a:t>Base-complementarity (C,T=G,A)</a:t>
            </a:r>
            <a:endParaRPr lang="en-US" altLang="ko-KR" sz="1500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437" y="2992552"/>
            <a:ext cx="2361010" cy="136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1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400" dirty="0"/>
              <a:t>Flow of genetic information in a eukaryotic cell</a:t>
            </a:r>
            <a:endParaRPr lang="en-US" altLang="ko-KR" sz="2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ko-KR" sz="1500" dirty="0" smtClean="0"/>
              <a:t>Gene </a:t>
            </a:r>
            <a:r>
              <a:rPr lang="en-US" altLang="ko-KR" sz="1500" dirty="0"/>
              <a:t>structure – Exons (5’UTR</a:t>
            </a:r>
            <a:r>
              <a:rPr lang="en-US" altLang="ko-KR" sz="1500" dirty="0"/>
              <a:t>, CDS, </a:t>
            </a:r>
            <a:r>
              <a:rPr lang="en-US" altLang="ko-KR" sz="1500" dirty="0"/>
              <a:t>3’UTR) and introns.</a:t>
            </a:r>
          </a:p>
          <a:p>
            <a:r>
              <a:rPr lang="en-US" altLang="ko-KR" sz="1500" dirty="0"/>
              <a:t>Mature mRNA – 5’UTR, CDS, 3’UTR, and Poly(A)</a:t>
            </a:r>
          </a:p>
          <a:p>
            <a:r>
              <a:rPr lang="en-US" altLang="ko-KR" sz="1500" dirty="0"/>
              <a:t>Single-stranded DNA sequences</a:t>
            </a:r>
          </a:p>
          <a:p>
            <a:pPr lvl="1"/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5’-AGGACACGACGACTATTGG-3’</a:t>
            </a:r>
          </a:p>
          <a:p>
            <a:r>
              <a:rPr lang="en-US" altLang="ko-KR" sz="1600" dirty="0"/>
              <a:t>Double-stranded DNA sequences</a:t>
            </a:r>
          </a:p>
          <a:p>
            <a:pPr lvl="1"/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5’-AGGACACGACGACTATTGG-3’</a:t>
            </a:r>
          </a:p>
          <a:p>
            <a:pPr lvl="1"/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3’-TCCTGTGCTGCTGATAACC-3’</a:t>
            </a:r>
          </a:p>
          <a:p>
            <a:endParaRPr lang="en-US" altLang="ko-KR" sz="1425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ko-KR" altLang="en-US" sz="1800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4"/>
          </p:nvPr>
        </p:nvSpPr>
        <p:spPr>
          <a:xfrm>
            <a:off x="3588487" y="1504950"/>
            <a:ext cx="3110025" cy="971551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1650" dirty="0"/>
              <a:t>Forward/Reverse</a:t>
            </a:r>
            <a:r>
              <a:rPr lang="en-US" altLang="ko-KR" sz="1650" dirty="0"/>
              <a:t>, +/-, Watson/Crick, sense/antisense</a:t>
            </a:r>
          </a:p>
          <a:p>
            <a:r>
              <a:rPr lang="en-US" altLang="ko-KR" sz="1650" dirty="0"/>
              <a:t>Save a ssDNA form in database due to interpretability.</a:t>
            </a:r>
          </a:p>
          <a:p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ko-KR" sz="1200" dirty="0"/>
          </a:p>
          <a:p>
            <a:endParaRPr lang="en-US" altLang="ko-KR" sz="1500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114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Presentation.potx</Template>
  <TotalTime>0</TotalTime>
  <Words>1307</Words>
  <Application>Microsoft Office PowerPoint</Application>
  <PresentationFormat>사용자 지정</PresentationFormat>
  <Paragraphs>185</Paragraphs>
  <Slides>20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31" baseType="lpstr">
      <vt:lpstr>HY얕은샘물M</vt:lpstr>
      <vt:lpstr>맑은 고딕</vt:lpstr>
      <vt:lpstr>Andalus</vt:lpstr>
      <vt:lpstr>Arial</vt:lpstr>
      <vt:lpstr>Arial Rounded MT Bold</vt:lpstr>
      <vt:lpstr>Calibri</vt:lpstr>
      <vt:lpstr>Courier New</vt:lpstr>
      <vt:lpstr>Tw Cen MT</vt:lpstr>
      <vt:lpstr>Wingdings</vt:lpstr>
      <vt:lpstr>Wingdings 2</vt:lpstr>
      <vt:lpstr>Widescreen Presentation</vt:lpstr>
      <vt:lpstr>Session 1. </vt:lpstr>
      <vt:lpstr>Makeup for a missing lecture</vt:lpstr>
      <vt:lpstr>Evaluation</vt:lpstr>
      <vt:lpstr>Textbook</vt:lpstr>
      <vt:lpstr>HGP and Computer Science</vt:lpstr>
      <vt:lpstr>Computing is an essential part of biological and biomedical researches</vt:lpstr>
      <vt:lpstr>Discrete information of DNA (bases) is computable.</vt:lpstr>
      <vt:lpstr>The machinery of genetic information: DNA</vt:lpstr>
      <vt:lpstr>Flow of genetic information in a eukaryotic cell</vt:lpstr>
      <vt:lpstr>Replication (DNADNA)</vt:lpstr>
      <vt:lpstr>Transcription (DNA  RNA)</vt:lpstr>
      <vt:lpstr>Translation</vt:lpstr>
      <vt:lpstr>Computational aspects of the genetic information flow</vt:lpstr>
      <vt:lpstr>DNA replication I (ssDNA)</vt:lpstr>
      <vt:lpstr>DNA replication II (dsDNA)</vt:lpstr>
      <vt:lpstr>Inferring RNA products of transcription</vt:lpstr>
      <vt:lpstr>Inferring protein products of translation</vt:lpstr>
      <vt:lpstr>Inferring protein products of translation</vt:lpstr>
      <vt:lpstr>Inferring protein products of translation</vt:lpstr>
      <vt:lpstr>code1.1 translation.py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2016-03-08T03:23:47Z</dcterms:modified>
</cp:coreProperties>
</file>